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4" r:id="rId2"/>
    <p:sldMasterId id="2147483687" r:id="rId3"/>
    <p:sldMasterId id="2147483699" r:id="rId4"/>
  </p:sldMasterIdLst>
  <p:notesMasterIdLst>
    <p:notesMasterId r:id="rId40"/>
  </p:notesMasterIdLst>
  <p:sldIdLst>
    <p:sldId id="308" r:id="rId5"/>
    <p:sldId id="301" r:id="rId6"/>
    <p:sldId id="306" r:id="rId7"/>
    <p:sldId id="259" r:id="rId8"/>
    <p:sldId id="305" r:id="rId9"/>
    <p:sldId id="309" r:id="rId10"/>
    <p:sldId id="310" r:id="rId11"/>
    <p:sldId id="263" r:id="rId12"/>
    <p:sldId id="261" r:id="rId13"/>
    <p:sldId id="268" r:id="rId14"/>
    <p:sldId id="269" r:id="rId15"/>
    <p:sldId id="272" r:id="rId16"/>
    <p:sldId id="314" r:id="rId17"/>
    <p:sldId id="311" r:id="rId18"/>
    <p:sldId id="312" r:id="rId19"/>
    <p:sldId id="271" r:id="rId20"/>
    <p:sldId id="315" r:id="rId21"/>
    <p:sldId id="275" r:id="rId22"/>
    <p:sldId id="317" r:id="rId23"/>
    <p:sldId id="318" r:id="rId24"/>
    <p:sldId id="319" r:id="rId25"/>
    <p:sldId id="320" r:id="rId26"/>
    <p:sldId id="322" r:id="rId27"/>
    <p:sldId id="323" r:id="rId28"/>
    <p:sldId id="324" r:id="rId29"/>
    <p:sldId id="276" r:id="rId30"/>
    <p:sldId id="328" r:id="rId31"/>
    <p:sldId id="326" r:id="rId32"/>
    <p:sldId id="327" r:id="rId33"/>
    <p:sldId id="330" r:id="rId34"/>
    <p:sldId id="331" r:id="rId35"/>
    <p:sldId id="329" r:id="rId36"/>
    <p:sldId id="332" r:id="rId37"/>
    <p:sldId id="334" r:id="rId38"/>
    <p:sldId id="278" r:id="rId39"/>
  </p:sldIdLst>
  <p:sldSz cx="9144000" cy="5143500" type="screen16x9"/>
  <p:notesSz cx="6858000" cy="9144000"/>
  <p:embeddedFontLst>
    <p:embeddedFont>
      <p:font typeface="Alfa Slab One" panose="020B0604020202020204" charset="0"/>
      <p:regular r:id="rId41"/>
    </p:embeddedFont>
    <p:embeddedFont>
      <p:font typeface="AlternateGothic2 BT" panose="020B0608020202050204"/>
      <p:regular r:id="rId42"/>
    </p:embeddedFont>
    <p:embeddedFont>
      <p:font typeface="Andalus" panose="02020603050405020304" pitchFamily="18" charset="-78"/>
      <p:regular r:id="rId43"/>
    </p:embeddedFont>
    <p:embeddedFont>
      <p:font typeface="Arial Rounded MT Bold" panose="020F0704030504030204" pitchFamily="34" charset="0"/>
      <p:regular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Cambria Math" panose="02040503050406030204" pitchFamily="18" charset="0"/>
      <p:regular r:id="rId51"/>
    </p:embeddedFont>
    <p:embeddedFont>
      <p:font typeface="Chivo" panose="020B0604020202020204" charset="0"/>
      <p:regular r:id="rId52"/>
    </p:embeddedFont>
    <p:embeddedFont>
      <p:font typeface="Corbel" panose="020B0503020204020204" pitchFamily="34" charset="0"/>
      <p:regular r:id="rId53"/>
      <p:bold r:id="rId54"/>
      <p:italic r:id="rId55"/>
      <p:boldItalic r:id="rId56"/>
    </p:embeddedFont>
    <p:embeddedFont>
      <p:font typeface="Maven Pro" panose="020B0604020202020204" charset="0"/>
      <p:regular r:id="rId57"/>
      <p:bold r:id="rId58"/>
    </p:embeddedFont>
    <p:embeddedFont>
      <p:font typeface="Maven Pro Medium" panose="020B0604020202020204" charset="0"/>
      <p:regular r:id="rId59"/>
      <p:bold r:id="rId60"/>
    </p:embeddedFont>
    <p:embeddedFont>
      <p:font typeface="Maven Pro SemiBold" panose="020B0604020202020204" charset="0"/>
      <p:regular r:id="rId61"/>
      <p:bold r:id="rId62"/>
    </p:embeddedFont>
    <p:embeddedFont>
      <p:font typeface="Roboto Condensed Light" panose="020B0604020202020204" pitchFamily="2" charset="0"/>
      <p:regular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66FFFF"/>
    <a:srgbClr val="000000"/>
    <a:srgbClr val="FFFFFF"/>
    <a:srgbClr val="99FF99"/>
    <a:srgbClr val="0751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E376820-D520-4A0F-A212-5E3AFC320848}">
  <a:tblStyle styleId="{4E376820-D520-4A0F-A212-5E3AFC32084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06" autoAdjust="0"/>
  </p:normalViewPr>
  <p:slideViewPr>
    <p:cSldViewPr snapToGrid="0">
      <p:cViewPr varScale="1">
        <p:scale>
          <a:sx n="77" d="100"/>
          <a:sy n="77" d="100"/>
        </p:scale>
        <p:origin x="90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font" Target="fonts/font23.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2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omarp\OneDrive\Desktop\New%20Microsoft%20Excel%20Worksheet(AutoRecover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microsoft.com/office/2011/relationships/chartColorStyle" Target="colors2.xml"/><Relationship Id="rId1" Type="http://schemas.microsoft.com/office/2011/relationships/chartStyle" Target="style2.xml"/><Relationship Id="rId6" Type="http://schemas.openxmlformats.org/officeDocument/2006/relationships/image" Target="../media/image25.jpeg"/><Relationship Id="rId11" Type="http://schemas.openxmlformats.org/officeDocument/2006/relationships/oleObject" Target="file:///C:\Users\omarp\OneDrive\Desktop\New%20Microsoft%20Excel%20Worksheet(AutoRecovered).xlsx" TargetMode="External"/><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charts/_rels/chart3.xml.rels><?xml version="1.0" encoding="UTF-8" standalone="yes"?>
<Relationships xmlns="http://schemas.openxmlformats.org/package/2006/relationships"><Relationship Id="rId3" Type="http://schemas.openxmlformats.org/officeDocument/2006/relationships/oleObject" Target="file:///C:\Users\omarp\OneDrive\Desktop\New%20Microsoft%20Excel%20Worksheet(AutoRecovered).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omarp\OneDrive\Desktop\Supp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rgbClr val="000000"/>
        </a:solidFill>
        <a:ln>
          <a:noFill/>
        </a:ln>
        <a:effectLst/>
        <a:sp3d/>
      </c:spPr>
    </c:floor>
    <c:sideWall>
      <c:thickness val="0"/>
      <c:spPr>
        <a:noFill/>
        <a:ln>
          <a:noFill/>
        </a:ln>
        <a:effectLst/>
        <a:sp3d/>
      </c:spPr>
    </c:sideWall>
    <c:backWall>
      <c:thickness val="0"/>
      <c:spPr>
        <a:solidFill>
          <a:schemeClr val="bg1">
            <a:lumMod val="85000"/>
          </a:schemeClr>
        </a:solidFill>
        <a:ln>
          <a:noFill/>
        </a:ln>
        <a:effectLst/>
        <a:sp3d/>
      </c:spPr>
    </c:backWall>
    <c:plotArea>
      <c:layout/>
      <c:bar3DChart>
        <c:barDir val="col"/>
        <c:grouping val="clustered"/>
        <c:varyColors val="0"/>
        <c:ser>
          <c:idx val="1"/>
          <c:order val="0"/>
          <c:tx>
            <c:strRef>
              <c:f>Sheet1!$J$5</c:f>
              <c:strCache>
                <c:ptCount val="1"/>
                <c:pt idx="0">
                  <c:v>Solubility</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Pt>
            <c:idx val="0"/>
            <c:invertIfNegative val="0"/>
            <c:bubble3D val="0"/>
            <c:spPr>
              <a:solidFill>
                <a:srgbClr val="FFFF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1-E3F5-4D8F-937A-09A82131805A}"/>
              </c:ext>
            </c:extLst>
          </c:dPt>
          <c:dPt>
            <c:idx val="1"/>
            <c:invertIfNegative val="0"/>
            <c:bubble3D val="0"/>
            <c:spPr>
              <a:solidFill>
                <a:srgbClr val="00B0F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3-E3F5-4D8F-937A-09A82131805A}"/>
              </c:ext>
            </c:extLst>
          </c:dPt>
          <c:dPt>
            <c:idx val="2"/>
            <c:invertIfNegative val="0"/>
            <c:bubble3D val="0"/>
            <c:spPr>
              <a:solidFill>
                <a:srgbClr val="7030A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9-E3F5-4D8F-937A-09A82131805A}"/>
              </c:ext>
            </c:extLst>
          </c:dPt>
          <c:dPt>
            <c:idx val="3"/>
            <c:invertIfNegative val="0"/>
            <c:bubble3D val="0"/>
            <c:spPr>
              <a:solidFill>
                <a:srgbClr val="FF0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5-E3F5-4D8F-937A-09A82131805A}"/>
              </c:ext>
            </c:extLst>
          </c:dPt>
          <c:dPt>
            <c:idx val="4"/>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7-E3F5-4D8F-937A-09A82131805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Sheet1!$I$6:$I$11</c:f>
              <c:strCache>
                <c:ptCount val="6"/>
                <c:pt idx="0">
                  <c:v>Absolute ethanol</c:v>
                </c:pt>
                <c:pt idx="1">
                  <c:v>PBS (pH 7.4)</c:v>
                </c:pt>
                <c:pt idx="2">
                  <c:v>0.5%(w/v) SLS in PBS (pH 7.4)</c:v>
                </c:pt>
                <c:pt idx="3">
                  <c:v>β-citronellol</c:v>
                </c:pt>
                <c:pt idx="4">
                  <c:v>α-pinene</c:v>
                </c:pt>
                <c:pt idx="5">
                  <c:v>D-Limonene</c:v>
                </c:pt>
              </c:strCache>
            </c:strRef>
          </c:cat>
          <c:val>
            <c:numRef>
              <c:f>Sheet1!$J$6:$J$10</c:f>
              <c:numCache>
                <c:formatCode>General</c:formatCode>
                <c:ptCount val="5"/>
                <c:pt idx="0">
                  <c:v>59.4</c:v>
                </c:pt>
                <c:pt idx="1">
                  <c:v>0.35</c:v>
                </c:pt>
                <c:pt idx="2">
                  <c:v>3.3</c:v>
                </c:pt>
                <c:pt idx="3">
                  <c:v>28</c:v>
                </c:pt>
                <c:pt idx="4">
                  <c:v>37</c:v>
                </c:pt>
              </c:numCache>
            </c:numRef>
          </c:val>
          <c:extLst>
            <c:ext xmlns:c16="http://schemas.microsoft.com/office/drawing/2014/chart" uri="{C3380CC4-5D6E-409C-BE32-E72D297353CC}">
              <c16:uniqueId val="{00000008-E3F5-4D8F-937A-09A82131805A}"/>
            </c:ext>
          </c:extLst>
        </c:ser>
        <c:dLbls>
          <c:showLegendKey val="0"/>
          <c:showVal val="0"/>
          <c:showCatName val="0"/>
          <c:showSerName val="0"/>
          <c:showPercent val="0"/>
          <c:showBubbleSize val="0"/>
        </c:dLbls>
        <c:gapWidth val="150"/>
        <c:shape val="box"/>
        <c:axId val="1153845824"/>
        <c:axId val="147491184"/>
        <c:axId val="0"/>
      </c:bar3DChart>
      <c:catAx>
        <c:axId val="1153845824"/>
        <c:scaling>
          <c:orientation val="minMax"/>
        </c:scaling>
        <c:delete val="0"/>
        <c:axPos val="b"/>
        <c:title>
          <c:tx>
            <c:rich>
              <a:bodyPr rot="0" spcFirstLastPara="1" vertOverflow="ellipsis" vert="horz" wrap="square" anchor="ctr" anchorCtr="1"/>
              <a:lstStyle/>
              <a:p>
                <a:pPr>
                  <a:defRPr sz="900" b="1" i="0" u="none" strike="noStrike" kern="1200" baseline="0">
                    <a:solidFill>
                      <a:srgbClr val="000000"/>
                    </a:solidFill>
                    <a:latin typeface="+mn-lt"/>
                    <a:ea typeface="+mn-ea"/>
                    <a:cs typeface="+mn-cs"/>
                  </a:defRPr>
                </a:pPr>
                <a:r>
                  <a:rPr lang="en-US" b="1">
                    <a:solidFill>
                      <a:srgbClr val="000000"/>
                    </a:solidFill>
                  </a:rPr>
                  <a:t>Media</a:t>
                </a:r>
              </a:p>
            </c:rich>
          </c:tx>
          <c:layout>
            <c:manualLayout>
              <c:xMode val="edge"/>
              <c:yMode val="edge"/>
              <c:x val="0.32060508517391628"/>
              <c:y val="0.71614576249097694"/>
            </c:manualLayout>
          </c:layout>
          <c:overlay val="0"/>
          <c:spPr>
            <a:noFill/>
            <a:ln>
              <a:noFill/>
            </a:ln>
            <a:effectLst/>
          </c:spPr>
          <c:txPr>
            <a:bodyPr rot="0" spcFirstLastPara="1" vertOverflow="ellipsis" vert="horz" wrap="square" anchor="ctr" anchorCtr="1"/>
            <a:lstStyle/>
            <a:p>
              <a:pPr>
                <a:defRPr sz="900" b="1"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147491184"/>
        <c:crosses val="autoZero"/>
        <c:auto val="1"/>
        <c:lblAlgn val="ctr"/>
        <c:lblOffset val="100"/>
        <c:noMultiLvlLbl val="0"/>
      </c:catAx>
      <c:valAx>
        <c:axId val="147491184"/>
        <c:scaling>
          <c:orientation val="minMax"/>
          <c:max val="65"/>
        </c:scaling>
        <c:delete val="1"/>
        <c:axPos val="l"/>
        <c:title>
          <c:tx>
            <c:rich>
              <a:bodyPr rot="-5400000" spcFirstLastPara="1" vertOverflow="ellipsis" vert="horz" wrap="square" anchor="ctr" anchorCtr="1"/>
              <a:lstStyle/>
              <a:p>
                <a:pPr>
                  <a:defRPr sz="900" b="1" i="0" u="none" strike="noStrike" kern="1200" baseline="0">
                    <a:solidFill>
                      <a:srgbClr val="000000"/>
                    </a:solidFill>
                    <a:latin typeface="+mn-lt"/>
                    <a:ea typeface="+mn-ea"/>
                    <a:cs typeface="+mn-cs"/>
                  </a:defRPr>
                </a:pPr>
                <a:r>
                  <a:rPr lang="en-US" b="1">
                    <a:solidFill>
                      <a:srgbClr val="000000"/>
                    </a:solidFill>
                  </a:rPr>
                  <a:t>Solubility mg/ml</a:t>
                </a:r>
              </a:p>
            </c:rich>
          </c:tx>
          <c:layout>
            <c:manualLayout>
              <c:xMode val="edge"/>
              <c:yMode val="edge"/>
              <c:x val="9.173795379648797E-2"/>
              <c:y val="0.10397290787957851"/>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rgbClr val="000000"/>
                  </a:solidFill>
                  <a:latin typeface="+mn-lt"/>
                  <a:ea typeface="+mn-ea"/>
                  <a:cs typeface="+mn-cs"/>
                </a:defRPr>
              </a:pPr>
              <a:endParaRPr lang="en-US"/>
            </a:p>
          </c:txPr>
        </c:title>
        <c:numFmt formatCode="General" sourceLinked="1"/>
        <c:majorTickMark val="out"/>
        <c:minorTickMark val="none"/>
        <c:tickLblPos val="nextTo"/>
        <c:crossAx val="1153845824"/>
        <c:crosses val="autoZero"/>
        <c:crossBetween val="between"/>
        <c:majorUnit val="5"/>
      </c:valAx>
      <c:spPr>
        <a:solidFill>
          <a:schemeClr val="bg1"/>
        </a:solidFill>
        <a:ln>
          <a:noFill/>
        </a:ln>
        <a:effectLst/>
      </c:spPr>
    </c:plotArea>
    <c:legend>
      <c:legendPos val="r"/>
      <c:layout>
        <c:manualLayout>
          <c:xMode val="edge"/>
          <c:yMode val="edge"/>
          <c:x val="0.67601488838285473"/>
          <c:y val="8.891003045554717E-2"/>
          <c:w val="0.31817791068799328"/>
          <c:h val="0.4843922627711626"/>
        </c:manualLayout>
      </c:layout>
      <c:overlay val="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Sheet1!$J$52</c:f>
              <c:strCache>
                <c:ptCount val="1"/>
                <c:pt idx="0">
                  <c:v>F1</c:v>
                </c:pt>
              </c:strCache>
            </c:strRef>
          </c:tx>
          <c:spPr>
            <a:solidFill>
              <a:srgbClr val="FF0000"/>
            </a:solid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Sheet1!$K$52</c:f>
              <c:numCache>
                <c:formatCode>General</c:formatCode>
                <c:ptCount val="1"/>
                <c:pt idx="0">
                  <c:v>72.56</c:v>
                </c:pt>
              </c:numCache>
            </c:numRef>
          </c:val>
          <c:extLst>
            <c:ext xmlns:c16="http://schemas.microsoft.com/office/drawing/2014/chart" uri="{C3380CC4-5D6E-409C-BE32-E72D297353CC}">
              <c16:uniqueId val="{00000000-2601-445A-8CDE-32A6D8A26885}"/>
            </c:ext>
          </c:extLst>
        </c:ser>
        <c:ser>
          <c:idx val="1"/>
          <c:order val="1"/>
          <c:tx>
            <c:strRef>
              <c:f>Sheet1!$J$53</c:f>
              <c:strCache>
                <c:ptCount val="1"/>
                <c:pt idx="0">
                  <c:v>F2</c:v>
                </c:pt>
              </c:strCache>
            </c:strRef>
          </c:tx>
          <c:spPr>
            <a:solidFill>
              <a:srgbClr val="92D050"/>
            </a:solid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Sheet1!$K$53</c:f>
              <c:numCache>
                <c:formatCode>General</c:formatCode>
                <c:ptCount val="1"/>
                <c:pt idx="0">
                  <c:v>65.44</c:v>
                </c:pt>
              </c:numCache>
            </c:numRef>
          </c:val>
          <c:extLst>
            <c:ext xmlns:c16="http://schemas.microsoft.com/office/drawing/2014/chart" uri="{C3380CC4-5D6E-409C-BE32-E72D297353CC}">
              <c16:uniqueId val="{00000001-2601-445A-8CDE-32A6D8A26885}"/>
            </c:ext>
          </c:extLst>
        </c:ser>
        <c:ser>
          <c:idx val="2"/>
          <c:order val="2"/>
          <c:tx>
            <c:strRef>
              <c:f>Sheet1!$J$54</c:f>
              <c:strCache>
                <c:ptCount val="1"/>
                <c:pt idx="0">
                  <c:v>F3</c:v>
                </c:pt>
              </c:strCache>
            </c:strRef>
          </c:tx>
          <c:spPr>
            <a:solidFill>
              <a:srgbClr val="FFC000"/>
            </a:solid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Sheet1!$K$54</c:f>
              <c:numCache>
                <c:formatCode>General</c:formatCode>
                <c:ptCount val="1"/>
                <c:pt idx="0">
                  <c:v>62.1</c:v>
                </c:pt>
              </c:numCache>
            </c:numRef>
          </c:val>
          <c:extLst>
            <c:ext xmlns:c16="http://schemas.microsoft.com/office/drawing/2014/chart" uri="{C3380CC4-5D6E-409C-BE32-E72D297353CC}">
              <c16:uniqueId val="{00000002-2601-445A-8CDE-32A6D8A26885}"/>
            </c:ext>
          </c:extLst>
        </c:ser>
        <c:ser>
          <c:idx val="3"/>
          <c:order val="3"/>
          <c:tx>
            <c:strRef>
              <c:f>Sheet1!$J$55</c:f>
              <c:strCache>
                <c:ptCount val="1"/>
                <c:pt idx="0">
                  <c:v>F4</c:v>
                </c:pt>
              </c:strCache>
            </c:strRef>
          </c:tx>
          <c:spPr>
            <a:solidFill>
              <a:schemeClr val="accent4"/>
            </a:solid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Sheet1!$K$55</c:f>
              <c:numCache>
                <c:formatCode>General</c:formatCode>
                <c:ptCount val="1"/>
                <c:pt idx="0">
                  <c:v>80.5</c:v>
                </c:pt>
              </c:numCache>
            </c:numRef>
          </c:val>
          <c:extLst>
            <c:ext xmlns:c16="http://schemas.microsoft.com/office/drawing/2014/chart" uri="{C3380CC4-5D6E-409C-BE32-E72D297353CC}">
              <c16:uniqueId val="{00000003-2601-445A-8CDE-32A6D8A26885}"/>
            </c:ext>
          </c:extLst>
        </c:ser>
        <c:ser>
          <c:idx val="4"/>
          <c:order val="4"/>
          <c:tx>
            <c:strRef>
              <c:f>Sheet1!$J$56</c:f>
              <c:strCache>
                <c:ptCount val="1"/>
                <c:pt idx="0">
                  <c:v>F5</c:v>
                </c:pt>
              </c:strCache>
            </c:strRef>
          </c:tx>
          <c:spPr>
            <a:solidFill>
              <a:srgbClr val="C00000"/>
            </a:solid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Sheet1!$K$56</c:f>
              <c:numCache>
                <c:formatCode>General</c:formatCode>
                <c:ptCount val="1"/>
                <c:pt idx="0">
                  <c:v>76.709999999999994</c:v>
                </c:pt>
              </c:numCache>
            </c:numRef>
          </c:val>
          <c:extLst>
            <c:ext xmlns:c16="http://schemas.microsoft.com/office/drawing/2014/chart" uri="{C3380CC4-5D6E-409C-BE32-E72D297353CC}">
              <c16:uniqueId val="{00000004-2601-445A-8CDE-32A6D8A26885}"/>
            </c:ext>
          </c:extLst>
        </c:ser>
        <c:ser>
          <c:idx val="5"/>
          <c:order val="5"/>
          <c:tx>
            <c:strRef>
              <c:f>Sheet1!$J$57</c:f>
              <c:strCache>
                <c:ptCount val="1"/>
                <c:pt idx="0">
                  <c:v>F6</c:v>
                </c:pt>
              </c:strCache>
            </c:strRef>
          </c:tx>
          <c:spPr>
            <a:solidFill>
              <a:srgbClr val="0070C0"/>
            </a:solid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Sheet1!$K$57</c:f>
              <c:numCache>
                <c:formatCode>General</c:formatCode>
                <c:ptCount val="1"/>
                <c:pt idx="0">
                  <c:v>71.849999999999994</c:v>
                </c:pt>
              </c:numCache>
            </c:numRef>
          </c:val>
          <c:extLst>
            <c:ext xmlns:c16="http://schemas.microsoft.com/office/drawing/2014/chart" uri="{C3380CC4-5D6E-409C-BE32-E72D297353CC}">
              <c16:uniqueId val="{00000005-2601-445A-8CDE-32A6D8A26885}"/>
            </c:ext>
          </c:extLst>
        </c:ser>
        <c:ser>
          <c:idx val="6"/>
          <c:order val="6"/>
          <c:tx>
            <c:strRef>
              <c:f>Sheet1!$J$58</c:f>
              <c:strCache>
                <c:ptCount val="1"/>
                <c:pt idx="0">
                  <c:v>F7</c:v>
                </c:pt>
              </c:strCache>
            </c:strRef>
          </c:tx>
          <c:spPr>
            <a:solidFill>
              <a:schemeClr val="accent1">
                <a:lumMod val="60000"/>
              </a:schemeClr>
            </a:solid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Sheet1!$K$58</c:f>
              <c:numCache>
                <c:formatCode>General</c:formatCode>
                <c:ptCount val="1"/>
                <c:pt idx="0">
                  <c:v>82.65</c:v>
                </c:pt>
              </c:numCache>
            </c:numRef>
          </c:val>
          <c:extLst>
            <c:ext xmlns:c16="http://schemas.microsoft.com/office/drawing/2014/chart" uri="{C3380CC4-5D6E-409C-BE32-E72D297353CC}">
              <c16:uniqueId val="{00000006-2601-445A-8CDE-32A6D8A26885}"/>
            </c:ext>
          </c:extLst>
        </c:ser>
        <c:ser>
          <c:idx val="7"/>
          <c:order val="7"/>
          <c:tx>
            <c:strRef>
              <c:f>Sheet1!$J$59</c:f>
              <c:strCache>
                <c:ptCount val="1"/>
                <c:pt idx="0">
                  <c:v>F8</c:v>
                </c:pt>
              </c:strCache>
            </c:strRef>
          </c:tx>
          <c:spPr>
            <a:solidFill>
              <a:srgbClr val="7030A0"/>
            </a:solid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Sheet1!$K$59</c:f>
              <c:numCache>
                <c:formatCode>General</c:formatCode>
                <c:ptCount val="1"/>
                <c:pt idx="0">
                  <c:v>72.150000000000006</c:v>
                </c:pt>
              </c:numCache>
            </c:numRef>
          </c:val>
          <c:extLst>
            <c:ext xmlns:c16="http://schemas.microsoft.com/office/drawing/2014/chart" uri="{C3380CC4-5D6E-409C-BE32-E72D297353CC}">
              <c16:uniqueId val="{00000007-2601-445A-8CDE-32A6D8A26885}"/>
            </c:ext>
          </c:extLst>
        </c:ser>
        <c:ser>
          <c:idx val="8"/>
          <c:order val="8"/>
          <c:tx>
            <c:strRef>
              <c:f>Sheet1!$J$60</c:f>
              <c:strCache>
                <c:ptCount val="1"/>
                <c:pt idx="0">
                  <c:v>F9</c:v>
                </c:pt>
              </c:strCache>
            </c:strRef>
          </c:tx>
          <c:spPr>
            <a:solidFill>
              <a:schemeClr val="bg1">
                <a:lumMod val="65000"/>
              </a:schemeClr>
            </a:solid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Sheet1!$K$60</c:f>
              <c:numCache>
                <c:formatCode>General</c:formatCode>
                <c:ptCount val="1"/>
                <c:pt idx="0">
                  <c:v>68.900000000000006</c:v>
                </c:pt>
              </c:numCache>
            </c:numRef>
          </c:val>
          <c:extLst>
            <c:ext xmlns:c16="http://schemas.microsoft.com/office/drawing/2014/chart" uri="{C3380CC4-5D6E-409C-BE32-E72D297353CC}">
              <c16:uniqueId val="{00000008-2601-445A-8CDE-32A6D8A26885}"/>
            </c:ext>
          </c:extLst>
        </c:ser>
        <c:ser>
          <c:idx val="9"/>
          <c:order val="9"/>
          <c:tx>
            <c:strRef>
              <c:f>Sheet1!$J$61</c:f>
              <c:strCache>
                <c:ptCount val="1"/>
                <c:pt idx="0">
                  <c:v>F10</c:v>
                </c:pt>
              </c:strCache>
            </c:strRef>
          </c:tx>
          <c:spPr>
            <a:solidFill>
              <a:schemeClr val="accent4">
                <a:lumMod val="60000"/>
              </a:schemeClr>
            </a:solid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Sheet1!$K$61</c:f>
              <c:numCache>
                <c:formatCode>General</c:formatCode>
                <c:ptCount val="1"/>
                <c:pt idx="0">
                  <c:v>75.5</c:v>
                </c:pt>
              </c:numCache>
            </c:numRef>
          </c:val>
          <c:extLst>
            <c:ext xmlns:c16="http://schemas.microsoft.com/office/drawing/2014/chart" uri="{C3380CC4-5D6E-409C-BE32-E72D297353CC}">
              <c16:uniqueId val="{00000009-2601-445A-8CDE-32A6D8A26885}"/>
            </c:ext>
          </c:extLst>
        </c:ser>
        <c:ser>
          <c:idx val="10"/>
          <c:order val="10"/>
          <c:tx>
            <c:strRef>
              <c:f>Sheet1!$J$62</c:f>
              <c:strCache>
                <c:ptCount val="1"/>
                <c:pt idx="0">
                  <c:v>F11</c:v>
                </c:pt>
              </c:strCache>
            </c:strRef>
          </c:tx>
          <c:spPr>
            <a:solidFill>
              <a:srgbClr val="00B050"/>
            </a:solid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Sheet1!$K$62</c:f>
              <c:numCache>
                <c:formatCode>General</c:formatCode>
                <c:ptCount val="1"/>
                <c:pt idx="0">
                  <c:v>68.34</c:v>
                </c:pt>
              </c:numCache>
            </c:numRef>
          </c:val>
          <c:extLst>
            <c:ext xmlns:c16="http://schemas.microsoft.com/office/drawing/2014/chart" uri="{C3380CC4-5D6E-409C-BE32-E72D297353CC}">
              <c16:uniqueId val="{0000000A-2601-445A-8CDE-32A6D8A26885}"/>
            </c:ext>
          </c:extLst>
        </c:ser>
        <c:ser>
          <c:idx val="11"/>
          <c:order val="11"/>
          <c:tx>
            <c:strRef>
              <c:f>Sheet1!$J$63</c:f>
              <c:strCache>
                <c:ptCount val="1"/>
                <c:pt idx="0">
                  <c:v>F12</c:v>
                </c:pt>
              </c:strCache>
            </c:strRef>
          </c:tx>
          <c:spPr>
            <a:solidFill>
              <a:schemeClr val="bg2">
                <a:lumMod val="40000"/>
                <a:lumOff val="60000"/>
              </a:schemeClr>
            </a:solid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Sheet1!$K$63</c:f>
              <c:numCache>
                <c:formatCode>General</c:formatCode>
                <c:ptCount val="1"/>
                <c:pt idx="0">
                  <c:v>63.18</c:v>
                </c:pt>
              </c:numCache>
            </c:numRef>
          </c:val>
          <c:extLst>
            <c:ext xmlns:c16="http://schemas.microsoft.com/office/drawing/2014/chart" uri="{C3380CC4-5D6E-409C-BE32-E72D297353CC}">
              <c16:uniqueId val="{0000000B-2601-445A-8CDE-32A6D8A26885}"/>
            </c:ext>
          </c:extLst>
        </c:ser>
        <c:ser>
          <c:idx val="12"/>
          <c:order val="12"/>
          <c:tx>
            <c:strRef>
              <c:f>Sheet1!$J$64</c:f>
              <c:strCache>
                <c:ptCount val="1"/>
                <c:pt idx="0">
                  <c:v>F13</c:v>
                </c:pt>
              </c:strCache>
            </c:strRef>
          </c:tx>
          <c:spPr>
            <a:solidFill>
              <a:schemeClr val="accent1">
                <a:lumMod val="80000"/>
                <a:lumOff val="20000"/>
              </a:schemeClr>
            </a:solidFill>
            <a:ln>
              <a:noFill/>
            </a:ln>
            <a:effectLst/>
          </c:spPr>
          <c:invertIfNegative val="0"/>
          <c:dPt>
            <c:idx val="0"/>
            <c:invertIfNegative val="0"/>
            <c:bubble3D val="0"/>
            <c:spPr>
              <a:solidFill>
                <a:srgbClr val="FFFF00"/>
              </a:solidFill>
              <a:ln>
                <a:noFill/>
              </a:ln>
              <a:effectLst/>
            </c:spPr>
            <c:extLst>
              <c:ext xmlns:c16="http://schemas.microsoft.com/office/drawing/2014/chart" uri="{C3380CC4-5D6E-409C-BE32-E72D297353CC}">
                <c16:uniqueId val="{0000001B-2601-445A-8CDE-32A6D8A26885}"/>
              </c:ext>
            </c:extLst>
          </c:dPt>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Sheet1!$K$64</c:f>
              <c:numCache>
                <c:formatCode>General</c:formatCode>
                <c:ptCount val="1"/>
                <c:pt idx="0">
                  <c:v>80.5</c:v>
                </c:pt>
              </c:numCache>
            </c:numRef>
          </c:val>
          <c:extLst>
            <c:ext xmlns:c16="http://schemas.microsoft.com/office/drawing/2014/chart" uri="{C3380CC4-5D6E-409C-BE32-E72D297353CC}">
              <c16:uniqueId val="{0000000C-2601-445A-8CDE-32A6D8A26885}"/>
            </c:ext>
          </c:extLst>
        </c:ser>
        <c:ser>
          <c:idx val="13"/>
          <c:order val="13"/>
          <c:tx>
            <c:strRef>
              <c:f>Sheet1!$J$65</c:f>
              <c:strCache>
                <c:ptCount val="1"/>
                <c:pt idx="0">
                  <c:v>F14</c:v>
                </c:pt>
              </c:strCache>
            </c:strRef>
          </c:tx>
          <c:spPr>
            <a:solidFill>
              <a:schemeClr val="accent5"/>
            </a:solid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Sheet1!$K$65</c:f>
              <c:numCache>
                <c:formatCode>General</c:formatCode>
                <c:ptCount val="1"/>
                <c:pt idx="0">
                  <c:v>72.150000000000006</c:v>
                </c:pt>
              </c:numCache>
            </c:numRef>
          </c:val>
          <c:extLst>
            <c:ext xmlns:c16="http://schemas.microsoft.com/office/drawing/2014/chart" uri="{C3380CC4-5D6E-409C-BE32-E72D297353CC}">
              <c16:uniqueId val="{0000000D-2601-445A-8CDE-32A6D8A26885}"/>
            </c:ext>
          </c:extLst>
        </c:ser>
        <c:ser>
          <c:idx val="14"/>
          <c:order val="14"/>
          <c:tx>
            <c:strRef>
              <c:f>Sheet1!$J$66</c:f>
              <c:strCache>
                <c:ptCount val="1"/>
                <c:pt idx="0">
                  <c:v>F15</c:v>
                </c:pt>
              </c:strCache>
            </c:strRef>
          </c:tx>
          <c:spPr>
            <a:solidFill>
              <a:srgbClr val="66FFFF"/>
            </a:solid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Sheet1!$K$66</c:f>
              <c:numCache>
                <c:formatCode>General</c:formatCode>
                <c:ptCount val="1"/>
                <c:pt idx="0">
                  <c:v>68.88</c:v>
                </c:pt>
              </c:numCache>
            </c:numRef>
          </c:val>
          <c:extLst>
            <c:ext xmlns:c16="http://schemas.microsoft.com/office/drawing/2014/chart" uri="{C3380CC4-5D6E-409C-BE32-E72D297353CC}">
              <c16:uniqueId val="{0000000E-2601-445A-8CDE-32A6D8A26885}"/>
            </c:ext>
          </c:extLst>
        </c:ser>
        <c:ser>
          <c:idx val="15"/>
          <c:order val="15"/>
          <c:tx>
            <c:strRef>
              <c:f>Sheet1!$J$67</c:f>
              <c:strCache>
                <c:ptCount val="1"/>
                <c:pt idx="0">
                  <c:v>F16</c:v>
                </c:pt>
              </c:strCache>
            </c:strRef>
          </c:tx>
          <c:spPr>
            <a:solidFill>
              <a:schemeClr val="accent4">
                <a:lumMod val="80000"/>
                <a:lumOff val="20000"/>
              </a:schemeClr>
            </a:solidFill>
            <a:ln>
              <a:noFill/>
            </a:ln>
            <a:effectLst/>
          </c:spPr>
          <c:invertIfNegative val="0"/>
          <c:dPt>
            <c:idx val="0"/>
            <c:invertIfNegative val="0"/>
            <c:bubble3D val="0"/>
            <c:spPr>
              <a:blipFill>
                <a:blip xmlns:r="http://schemas.openxmlformats.org/officeDocument/2006/relationships" r:embed="rId3"/>
                <a:tile tx="0" ty="0" sx="100000" sy="100000" flip="none" algn="tl"/>
              </a:blipFill>
              <a:ln>
                <a:noFill/>
              </a:ln>
              <a:effectLst/>
            </c:spPr>
            <c:extLst>
              <c:ext xmlns:c16="http://schemas.microsoft.com/office/drawing/2014/chart" uri="{C3380CC4-5D6E-409C-BE32-E72D297353CC}">
                <c16:uniqueId val="{0000001C-2601-445A-8CDE-32A6D8A26885}"/>
              </c:ext>
            </c:extLst>
          </c:dPt>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Sheet1!$K$67</c:f>
              <c:numCache>
                <c:formatCode>General</c:formatCode>
                <c:ptCount val="1"/>
                <c:pt idx="0">
                  <c:v>83.45</c:v>
                </c:pt>
              </c:numCache>
            </c:numRef>
          </c:val>
          <c:extLst>
            <c:ext xmlns:c16="http://schemas.microsoft.com/office/drawing/2014/chart" uri="{C3380CC4-5D6E-409C-BE32-E72D297353CC}">
              <c16:uniqueId val="{0000000F-2601-445A-8CDE-32A6D8A26885}"/>
            </c:ext>
          </c:extLst>
        </c:ser>
        <c:ser>
          <c:idx val="16"/>
          <c:order val="16"/>
          <c:tx>
            <c:strRef>
              <c:f>Sheet1!$J$68</c:f>
              <c:strCache>
                <c:ptCount val="1"/>
                <c:pt idx="0">
                  <c:v>F17</c:v>
                </c:pt>
              </c:strCache>
            </c:strRef>
          </c:tx>
          <c:spPr>
            <a:blipFill>
              <a:blip xmlns:r="http://schemas.openxmlformats.org/officeDocument/2006/relationships" r:embed="rId4"/>
              <a:tile tx="0" ty="0" sx="100000" sy="100000" flip="none" algn="tl"/>
            </a:blip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Sheet1!$K$68</c:f>
              <c:numCache>
                <c:formatCode>General</c:formatCode>
                <c:ptCount val="1"/>
                <c:pt idx="0">
                  <c:v>76.7</c:v>
                </c:pt>
              </c:numCache>
            </c:numRef>
          </c:val>
          <c:extLst>
            <c:ext xmlns:c16="http://schemas.microsoft.com/office/drawing/2014/chart" uri="{C3380CC4-5D6E-409C-BE32-E72D297353CC}">
              <c16:uniqueId val="{00000010-2601-445A-8CDE-32A6D8A26885}"/>
            </c:ext>
          </c:extLst>
        </c:ser>
        <c:ser>
          <c:idx val="17"/>
          <c:order val="17"/>
          <c:tx>
            <c:strRef>
              <c:f>Sheet1!$J$69</c:f>
              <c:strCache>
                <c:ptCount val="1"/>
                <c:pt idx="0">
                  <c:v>F18</c:v>
                </c:pt>
              </c:strCache>
            </c:strRef>
          </c:tx>
          <c:spPr>
            <a:blipFill>
              <a:blip xmlns:r="http://schemas.openxmlformats.org/officeDocument/2006/relationships" r:embed="rId5"/>
              <a:tile tx="0" ty="0" sx="100000" sy="100000" flip="none" algn="tl"/>
            </a:blip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Sheet1!$K$69</c:f>
              <c:numCache>
                <c:formatCode>General</c:formatCode>
                <c:ptCount val="1"/>
                <c:pt idx="0">
                  <c:v>65.2</c:v>
                </c:pt>
              </c:numCache>
            </c:numRef>
          </c:val>
          <c:extLst>
            <c:ext xmlns:c16="http://schemas.microsoft.com/office/drawing/2014/chart" uri="{C3380CC4-5D6E-409C-BE32-E72D297353CC}">
              <c16:uniqueId val="{00000011-2601-445A-8CDE-32A6D8A26885}"/>
            </c:ext>
          </c:extLst>
        </c:ser>
        <c:ser>
          <c:idx val="18"/>
          <c:order val="18"/>
          <c:tx>
            <c:strRef>
              <c:f>Sheet1!$J$70</c:f>
              <c:strCache>
                <c:ptCount val="1"/>
                <c:pt idx="0">
                  <c:v>F19</c:v>
                </c:pt>
              </c:strCache>
            </c:strRef>
          </c:tx>
          <c:spPr>
            <a:blipFill>
              <a:blip xmlns:r="http://schemas.openxmlformats.org/officeDocument/2006/relationships" r:embed="rId6"/>
              <a:tile tx="0" ty="0" sx="100000" sy="100000" flip="none" algn="tl"/>
            </a:blip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Sheet1!$K$70</c:f>
              <c:numCache>
                <c:formatCode>General</c:formatCode>
                <c:ptCount val="1"/>
                <c:pt idx="0">
                  <c:v>79.45</c:v>
                </c:pt>
              </c:numCache>
            </c:numRef>
          </c:val>
          <c:extLst>
            <c:ext xmlns:c16="http://schemas.microsoft.com/office/drawing/2014/chart" uri="{C3380CC4-5D6E-409C-BE32-E72D297353CC}">
              <c16:uniqueId val="{00000012-2601-445A-8CDE-32A6D8A26885}"/>
            </c:ext>
          </c:extLst>
        </c:ser>
        <c:ser>
          <c:idx val="19"/>
          <c:order val="19"/>
          <c:tx>
            <c:strRef>
              <c:f>Sheet1!$J$71</c:f>
              <c:strCache>
                <c:ptCount val="1"/>
                <c:pt idx="0">
                  <c:v>F20</c:v>
                </c:pt>
              </c:strCache>
            </c:strRef>
          </c:tx>
          <c:spPr>
            <a:blipFill>
              <a:blip xmlns:r="http://schemas.openxmlformats.org/officeDocument/2006/relationships" r:embed="rId7"/>
              <a:tile tx="0" ty="0" sx="100000" sy="100000" flip="none" algn="tl"/>
            </a:blip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Sheet1!$K$71</c:f>
              <c:numCache>
                <c:formatCode>General</c:formatCode>
                <c:ptCount val="1"/>
                <c:pt idx="0">
                  <c:v>73.22</c:v>
                </c:pt>
              </c:numCache>
            </c:numRef>
          </c:val>
          <c:extLst>
            <c:ext xmlns:c16="http://schemas.microsoft.com/office/drawing/2014/chart" uri="{C3380CC4-5D6E-409C-BE32-E72D297353CC}">
              <c16:uniqueId val="{00000013-2601-445A-8CDE-32A6D8A26885}"/>
            </c:ext>
          </c:extLst>
        </c:ser>
        <c:ser>
          <c:idx val="20"/>
          <c:order val="20"/>
          <c:tx>
            <c:strRef>
              <c:f>Sheet1!$J$72</c:f>
              <c:strCache>
                <c:ptCount val="1"/>
                <c:pt idx="0">
                  <c:v>F21</c:v>
                </c:pt>
              </c:strCache>
            </c:strRef>
          </c:tx>
          <c:spPr>
            <a:solidFill>
              <a:srgbClr val="99FF99"/>
            </a:solid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Sheet1!$K$72</c:f>
              <c:numCache>
                <c:formatCode>General</c:formatCode>
                <c:ptCount val="1"/>
                <c:pt idx="0">
                  <c:v>68.849999999999994</c:v>
                </c:pt>
              </c:numCache>
            </c:numRef>
          </c:val>
          <c:extLst>
            <c:ext xmlns:c16="http://schemas.microsoft.com/office/drawing/2014/chart" uri="{C3380CC4-5D6E-409C-BE32-E72D297353CC}">
              <c16:uniqueId val="{00000014-2601-445A-8CDE-32A6D8A26885}"/>
            </c:ext>
          </c:extLst>
        </c:ser>
        <c:ser>
          <c:idx val="21"/>
          <c:order val="21"/>
          <c:tx>
            <c:strRef>
              <c:f>Sheet1!$J$73</c:f>
              <c:strCache>
                <c:ptCount val="1"/>
                <c:pt idx="0">
                  <c:v>F22</c:v>
                </c:pt>
              </c:strCache>
            </c:strRef>
          </c:tx>
          <c:spPr>
            <a:blipFill>
              <a:blip xmlns:r="http://schemas.openxmlformats.org/officeDocument/2006/relationships" r:embed="rId8"/>
              <a:tile tx="0" ty="0" sx="100000" sy="100000" flip="none" algn="tl"/>
            </a:blip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Sheet1!$K$73</c:f>
              <c:numCache>
                <c:formatCode>General</c:formatCode>
                <c:ptCount val="1"/>
                <c:pt idx="0">
                  <c:v>85.23</c:v>
                </c:pt>
              </c:numCache>
            </c:numRef>
          </c:val>
          <c:extLst>
            <c:ext xmlns:c16="http://schemas.microsoft.com/office/drawing/2014/chart" uri="{C3380CC4-5D6E-409C-BE32-E72D297353CC}">
              <c16:uniqueId val="{00000015-2601-445A-8CDE-32A6D8A26885}"/>
            </c:ext>
          </c:extLst>
        </c:ser>
        <c:ser>
          <c:idx val="22"/>
          <c:order val="22"/>
          <c:tx>
            <c:strRef>
              <c:f>Sheet1!$J$74</c:f>
              <c:strCache>
                <c:ptCount val="1"/>
                <c:pt idx="0">
                  <c:v>F23</c:v>
                </c:pt>
              </c:strCache>
            </c:strRef>
          </c:tx>
          <c:spPr>
            <a:blipFill>
              <a:blip xmlns:r="http://schemas.openxmlformats.org/officeDocument/2006/relationships" r:embed="rId9"/>
              <a:tile tx="0" ty="0" sx="100000" sy="100000" flip="none" algn="tl"/>
            </a:blip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Sheet1!$K$74</c:f>
              <c:numCache>
                <c:formatCode>General</c:formatCode>
                <c:ptCount val="1"/>
                <c:pt idx="0">
                  <c:v>74.25</c:v>
                </c:pt>
              </c:numCache>
            </c:numRef>
          </c:val>
          <c:extLst>
            <c:ext xmlns:c16="http://schemas.microsoft.com/office/drawing/2014/chart" uri="{C3380CC4-5D6E-409C-BE32-E72D297353CC}">
              <c16:uniqueId val="{00000016-2601-445A-8CDE-32A6D8A26885}"/>
            </c:ext>
          </c:extLst>
        </c:ser>
        <c:ser>
          <c:idx val="23"/>
          <c:order val="23"/>
          <c:tx>
            <c:strRef>
              <c:f>Sheet1!$J$75</c:f>
              <c:strCache>
                <c:ptCount val="1"/>
                <c:pt idx="0">
                  <c:v>F24</c:v>
                </c:pt>
              </c:strCache>
            </c:strRef>
          </c:tx>
          <c:spPr>
            <a:solidFill>
              <a:schemeClr val="tx1">
                <a:lumMod val="10000"/>
                <a:lumOff val="90000"/>
              </a:schemeClr>
            </a:solid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Sheet1!$K$75</c:f>
              <c:numCache>
                <c:formatCode>General</c:formatCode>
                <c:ptCount val="1"/>
                <c:pt idx="0">
                  <c:v>68.099999999999994</c:v>
                </c:pt>
              </c:numCache>
            </c:numRef>
          </c:val>
          <c:extLst>
            <c:ext xmlns:c16="http://schemas.microsoft.com/office/drawing/2014/chart" uri="{C3380CC4-5D6E-409C-BE32-E72D297353CC}">
              <c16:uniqueId val="{00000017-2601-445A-8CDE-32A6D8A26885}"/>
            </c:ext>
          </c:extLst>
        </c:ser>
        <c:ser>
          <c:idx val="24"/>
          <c:order val="24"/>
          <c:tx>
            <c:strRef>
              <c:f>Sheet1!$J$76</c:f>
              <c:strCache>
                <c:ptCount val="1"/>
                <c:pt idx="0">
                  <c:v>F25</c:v>
                </c:pt>
              </c:strCache>
            </c:strRef>
          </c:tx>
          <c:spPr>
            <a:blipFill>
              <a:blip xmlns:r="http://schemas.openxmlformats.org/officeDocument/2006/relationships" r:embed="rId10"/>
              <a:tile tx="0" ty="0" sx="100000" sy="100000" flip="none" algn="tl"/>
            </a:blip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Sheet1!$K$76</c:f>
              <c:numCache>
                <c:formatCode>General</c:formatCode>
                <c:ptCount val="1"/>
                <c:pt idx="0">
                  <c:v>88.24</c:v>
                </c:pt>
              </c:numCache>
            </c:numRef>
          </c:val>
          <c:extLst>
            <c:ext xmlns:c16="http://schemas.microsoft.com/office/drawing/2014/chart" uri="{C3380CC4-5D6E-409C-BE32-E72D297353CC}">
              <c16:uniqueId val="{00000018-2601-445A-8CDE-32A6D8A26885}"/>
            </c:ext>
          </c:extLst>
        </c:ser>
        <c:ser>
          <c:idx val="25"/>
          <c:order val="25"/>
          <c:tx>
            <c:strRef>
              <c:f>Sheet1!$J$77</c:f>
              <c:strCache>
                <c:ptCount val="1"/>
                <c:pt idx="0">
                  <c:v>F26</c:v>
                </c:pt>
              </c:strCache>
            </c:strRef>
          </c:tx>
          <c:spPr>
            <a:solidFill>
              <a:schemeClr val="bg1">
                <a:lumMod val="50000"/>
              </a:schemeClr>
            </a:solid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Sheet1!$K$77</c:f>
              <c:numCache>
                <c:formatCode>General</c:formatCode>
                <c:ptCount val="1"/>
                <c:pt idx="0">
                  <c:v>78.180000000000007</c:v>
                </c:pt>
              </c:numCache>
            </c:numRef>
          </c:val>
          <c:extLst>
            <c:ext xmlns:c16="http://schemas.microsoft.com/office/drawing/2014/chart" uri="{C3380CC4-5D6E-409C-BE32-E72D297353CC}">
              <c16:uniqueId val="{00000019-2601-445A-8CDE-32A6D8A26885}"/>
            </c:ext>
          </c:extLst>
        </c:ser>
        <c:ser>
          <c:idx val="26"/>
          <c:order val="26"/>
          <c:tx>
            <c:strRef>
              <c:f>Sheet1!$J$78</c:f>
              <c:strCache>
                <c:ptCount val="1"/>
                <c:pt idx="0">
                  <c:v>F27</c:v>
                </c:pt>
              </c:strCache>
            </c:strRef>
          </c:tx>
          <c:spPr>
            <a:solidFill>
              <a:srgbClr val="CC6600"/>
            </a:solidFill>
            <a:ln>
              <a:noFill/>
            </a:ln>
            <a:effectLst/>
          </c:spPr>
          <c:invertIfNegative val="0"/>
          <c:dLbls>
            <c:delete val="1"/>
          </c:dLbls>
          <c:errBars>
            <c:errBarType val="both"/>
            <c:errValType val="percentage"/>
            <c:noEndCap val="0"/>
            <c:val val="5"/>
            <c:spPr>
              <a:noFill/>
              <a:ln w="9525" cap="flat" cmpd="sng" algn="ctr">
                <a:solidFill>
                  <a:schemeClr val="tx1">
                    <a:lumMod val="65000"/>
                    <a:lumOff val="35000"/>
                  </a:schemeClr>
                </a:solidFill>
                <a:round/>
              </a:ln>
              <a:effectLst/>
            </c:spPr>
          </c:errBars>
          <c:cat>
            <c:strRef>
              <c:f>Sheet1!$J$51</c:f>
              <c:strCache>
                <c:ptCount val="1"/>
                <c:pt idx="0">
                  <c:v>Formula </c:v>
                </c:pt>
              </c:strCache>
            </c:strRef>
          </c:cat>
          <c:val>
            <c:numRef>
              <c:f>Sheet1!$K$78</c:f>
              <c:numCache>
                <c:formatCode>General</c:formatCode>
                <c:ptCount val="1"/>
                <c:pt idx="0">
                  <c:v>72.900000000000006</c:v>
                </c:pt>
              </c:numCache>
            </c:numRef>
          </c:val>
          <c:extLst>
            <c:ext xmlns:c16="http://schemas.microsoft.com/office/drawing/2014/chart" uri="{C3380CC4-5D6E-409C-BE32-E72D297353CC}">
              <c16:uniqueId val="{0000001A-2601-445A-8CDE-32A6D8A26885}"/>
            </c:ext>
          </c:extLst>
        </c:ser>
        <c:dLbls>
          <c:dLblPos val="outEnd"/>
          <c:showLegendKey val="0"/>
          <c:showVal val="1"/>
          <c:showCatName val="0"/>
          <c:showSerName val="0"/>
          <c:showPercent val="0"/>
          <c:showBubbleSize val="0"/>
        </c:dLbls>
        <c:gapWidth val="219"/>
        <c:overlap val="-27"/>
        <c:axId val="369859983"/>
        <c:axId val="152455135"/>
      </c:barChart>
      <c:catAx>
        <c:axId val="369859983"/>
        <c:scaling>
          <c:orientation val="minMax"/>
        </c:scaling>
        <c:delete val="0"/>
        <c:axPos val="b"/>
        <c:numFmt formatCode="General" sourceLinked="1"/>
        <c:majorTickMark val="none"/>
        <c:minorTickMark val="none"/>
        <c:tickLblPos val="nextTo"/>
        <c:spPr>
          <a:noFill/>
          <a:ln w="3175" cap="flat" cmpd="sng" algn="ctr">
            <a:solidFill>
              <a:srgbClr val="000000"/>
            </a:solidFill>
            <a:round/>
          </a:ln>
          <a:effectLst/>
        </c:spPr>
        <c:txPr>
          <a:bodyPr rot="-60000000" spcFirstLastPara="1" vertOverflow="ellipsis" vert="horz" wrap="square" anchor="ctr" anchorCtr="1"/>
          <a:lstStyle/>
          <a:p>
            <a:pPr>
              <a:defRPr sz="1197" b="1" i="0" u="none" strike="noStrike" kern="1200" baseline="0">
                <a:solidFill>
                  <a:srgbClr val="000000"/>
                </a:solidFill>
                <a:latin typeface="+mn-lt"/>
                <a:ea typeface="+mn-ea"/>
                <a:cs typeface="+mn-cs"/>
              </a:defRPr>
            </a:pPr>
            <a:endParaRPr lang="en-US"/>
          </a:p>
        </c:txPr>
        <c:crossAx val="152455135"/>
        <c:crosses val="autoZero"/>
        <c:auto val="1"/>
        <c:lblAlgn val="ctr"/>
        <c:lblOffset val="100"/>
        <c:noMultiLvlLbl val="0"/>
      </c:catAx>
      <c:valAx>
        <c:axId val="152455135"/>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000" b="1" i="0" u="none" strike="noStrike" kern="1200" baseline="0">
                    <a:solidFill>
                      <a:srgbClr val="000000"/>
                    </a:solidFill>
                    <a:latin typeface="+mn-lt"/>
                    <a:ea typeface="+mn-ea"/>
                    <a:cs typeface="+mn-cs"/>
                  </a:defRPr>
                </a:pPr>
                <a:r>
                  <a:rPr lang="en-US" sz="1000" b="1" dirty="0">
                    <a:solidFill>
                      <a:srgbClr val="000000"/>
                    </a:solidFill>
                  </a:rPr>
                  <a:t>Entrapment efficiency %</a:t>
                </a:r>
              </a:p>
            </c:rich>
          </c:tx>
          <c:layout>
            <c:manualLayout>
              <c:xMode val="edge"/>
              <c:yMode val="edge"/>
              <c:x val="1.7029509812203636E-2"/>
              <c:y val="7.30442475395775E-2"/>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rgbClr val="000000"/>
                </a:solidFill>
                <a:latin typeface="+mn-lt"/>
                <a:ea typeface="+mn-ea"/>
                <a:cs typeface="+mn-cs"/>
              </a:defRPr>
            </a:pPr>
            <a:endParaRPr lang="en-US"/>
          </a:p>
        </c:txPr>
        <c:crossAx val="369859983"/>
        <c:crosses val="autoZero"/>
        <c:crossBetween val="between"/>
      </c:valAx>
      <c:spPr>
        <a:solidFill>
          <a:schemeClr val="bg1"/>
        </a:solidFill>
        <a:ln w="12700">
          <a:solidFill>
            <a:srgbClr val="000000"/>
          </a:solid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Sheet1!$K$125</c:f>
              <c:strCache>
                <c:ptCount val="1"/>
                <c:pt idx="0">
                  <c:v>Vesicle size (nm)*</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Sheet1!$L$124:$Q$124</c:f>
              <c:strCache>
                <c:ptCount val="6"/>
                <c:pt idx="0">
                  <c:v>F22</c:v>
                </c:pt>
                <c:pt idx="1">
                  <c:v>F25</c:v>
                </c:pt>
                <c:pt idx="2">
                  <c:v>F13</c:v>
                </c:pt>
                <c:pt idx="3">
                  <c:v>F16</c:v>
                </c:pt>
                <c:pt idx="4">
                  <c:v>F4</c:v>
                </c:pt>
                <c:pt idx="5">
                  <c:v>F7</c:v>
                </c:pt>
              </c:strCache>
            </c:strRef>
          </c:cat>
          <c:val>
            <c:numRef>
              <c:f>Sheet1!$L$125:$Q$125</c:f>
              <c:numCache>
                <c:formatCode>General</c:formatCode>
                <c:ptCount val="6"/>
                <c:pt idx="0">
                  <c:v>202.9</c:v>
                </c:pt>
                <c:pt idx="1">
                  <c:v>317.7</c:v>
                </c:pt>
                <c:pt idx="2">
                  <c:v>337.8</c:v>
                </c:pt>
                <c:pt idx="3">
                  <c:v>341.2</c:v>
                </c:pt>
                <c:pt idx="4">
                  <c:v>385.8</c:v>
                </c:pt>
                <c:pt idx="5">
                  <c:v>443.1</c:v>
                </c:pt>
              </c:numCache>
            </c:numRef>
          </c:val>
          <c:extLst>
            <c:ext xmlns:c16="http://schemas.microsoft.com/office/drawing/2014/chart" uri="{C3380CC4-5D6E-409C-BE32-E72D297353CC}">
              <c16:uniqueId val="{00000000-1003-41CA-AD6D-12AD069859CA}"/>
            </c:ext>
          </c:extLst>
        </c:ser>
        <c:dLbls>
          <c:showLegendKey val="0"/>
          <c:showVal val="0"/>
          <c:showCatName val="0"/>
          <c:showSerName val="0"/>
          <c:showPercent val="0"/>
          <c:showBubbleSize val="0"/>
        </c:dLbls>
        <c:gapWidth val="219"/>
        <c:overlap val="100"/>
        <c:axId val="621226095"/>
        <c:axId val="313515023"/>
      </c:barChart>
      <c:lineChart>
        <c:grouping val="standard"/>
        <c:varyColors val="0"/>
        <c:ser>
          <c:idx val="1"/>
          <c:order val="1"/>
          <c:tx>
            <c:strRef>
              <c:f>Sheet1!$K$126</c:f>
              <c:strCache>
                <c:ptCount val="1"/>
                <c:pt idx="0">
                  <c:v>PDI*</c:v>
                </c:pt>
              </c:strCache>
            </c:strRef>
          </c:tx>
          <c:spPr>
            <a:ln w="34925" cap="rnd">
              <a:solidFill>
                <a:srgbClr val="FFFF00"/>
              </a:solidFill>
              <a:round/>
            </a:ln>
            <a:effectLst>
              <a:outerShdw blurRad="40000" dist="23000" dir="5400000" rotWithShape="0">
                <a:srgbClr val="000000">
                  <a:alpha val="35000"/>
                </a:srgbClr>
              </a:outerShdw>
            </a:effectLst>
          </c:spPr>
          <c:marker>
            <c:symbol val="none"/>
          </c:marker>
          <c:cat>
            <c:strRef>
              <c:f>Sheet1!$L$124:$Q$124</c:f>
              <c:strCache>
                <c:ptCount val="6"/>
                <c:pt idx="0">
                  <c:v>F22</c:v>
                </c:pt>
                <c:pt idx="1">
                  <c:v>F25</c:v>
                </c:pt>
                <c:pt idx="2">
                  <c:v>F13</c:v>
                </c:pt>
                <c:pt idx="3">
                  <c:v>F16</c:v>
                </c:pt>
                <c:pt idx="4">
                  <c:v>F4</c:v>
                </c:pt>
                <c:pt idx="5">
                  <c:v>F7</c:v>
                </c:pt>
              </c:strCache>
            </c:strRef>
          </c:cat>
          <c:val>
            <c:numRef>
              <c:f>Sheet1!$L$126:$Q$126</c:f>
              <c:numCache>
                <c:formatCode>General</c:formatCode>
                <c:ptCount val="6"/>
                <c:pt idx="0">
                  <c:v>0.2026</c:v>
                </c:pt>
                <c:pt idx="1">
                  <c:v>0.29060000000000002</c:v>
                </c:pt>
                <c:pt idx="2">
                  <c:v>0.63129999999999997</c:v>
                </c:pt>
                <c:pt idx="3">
                  <c:v>0.66310000000000002</c:v>
                </c:pt>
                <c:pt idx="4">
                  <c:v>0.52129999999999999</c:v>
                </c:pt>
                <c:pt idx="5">
                  <c:v>0.53890000000000005</c:v>
                </c:pt>
              </c:numCache>
            </c:numRef>
          </c:val>
          <c:smooth val="0"/>
          <c:extLst>
            <c:ext xmlns:c16="http://schemas.microsoft.com/office/drawing/2014/chart" uri="{C3380CC4-5D6E-409C-BE32-E72D297353CC}">
              <c16:uniqueId val="{00000001-1003-41CA-AD6D-12AD069859CA}"/>
            </c:ext>
          </c:extLst>
        </c:ser>
        <c:dLbls>
          <c:showLegendKey val="0"/>
          <c:showVal val="0"/>
          <c:showCatName val="0"/>
          <c:showSerName val="0"/>
          <c:showPercent val="0"/>
          <c:showBubbleSize val="0"/>
        </c:dLbls>
        <c:marker val="1"/>
        <c:smooth val="0"/>
        <c:axId val="313516271"/>
        <c:axId val="313515439"/>
      </c:lineChart>
      <c:scatterChart>
        <c:scatterStyle val="lineMarker"/>
        <c:varyColors val="0"/>
        <c:ser>
          <c:idx val="2"/>
          <c:order val="2"/>
          <c:tx>
            <c:strRef>
              <c:f>Sheet1!$K$127</c:f>
              <c:strCache>
                <c:ptCount val="1"/>
                <c:pt idx="0">
                  <c:v>Zeta potential</c:v>
                </c:pt>
              </c:strCache>
            </c:strRef>
          </c:tx>
          <c:spPr>
            <a:ln w="25400" cap="rnd">
              <a:noFill/>
              <a:round/>
            </a:ln>
            <a:effectLst>
              <a:outerShdw blurRad="40000" dist="23000" dir="5400000" rotWithShape="0">
                <a:srgbClr val="000000">
                  <a:alpha val="35000"/>
                </a:srgbClr>
              </a:outerShdw>
            </a:effectLst>
          </c:spPr>
          <c:marker>
            <c:symbol val="circle"/>
            <c:size val="6"/>
            <c:spPr>
              <a:solidFill>
                <a:srgbClr val="FF0000"/>
              </a:solidFill>
              <a:ln w="9525">
                <a:solidFill>
                  <a:schemeClr val="accent3"/>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xVal>
            <c:strRef>
              <c:f>Sheet1!$L$124:$Q$124</c:f>
              <c:strCache>
                <c:ptCount val="6"/>
                <c:pt idx="0">
                  <c:v>F22</c:v>
                </c:pt>
                <c:pt idx="1">
                  <c:v>F25</c:v>
                </c:pt>
                <c:pt idx="2">
                  <c:v>F13</c:v>
                </c:pt>
                <c:pt idx="3">
                  <c:v>F16</c:v>
                </c:pt>
                <c:pt idx="4">
                  <c:v>F4</c:v>
                </c:pt>
                <c:pt idx="5">
                  <c:v>F7</c:v>
                </c:pt>
              </c:strCache>
            </c:strRef>
          </c:xVal>
          <c:yVal>
            <c:numRef>
              <c:f>Sheet1!$L$127:$Q$127</c:f>
              <c:numCache>
                <c:formatCode>General</c:formatCode>
                <c:ptCount val="6"/>
                <c:pt idx="0">
                  <c:v>-33.81</c:v>
                </c:pt>
                <c:pt idx="1">
                  <c:v>-31.5</c:v>
                </c:pt>
                <c:pt idx="2">
                  <c:v>-21.79</c:v>
                </c:pt>
                <c:pt idx="3">
                  <c:v>-17.78</c:v>
                </c:pt>
                <c:pt idx="4">
                  <c:v>-14.24</c:v>
                </c:pt>
                <c:pt idx="5">
                  <c:v>-11.21</c:v>
                </c:pt>
              </c:numCache>
            </c:numRef>
          </c:yVal>
          <c:smooth val="0"/>
          <c:extLst>
            <c:ext xmlns:c16="http://schemas.microsoft.com/office/drawing/2014/chart" uri="{C3380CC4-5D6E-409C-BE32-E72D297353CC}">
              <c16:uniqueId val="{00000002-1003-41CA-AD6D-12AD069859CA}"/>
            </c:ext>
          </c:extLst>
        </c:ser>
        <c:dLbls>
          <c:showLegendKey val="0"/>
          <c:showVal val="0"/>
          <c:showCatName val="0"/>
          <c:showSerName val="0"/>
          <c:showPercent val="0"/>
          <c:showBubbleSize val="0"/>
        </c:dLbls>
        <c:axId val="313516271"/>
        <c:axId val="313515439"/>
      </c:scatterChart>
      <c:catAx>
        <c:axId val="621226095"/>
        <c:scaling>
          <c:orientation val="minMax"/>
        </c:scaling>
        <c:delete val="0"/>
        <c:axPos val="b"/>
        <c:title>
          <c:tx>
            <c:rich>
              <a:bodyPr rot="0" spcFirstLastPara="1" vertOverflow="ellipsis" vert="horz" wrap="square" anchor="ctr" anchorCtr="1"/>
              <a:lstStyle/>
              <a:p>
                <a:pPr>
                  <a:defRPr sz="1197" b="1" i="0" u="none" strike="noStrike" kern="1200" cap="none" baseline="0">
                    <a:solidFill>
                      <a:srgbClr val="000000"/>
                    </a:solidFill>
                    <a:latin typeface="+mn-lt"/>
                    <a:ea typeface="+mn-ea"/>
                    <a:cs typeface="+mn-cs"/>
                  </a:defRPr>
                </a:pPr>
                <a:r>
                  <a:rPr lang="en-US" cap="none" dirty="0">
                    <a:solidFill>
                      <a:srgbClr val="000000"/>
                    </a:solidFill>
                  </a:rPr>
                  <a:t>Formulas</a:t>
                </a:r>
              </a:p>
            </c:rich>
          </c:tx>
          <c:overlay val="0"/>
          <c:spPr>
            <a:noFill/>
            <a:ln>
              <a:noFill/>
            </a:ln>
            <a:effectLst/>
          </c:spPr>
          <c:txPr>
            <a:bodyPr rot="0" spcFirstLastPara="1" vertOverflow="ellipsis" vert="horz" wrap="square" anchor="ctr" anchorCtr="1"/>
            <a:lstStyle/>
            <a:p>
              <a:pPr>
                <a:defRPr sz="1197" b="1" i="0" u="none" strike="noStrike" kern="1200" cap="none"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1" i="0" u="none" strike="noStrike" kern="1200" baseline="0">
                <a:solidFill>
                  <a:srgbClr val="000000"/>
                </a:solidFill>
                <a:latin typeface="+mn-lt"/>
                <a:ea typeface="+mn-ea"/>
                <a:cs typeface="+mn-cs"/>
              </a:defRPr>
            </a:pPr>
            <a:endParaRPr lang="en-US"/>
          </a:p>
        </c:txPr>
        <c:crossAx val="313515023"/>
        <c:crosses val="autoZero"/>
        <c:auto val="1"/>
        <c:lblAlgn val="ctr"/>
        <c:lblOffset val="100"/>
        <c:noMultiLvlLbl val="0"/>
      </c:catAx>
      <c:valAx>
        <c:axId val="313515023"/>
        <c:scaling>
          <c:orientation val="minMax"/>
          <c:max val="450"/>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none" baseline="0">
                    <a:solidFill>
                      <a:srgbClr val="000000"/>
                    </a:solidFill>
                    <a:latin typeface="+mn-lt"/>
                    <a:ea typeface="+mn-ea"/>
                    <a:cs typeface="+mn-cs"/>
                  </a:defRPr>
                </a:pPr>
                <a:r>
                  <a:rPr lang="en-US" cap="none" dirty="0">
                    <a:solidFill>
                      <a:srgbClr val="000000"/>
                    </a:solidFill>
                  </a:rPr>
                  <a:t>Vesicles size (nm) </a:t>
                </a:r>
              </a:p>
            </c:rich>
          </c:tx>
          <c:overlay val="0"/>
          <c:spPr>
            <a:noFill/>
            <a:ln>
              <a:noFill/>
            </a:ln>
            <a:effectLst/>
          </c:spPr>
          <c:txPr>
            <a:bodyPr rot="-5400000" spcFirstLastPara="1" vertOverflow="ellipsis" vert="horz" wrap="square" anchor="ctr" anchorCtr="1"/>
            <a:lstStyle/>
            <a:p>
              <a:pPr>
                <a:defRPr sz="1197" b="1" i="0" u="none" strike="noStrike" kern="1200" cap="none"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621226095"/>
        <c:crosses val="autoZero"/>
        <c:crossBetween val="between"/>
      </c:valAx>
      <c:valAx>
        <c:axId val="313515439"/>
        <c:scaling>
          <c:orientation val="minMax"/>
          <c:max val="2"/>
          <c:min val="-35"/>
        </c:scaling>
        <c:delete val="0"/>
        <c:axPos val="r"/>
        <c:title>
          <c:tx>
            <c:rich>
              <a:bodyPr rot="-5400000" spcFirstLastPara="1" vertOverflow="ellipsis" vert="horz" wrap="square" anchor="ctr" anchorCtr="1"/>
              <a:lstStyle/>
              <a:p>
                <a:pPr>
                  <a:defRPr sz="1197" b="1" i="0" u="none" strike="noStrike" kern="1200" cap="none" baseline="0">
                    <a:solidFill>
                      <a:srgbClr val="000000"/>
                    </a:solidFill>
                    <a:latin typeface="+mn-lt"/>
                    <a:ea typeface="+mn-ea"/>
                    <a:cs typeface="+mn-cs"/>
                  </a:defRPr>
                </a:pPr>
                <a:r>
                  <a:rPr lang="en-US" cap="none" dirty="0">
                    <a:solidFill>
                      <a:srgbClr val="000000"/>
                    </a:solidFill>
                  </a:rPr>
                  <a:t>Zeta potential (mv)</a:t>
                </a:r>
              </a:p>
            </c:rich>
          </c:tx>
          <c:overlay val="0"/>
          <c:spPr>
            <a:noFill/>
            <a:ln>
              <a:noFill/>
            </a:ln>
            <a:effectLst/>
          </c:spPr>
          <c:txPr>
            <a:bodyPr rot="-5400000" spcFirstLastPara="1" vertOverflow="ellipsis" vert="horz" wrap="square" anchor="ctr" anchorCtr="1"/>
            <a:lstStyle/>
            <a:p>
              <a:pPr>
                <a:defRPr sz="1197" b="1" i="0" u="none" strike="noStrike" kern="1200" cap="none"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313516271"/>
        <c:crosses val="max"/>
        <c:crossBetween val="between"/>
      </c:valAx>
      <c:catAx>
        <c:axId val="313516271"/>
        <c:scaling>
          <c:orientation val="minMax"/>
        </c:scaling>
        <c:delete val="1"/>
        <c:axPos val="t"/>
        <c:numFmt formatCode="General" sourceLinked="1"/>
        <c:majorTickMark val="none"/>
        <c:minorTickMark val="none"/>
        <c:tickLblPos val="nextTo"/>
        <c:crossAx val="313515439"/>
        <c:crosses val="max"/>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Sheet3!$K$3</c:f>
              <c:strCache>
                <c:ptCount val="1"/>
                <c:pt idx="0">
                  <c:v>F22</c:v>
                </c:pt>
              </c:strCache>
            </c:strRef>
          </c:tx>
          <c:spPr>
            <a:ln w="9525" cap="rnd">
              <a:solidFill>
                <a:schemeClr val="accent1"/>
              </a:solidFill>
              <a:round/>
            </a:ln>
            <a:effectLst>
              <a:outerShdw blurRad="40000" dist="23000" dir="5400000" rotWithShape="0">
                <a:srgbClr val="000000">
                  <a:alpha val="35000"/>
                </a:srgbClr>
              </a:outerShdw>
            </a:effectLst>
          </c:spPr>
          <c:marker>
            <c:symbol val="circle"/>
            <c:size val="5"/>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9525">
                <a:solidFill>
                  <a:schemeClr val="accent1"/>
                </a:solidFill>
                <a:round/>
              </a:ln>
              <a:effectLst>
                <a:outerShdw blurRad="40000" dist="23000" dir="5400000" rotWithShape="0">
                  <a:srgbClr val="000000">
                    <a:alpha val="35000"/>
                  </a:srgbClr>
                </a:outerShdw>
              </a:effectLst>
            </c:spPr>
          </c:marker>
          <c:errBars>
            <c:errDir val="y"/>
            <c:errBarType val="both"/>
            <c:errValType val="cust"/>
            <c:noEndCap val="0"/>
            <c:plus>
              <c:numLit>
                <c:formatCode>General</c:formatCode>
                <c:ptCount val="1"/>
                <c:pt idx="0">
                  <c:v>24</c:v>
                </c:pt>
              </c:numLit>
            </c:plus>
            <c:minus>
              <c:numLit>
                <c:formatCode>General</c:formatCode>
                <c:ptCount val="1"/>
                <c:pt idx="0">
                  <c:v>24</c:v>
                </c:pt>
              </c:numLit>
            </c:minus>
            <c:spPr>
              <a:noFill/>
              <a:ln w="9525">
                <a:solidFill>
                  <a:schemeClr val="tx2">
                    <a:lumMod val="75000"/>
                  </a:schemeClr>
                </a:solidFill>
                <a:round/>
              </a:ln>
              <a:effectLst/>
            </c:spPr>
          </c:errBars>
          <c:xVal>
            <c:numRef>
              <c:f>Sheet3!$J$4:$J$17</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18</c:v>
                </c:pt>
              </c:numCache>
            </c:numRef>
          </c:xVal>
          <c:yVal>
            <c:numRef>
              <c:f>Sheet3!$K$4:$K$17</c:f>
              <c:numCache>
                <c:formatCode>General</c:formatCode>
                <c:ptCount val="14"/>
                <c:pt idx="0">
                  <c:v>0</c:v>
                </c:pt>
                <c:pt idx="1">
                  <c:v>6.11</c:v>
                </c:pt>
                <c:pt idx="2">
                  <c:v>13.02</c:v>
                </c:pt>
                <c:pt idx="3">
                  <c:v>20.41</c:v>
                </c:pt>
                <c:pt idx="4">
                  <c:v>27.05</c:v>
                </c:pt>
                <c:pt idx="5">
                  <c:v>34.340000000000003</c:v>
                </c:pt>
                <c:pt idx="6">
                  <c:v>38.31</c:v>
                </c:pt>
                <c:pt idx="7">
                  <c:v>44.58</c:v>
                </c:pt>
                <c:pt idx="8">
                  <c:v>48.73</c:v>
                </c:pt>
                <c:pt idx="9">
                  <c:v>55.65</c:v>
                </c:pt>
                <c:pt idx="10">
                  <c:v>61.92</c:v>
                </c:pt>
                <c:pt idx="11">
                  <c:v>66.260000000000005</c:v>
                </c:pt>
                <c:pt idx="12">
                  <c:v>69.760000000000005</c:v>
                </c:pt>
                <c:pt idx="13">
                  <c:v>100</c:v>
                </c:pt>
              </c:numCache>
            </c:numRef>
          </c:yVal>
          <c:smooth val="0"/>
          <c:extLst>
            <c:ext xmlns:c16="http://schemas.microsoft.com/office/drawing/2014/chart" uri="{C3380CC4-5D6E-409C-BE32-E72D297353CC}">
              <c16:uniqueId val="{00000000-BB43-44C2-8A66-358C8861B724}"/>
            </c:ext>
          </c:extLst>
        </c:ser>
        <c:ser>
          <c:idx val="1"/>
          <c:order val="1"/>
          <c:tx>
            <c:strRef>
              <c:f>Sheet3!$L$3</c:f>
              <c:strCache>
                <c:ptCount val="1"/>
                <c:pt idx="0">
                  <c:v>F25</c:v>
                </c:pt>
              </c:strCache>
            </c:strRef>
          </c:tx>
          <c:spPr>
            <a:ln w="9525" cap="rnd">
              <a:solidFill>
                <a:schemeClr val="bg2">
                  <a:lumMod val="75000"/>
                </a:schemeClr>
              </a:solidFill>
              <a:round/>
            </a:ln>
            <a:effectLst>
              <a:outerShdw blurRad="40000" dist="23000" dir="5400000" rotWithShape="0">
                <a:srgbClr val="000000">
                  <a:alpha val="35000"/>
                </a:srgbClr>
              </a:outerShdw>
            </a:effectLst>
          </c:spPr>
          <c:marker>
            <c:symbol val="circle"/>
            <c:size val="5"/>
            <c:spPr>
              <a:solidFill>
                <a:schemeClr val="bg2">
                  <a:lumMod val="75000"/>
                </a:schemeClr>
              </a:solidFill>
              <a:ln w="9525">
                <a:solidFill>
                  <a:schemeClr val="bg2">
                    <a:lumMod val="75000"/>
                  </a:schemeClr>
                </a:solidFill>
                <a:round/>
              </a:ln>
              <a:effectLst>
                <a:outerShdw blurRad="40000" dist="23000" dir="5400000" rotWithShape="0">
                  <a:srgbClr val="000000">
                    <a:alpha val="35000"/>
                  </a:srgbClr>
                </a:outerShdw>
              </a:effectLst>
            </c:spPr>
          </c:marker>
          <c:errBars>
            <c:errDir val="y"/>
            <c:errBarType val="both"/>
            <c:errValType val="cust"/>
            <c:noEndCap val="0"/>
            <c:plus>
              <c:numLit>
                <c:formatCode>General</c:formatCode>
                <c:ptCount val="1"/>
                <c:pt idx="0">
                  <c:v>25</c:v>
                </c:pt>
              </c:numLit>
            </c:plus>
            <c:minus>
              <c:numLit>
                <c:formatCode>General</c:formatCode>
                <c:ptCount val="1"/>
                <c:pt idx="0">
                  <c:v>25</c:v>
                </c:pt>
              </c:numLit>
            </c:minus>
            <c:spPr>
              <a:noFill/>
              <a:ln w="9525">
                <a:solidFill>
                  <a:schemeClr val="tx2">
                    <a:lumMod val="75000"/>
                  </a:schemeClr>
                </a:solidFill>
                <a:round/>
              </a:ln>
              <a:effectLst/>
            </c:spPr>
          </c:errBars>
          <c:xVal>
            <c:numRef>
              <c:f>Sheet3!$J$4:$J$17</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18</c:v>
                </c:pt>
              </c:numCache>
            </c:numRef>
          </c:xVal>
          <c:yVal>
            <c:numRef>
              <c:f>Sheet3!$L$4:$L$17</c:f>
              <c:numCache>
                <c:formatCode>General</c:formatCode>
                <c:ptCount val="14"/>
                <c:pt idx="0">
                  <c:v>0</c:v>
                </c:pt>
                <c:pt idx="1">
                  <c:v>9.34</c:v>
                </c:pt>
                <c:pt idx="2">
                  <c:v>18.14</c:v>
                </c:pt>
                <c:pt idx="3">
                  <c:v>23.18</c:v>
                </c:pt>
                <c:pt idx="4">
                  <c:v>32.43</c:v>
                </c:pt>
                <c:pt idx="5">
                  <c:v>38.65</c:v>
                </c:pt>
                <c:pt idx="6">
                  <c:v>42.276000000000003</c:v>
                </c:pt>
                <c:pt idx="7">
                  <c:v>46.887</c:v>
                </c:pt>
                <c:pt idx="8">
                  <c:v>50.21</c:v>
                </c:pt>
                <c:pt idx="9">
                  <c:v>58.34</c:v>
                </c:pt>
                <c:pt idx="10">
                  <c:v>63.231999999999999</c:v>
                </c:pt>
                <c:pt idx="11">
                  <c:v>69.650000000000006</c:v>
                </c:pt>
                <c:pt idx="12">
                  <c:v>75.23</c:v>
                </c:pt>
                <c:pt idx="13">
                  <c:v>100</c:v>
                </c:pt>
              </c:numCache>
            </c:numRef>
          </c:yVal>
          <c:smooth val="0"/>
          <c:extLst>
            <c:ext xmlns:c16="http://schemas.microsoft.com/office/drawing/2014/chart" uri="{C3380CC4-5D6E-409C-BE32-E72D297353CC}">
              <c16:uniqueId val="{00000001-BB43-44C2-8A66-358C8861B724}"/>
            </c:ext>
          </c:extLst>
        </c:ser>
        <c:ser>
          <c:idx val="2"/>
          <c:order val="2"/>
          <c:tx>
            <c:strRef>
              <c:f>Sheet3!$M$3</c:f>
              <c:strCache>
                <c:ptCount val="1"/>
                <c:pt idx="0">
                  <c:v>F13</c:v>
                </c:pt>
              </c:strCache>
            </c:strRef>
          </c:tx>
          <c:spPr>
            <a:ln w="9525" cap="rnd">
              <a:solidFill>
                <a:srgbClr val="00B050"/>
              </a:solidFill>
              <a:round/>
            </a:ln>
            <a:effectLst>
              <a:outerShdw blurRad="40000" dist="23000" dir="5400000" rotWithShape="0">
                <a:srgbClr val="000000">
                  <a:alpha val="35000"/>
                </a:srgbClr>
              </a:outerShdw>
            </a:effectLst>
          </c:spPr>
          <c:marker>
            <c:symbol val="circle"/>
            <c:size val="5"/>
            <c:spPr>
              <a:solidFill>
                <a:srgbClr val="00B050"/>
              </a:solidFill>
              <a:ln w="9525">
                <a:solidFill>
                  <a:srgbClr val="00B050"/>
                </a:solidFill>
                <a:round/>
              </a:ln>
              <a:effectLst>
                <a:outerShdw blurRad="40000" dist="23000" dir="5400000" rotWithShape="0">
                  <a:srgbClr val="000000">
                    <a:alpha val="35000"/>
                  </a:srgbClr>
                </a:outerShdw>
              </a:effectLst>
            </c:spPr>
          </c:marker>
          <c:errBars>
            <c:errDir val="y"/>
            <c:errBarType val="both"/>
            <c:errValType val="cust"/>
            <c:noEndCap val="0"/>
            <c:plus>
              <c:numLit>
                <c:formatCode>General</c:formatCode>
                <c:ptCount val="1"/>
                <c:pt idx="0">
                  <c:v>1</c:v>
                </c:pt>
              </c:numLit>
            </c:plus>
            <c:minus>
              <c:numLit>
                <c:formatCode>General</c:formatCode>
                <c:ptCount val="1"/>
                <c:pt idx="0">
                  <c:v>1</c:v>
                </c:pt>
              </c:numLit>
            </c:minus>
            <c:spPr>
              <a:noFill/>
              <a:ln w="9525">
                <a:solidFill>
                  <a:schemeClr val="tx2">
                    <a:lumMod val="75000"/>
                  </a:schemeClr>
                </a:solidFill>
                <a:round/>
              </a:ln>
              <a:effectLst/>
            </c:spPr>
          </c:errBars>
          <c:xVal>
            <c:numRef>
              <c:f>Sheet3!$J$4:$J$17</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18</c:v>
                </c:pt>
              </c:numCache>
            </c:numRef>
          </c:xVal>
          <c:yVal>
            <c:numRef>
              <c:f>Sheet3!$M$4:$M$17</c:f>
              <c:numCache>
                <c:formatCode>General</c:formatCode>
                <c:ptCount val="14"/>
                <c:pt idx="0">
                  <c:v>0</c:v>
                </c:pt>
                <c:pt idx="1">
                  <c:v>4.45</c:v>
                </c:pt>
                <c:pt idx="2">
                  <c:v>7.31</c:v>
                </c:pt>
                <c:pt idx="3">
                  <c:v>9.7100000000000009</c:v>
                </c:pt>
                <c:pt idx="4">
                  <c:v>12.38</c:v>
                </c:pt>
                <c:pt idx="5">
                  <c:v>14.51</c:v>
                </c:pt>
                <c:pt idx="6">
                  <c:v>18.010000000000002</c:v>
                </c:pt>
                <c:pt idx="7">
                  <c:v>22.5</c:v>
                </c:pt>
                <c:pt idx="8">
                  <c:v>28.75</c:v>
                </c:pt>
                <c:pt idx="9">
                  <c:v>34.950000000000003</c:v>
                </c:pt>
                <c:pt idx="10">
                  <c:v>38.29</c:v>
                </c:pt>
                <c:pt idx="11">
                  <c:v>44.71</c:v>
                </c:pt>
                <c:pt idx="12">
                  <c:v>48.65</c:v>
                </c:pt>
                <c:pt idx="13">
                  <c:v>88.7</c:v>
                </c:pt>
              </c:numCache>
            </c:numRef>
          </c:yVal>
          <c:smooth val="0"/>
          <c:extLst>
            <c:ext xmlns:c16="http://schemas.microsoft.com/office/drawing/2014/chart" uri="{C3380CC4-5D6E-409C-BE32-E72D297353CC}">
              <c16:uniqueId val="{00000002-BB43-44C2-8A66-358C8861B724}"/>
            </c:ext>
          </c:extLst>
        </c:ser>
        <c:ser>
          <c:idx val="3"/>
          <c:order val="3"/>
          <c:tx>
            <c:strRef>
              <c:f>Sheet3!$N$3</c:f>
              <c:strCache>
                <c:ptCount val="1"/>
                <c:pt idx="0">
                  <c:v>F16</c:v>
                </c:pt>
              </c:strCache>
            </c:strRef>
          </c:tx>
          <c:spPr>
            <a:ln w="9525" cap="rnd">
              <a:solidFill>
                <a:schemeClr val="accent4"/>
              </a:solidFill>
              <a:round/>
            </a:ln>
            <a:effectLst>
              <a:outerShdw blurRad="40000" dist="23000" dir="5400000" rotWithShape="0">
                <a:srgbClr val="000000">
                  <a:alpha val="35000"/>
                </a:srgbClr>
              </a:outerShdw>
            </a:effectLst>
          </c:spPr>
          <c:marker>
            <c:symbol val="circle"/>
            <c:size val="5"/>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w="9525">
                <a:solidFill>
                  <a:schemeClr val="accent4"/>
                </a:solidFill>
                <a:round/>
              </a:ln>
              <a:effectLst>
                <a:outerShdw blurRad="40000" dist="23000" dir="5400000" rotWithShape="0">
                  <a:srgbClr val="000000">
                    <a:alpha val="35000"/>
                  </a:srgbClr>
                </a:outerShdw>
              </a:effectLst>
            </c:spPr>
          </c:marker>
          <c:errBars>
            <c:errDir val="y"/>
            <c:errBarType val="both"/>
            <c:errValType val="cust"/>
            <c:noEndCap val="0"/>
            <c:plus>
              <c:numLit>
                <c:formatCode>General</c:formatCode>
                <c:ptCount val="1"/>
                <c:pt idx="0">
                  <c:v>21</c:v>
                </c:pt>
              </c:numLit>
            </c:plus>
            <c:minus>
              <c:numLit>
                <c:formatCode>General</c:formatCode>
                <c:ptCount val="1"/>
                <c:pt idx="0">
                  <c:v>21</c:v>
                </c:pt>
              </c:numLit>
            </c:minus>
            <c:spPr>
              <a:noFill/>
              <a:ln w="9525">
                <a:solidFill>
                  <a:schemeClr val="tx2">
                    <a:lumMod val="75000"/>
                  </a:schemeClr>
                </a:solidFill>
                <a:round/>
              </a:ln>
              <a:effectLst/>
            </c:spPr>
          </c:errBars>
          <c:xVal>
            <c:numRef>
              <c:f>Sheet3!$J$4:$J$17</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18</c:v>
                </c:pt>
              </c:numCache>
            </c:numRef>
          </c:xVal>
          <c:yVal>
            <c:numRef>
              <c:f>Sheet3!$N$4:$N$17</c:f>
              <c:numCache>
                <c:formatCode>General</c:formatCode>
                <c:ptCount val="14"/>
                <c:pt idx="0">
                  <c:v>0</c:v>
                </c:pt>
                <c:pt idx="1">
                  <c:v>8.7899999999999991</c:v>
                </c:pt>
                <c:pt idx="2">
                  <c:v>14.35</c:v>
                </c:pt>
                <c:pt idx="3">
                  <c:v>20.81</c:v>
                </c:pt>
                <c:pt idx="4">
                  <c:v>25.4</c:v>
                </c:pt>
                <c:pt idx="5">
                  <c:v>28.31</c:v>
                </c:pt>
                <c:pt idx="6">
                  <c:v>30.96</c:v>
                </c:pt>
                <c:pt idx="7">
                  <c:v>37.299999999999997</c:v>
                </c:pt>
                <c:pt idx="8">
                  <c:v>40.729999999999997</c:v>
                </c:pt>
                <c:pt idx="9">
                  <c:v>45.41</c:v>
                </c:pt>
                <c:pt idx="10">
                  <c:v>51.7</c:v>
                </c:pt>
                <c:pt idx="11">
                  <c:v>56.84</c:v>
                </c:pt>
                <c:pt idx="12">
                  <c:v>60.22</c:v>
                </c:pt>
                <c:pt idx="13">
                  <c:v>100</c:v>
                </c:pt>
              </c:numCache>
            </c:numRef>
          </c:yVal>
          <c:smooth val="0"/>
          <c:extLst>
            <c:ext xmlns:c16="http://schemas.microsoft.com/office/drawing/2014/chart" uri="{C3380CC4-5D6E-409C-BE32-E72D297353CC}">
              <c16:uniqueId val="{00000003-BB43-44C2-8A66-358C8861B724}"/>
            </c:ext>
          </c:extLst>
        </c:ser>
        <c:ser>
          <c:idx val="4"/>
          <c:order val="4"/>
          <c:tx>
            <c:strRef>
              <c:f>Sheet3!$O$3</c:f>
              <c:strCache>
                <c:ptCount val="1"/>
                <c:pt idx="0">
                  <c:v>F4</c:v>
                </c:pt>
              </c:strCache>
            </c:strRef>
          </c:tx>
          <c:spPr>
            <a:ln w="9525" cap="rnd">
              <a:solidFill>
                <a:srgbClr val="7030A0"/>
              </a:solidFill>
              <a:round/>
            </a:ln>
            <a:effectLst>
              <a:outerShdw blurRad="40000" dist="23000" dir="5400000" rotWithShape="0">
                <a:srgbClr val="000000">
                  <a:alpha val="35000"/>
                </a:srgbClr>
              </a:outerShdw>
            </a:effectLst>
          </c:spPr>
          <c:marker>
            <c:symbol val="circle"/>
            <c:size val="5"/>
            <c:spPr>
              <a:solidFill>
                <a:srgbClr val="7030A0"/>
              </a:solidFill>
              <a:ln w="9525">
                <a:solidFill>
                  <a:srgbClr val="7030A0"/>
                </a:solidFill>
                <a:round/>
              </a:ln>
              <a:effectLst>
                <a:outerShdw blurRad="40000" dist="23000" dir="5400000" rotWithShape="0">
                  <a:srgbClr val="000000">
                    <a:alpha val="35000"/>
                  </a:srgbClr>
                </a:outerShdw>
              </a:effectLst>
            </c:spPr>
          </c:marker>
          <c:errBars>
            <c:errDir val="y"/>
            <c:errBarType val="both"/>
            <c:errValType val="cust"/>
            <c:noEndCap val="0"/>
            <c:plus>
              <c:numLit>
                <c:formatCode>General</c:formatCode>
                <c:ptCount val="1"/>
                <c:pt idx="0">
                  <c:v>18</c:v>
                </c:pt>
              </c:numLit>
            </c:plus>
            <c:minus>
              <c:numLit>
                <c:formatCode>General</c:formatCode>
                <c:ptCount val="1"/>
                <c:pt idx="0">
                  <c:v>18</c:v>
                </c:pt>
              </c:numLit>
            </c:minus>
            <c:spPr>
              <a:noFill/>
              <a:ln w="9525">
                <a:solidFill>
                  <a:schemeClr val="tx2">
                    <a:lumMod val="75000"/>
                  </a:schemeClr>
                </a:solidFill>
                <a:round/>
              </a:ln>
              <a:effectLst/>
            </c:spPr>
          </c:errBars>
          <c:xVal>
            <c:numRef>
              <c:f>Sheet3!$J$4:$J$17</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18</c:v>
                </c:pt>
              </c:numCache>
            </c:numRef>
          </c:xVal>
          <c:yVal>
            <c:numRef>
              <c:f>Sheet3!$O$4:$O$17</c:f>
              <c:numCache>
                <c:formatCode>General</c:formatCode>
                <c:ptCount val="14"/>
                <c:pt idx="0">
                  <c:v>0</c:v>
                </c:pt>
                <c:pt idx="1">
                  <c:v>3.7</c:v>
                </c:pt>
                <c:pt idx="2">
                  <c:v>7.55</c:v>
                </c:pt>
                <c:pt idx="3">
                  <c:v>9.81</c:v>
                </c:pt>
                <c:pt idx="4">
                  <c:v>11.42</c:v>
                </c:pt>
                <c:pt idx="5">
                  <c:v>14.88</c:v>
                </c:pt>
                <c:pt idx="6">
                  <c:v>18.61</c:v>
                </c:pt>
                <c:pt idx="7">
                  <c:v>20.5</c:v>
                </c:pt>
                <c:pt idx="8">
                  <c:v>22.39</c:v>
                </c:pt>
                <c:pt idx="9">
                  <c:v>25.15</c:v>
                </c:pt>
                <c:pt idx="10">
                  <c:v>28.45</c:v>
                </c:pt>
                <c:pt idx="11">
                  <c:v>32.979999999999997</c:v>
                </c:pt>
                <c:pt idx="12">
                  <c:v>36.53</c:v>
                </c:pt>
                <c:pt idx="13">
                  <c:v>65.849999999999994</c:v>
                </c:pt>
              </c:numCache>
            </c:numRef>
          </c:yVal>
          <c:smooth val="0"/>
          <c:extLst>
            <c:ext xmlns:c16="http://schemas.microsoft.com/office/drawing/2014/chart" uri="{C3380CC4-5D6E-409C-BE32-E72D297353CC}">
              <c16:uniqueId val="{00000004-BB43-44C2-8A66-358C8861B724}"/>
            </c:ext>
          </c:extLst>
        </c:ser>
        <c:ser>
          <c:idx val="5"/>
          <c:order val="5"/>
          <c:tx>
            <c:strRef>
              <c:f>Sheet3!$P$3</c:f>
              <c:strCache>
                <c:ptCount val="1"/>
                <c:pt idx="0">
                  <c:v>F7</c:v>
                </c:pt>
              </c:strCache>
            </c:strRef>
          </c:tx>
          <c:spPr>
            <a:ln w="9525" cap="rnd">
              <a:solidFill>
                <a:srgbClr val="CC6600"/>
              </a:solidFill>
              <a:round/>
            </a:ln>
            <a:effectLst>
              <a:outerShdw blurRad="40000" dist="23000" dir="5400000" rotWithShape="0">
                <a:srgbClr val="000000">
                  <a:alpha val="35000"/>
                </a:srgbClr>
              </a:outerShdw>
            </a:effectLst>
          </c:spPr>
          <c:marker>
            <c:symbol val="circle"/>
            <c:size val="5"/>
            <c:spPr>
              <a:solidFill>
                <a:srgbClr val="CC6600"/>
              </a:solidFill>
              <a:ln w="9525">
                <a:solidFill>
                  <a:srgbClr val="CC6600"/>
                </a:solidFill>
                <a:round/>
              </a:ln>
              <a:effectLst>
                <a:outerShdw blurRad="40000" dist="23000" dir="5400000" rotWithShape="0">
                  <a:srgbClr val="000000">
                    <a:alpha val="35000"/>
                  </a:srgbClr>
                </a:outerShdw>
              </a:effectLst>
            </c:spPr>
          </c:marker>
          <c:errBars>
            <c:errDir val="y"/>
            <c:errBarType val="both"/>
            <c:errValType val="cust"/>
            <c:noEndCap val="0"/>
            <c:plus>
              <c:numLit>
                <c:formatCode>General</c:formatCode>
                <c:ptCount val="1"/>
                <c:pt idx="0">
                  <c:v>26</c:v>
                </c:pt>
              </c:numLit>
            </c:plus>
            <c:minus>
              <c:numLit>
                <c:formatCode>General</c:formatCode>
                <c:ptCount val="1"/>
                <c:pt idx="0">
                  <c:v>26</c:v>
                </c:pt>
              </c:numLit>
            </c:minus>
            <c:spPr>
              <a:noFill/>
              <a:ln w="9525">
                <a:solidFill>
                  <a:schemeClr val="tx2">
                    <a:lumMod val="75000"/>
                  </a:schemeClr>
                </a:solidFill>
                <a:round/>
              </a:ln>
              <a:effectLst/>
            </c:spPr>
          </c:errBars>
          <c:xVal>
            <c:numRef>
              <c:f>Sheet3!$J$4:$J$17</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18</c:v>
                </c:pt>
              </c:numCache>
            </c:numRef>
          </c:xVal>
          <c:yVal>
            <c:numRef>
              <c:f>Sheet3!$P$4:$P$17</c:f>
              <c:numCache>
                <c:formatCode>General</c:formatCode>
                <c:ptCount val="14"/>
                <c:pt idx="0">
                  <c:v>0</c:v>
                </c:pt>
                <c:pt idx="1">
                  <c:v>6.12</c:v>
                </c:pt>
                <c:pt idx="2">
                  <c:v>10.91</c:v>
                </c:pt>
                <c:pt idx="3">
                  <c:v>12.22</c:v>
                </c:pt>
                <c:pt idx="4">
                  <c:v>14.81</c:v>
                </c:pt>
                <c:pt idx="5">
                  <c:v>18.920000000000002</c:v>
                </c:pt>
                <c:pt idx="6">
                  <c:v>21.4</c:v>
                </c:pt>
                <c:pt idx="7">
                  <c:v>24.61</c:v>
                </c:pt>
                <c:pt idx="8">
                  <c:v>26.49</c:v>
                </c:pt>
                <c:pt idx="9">
                  <c:v>30.55</c:v>
                </c:pt>
                <c:pt idx="10">
                  <c:v>32.130000000000003</c:v>
                </c:pt>
                <c:pt idx="11">
                  <c:v>40.840000000000003</c:v>
                </c:pt>
                <c:pt idx="12">
                  <c:v>43.61</c:v>
                </c:pt>
                <c:pt idx="13">
                  <c:v>78.58</c:v>
                </c:pt>
              </c:numCache>
            </c:numRef>
          </c:yVal>
          <c:smooth val="0"/>
          <c:extLst>
            <c:ext xmlns:c16="http://schemas.microsoft.com/office/drawing/2014/chart" uri="{C3380CC4-5D6E-409C-BE32-E72D297353CC}">
              <c16:uniqueId val="{00000005-BB43-44C2-8A66-358C8861B724}"/>
            </c:ext>
          </c:extLst>
        </c:ser>
        <c:dLbls>
          <c:showLegendKey val="0"/>
          <c:showVal val="0"/>
          <c:showCatName val="0"/>
          <c:showSerName val="0"/>
          <c:showPercent val="0"/>
          <c:showBubbleSize val="0"/>
        </c:dLbls>
        <c:axId val="765988936"/>
        <c:axId val="765995168"/>
      </c:scatterChart>
      <c:valAx>
        <c:axId val="765988936"/>
        <c:scaling>
          <c:orientation val="minMax"/>
          <c:max val="18"/>
          <c:min val="0"/>
        </c:scaling>
        <c:delete val="0"/>
        <c:axPos val="b"/>
        <c:title>
          <c:tx>
            <c:rich>
              <a:bodyPr rot="0" spcFirstLastPara="1" vertOverflow="ellipsis" vert="horz" wrap="square" anchor="ctr" anchorCtr="1"/>
              <a:lstStyle/>
              <a:p>
                <a:pPr>
                  <a:defRPr sz="1197" b="1" i="0" u="none" strike="noStrike" kern="1200" baseline="0">
                    <a:solidFill>
                      <a:srgbClr val="000000"/>
                    </a:solidFill>
                    <a:latin typeface="+mn-lt"/>
                    <a:ea typeface="+mn-ea"/>
                    <a:cs typeface="+mn-cs"/>
                  </a:defRPr>
                </a:pPr>
                <a:r>
                  <a:rPr lang="en-US">
                    <a:solidFill>
                      <a:srgbClr val="000000"/>
                    </a:solidFill>
                  </a:rPr>
                  <a:t>Time (h.)</a:t>
                </a:r>
              </a:p>
            </c:rich>
          </c:tx>
          <c:overlay val="0"/>
          <c:spPr>
            <a:noFill/>
            <a:ln>
              <a:noFill/>
            </a:ln>
            <a:effectLst/>
          </c:spPr>
          <c:txPr>
            <a:bodyPr rot="0" spcFirstLastPara="1" vertOverflow="ellipsis" vert="horz" wrap="square" anchor="ctr" anchorCtr="1"/>
            <a:lstStyle/>
            <a:p>
              <a:pPr>
                <a:defRPr sz="1197" b="1"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765995168"/>
        <c:crosses val="autoZero"/>
        <c:crossBetween val="midCat"/>
        <c:majorUnit val="1"/>
      </c:valAx>
      <c:valAx>
        <c:axId val="765995168"/>
        <c:scaling>
          <c:orientation val="minMax"/>
          <c:max val="100"/>
          <c:min val="0"/>
        </c:scaling>
        <c:delete val="0"/>
        <c:axPos val="l"/>
        <c:title>
          <c:tx>
            <c:rich>
              <a:bodyPr rot="-5400000" spcFirstLastPara="1" vertOverflow="ellipsis" vert="horz" wrap="square" anchor="ctr" anchorCtr="1"/>
              <a:lstStyle/>
              <a:p>
                <a:pPr>
                  <a:defRPr sz="1197" b="1" i="0" u="none" strike="noStrike" kern="1200" baseline="0">
                    <a:solidFill>
                      <a:srgbClr val="000000"/>
                    </a:solidFill>
                    <a:latin typeface="+mn-lt"/>
                    <a:ea typeface="+mn-ea"/>
                    <a:cs typeface="+mn-cs"/>
                  </a:defRPr>
                </a:pPr>
                <a:br>
                  <a:rPr lang="en-US">
                    <a:solidFill>
                      <a:srgbClr val="000000"/>
                    </a:solidFill>
                  </a:rPr>
                </a:br>
                <a:r>
                  <a:rPr lang="en-US">
                    <a:solidFill>
                      <a:srgbClr val="000000"/>
                    </a:solidFill>
                  </a:rPr>
                  <a:t>% Cumulative Drug released</a:t>
                </a:r>
              </a:p>
            </c:rich>
          </c:tx>
          <c:overlay val="0"/>
          <c:spPr>
            <a:noFill/>
            <a:ln>
              <a:noFill/>
            </a:ln>
            <a:effectLst/>
          </c:spPr>
          <c:txPr>
            <a:bodyPr rot="-5400000" spcFirstLastPara="1" vertOverflow="ellipsis" vert="horz" wrap="square" anchor="ctr" anchorCtr="1"/>
            <a:lstStyle/>
            <a:p>
              <a:pPr>
                <a:defRPr sz="1197" b="1"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765988936"/>
        <c:crosses val="autoZero"/>
        <c:crossBetween val="midCat"/>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91756570420436"/>
          <c:y val="0.15611530392610959"/>
          <c:w val="0.82155104949246238"/>
          <c:h val="0.538416447944007"/>
        </c:manualLayout>
      </c:layout>
      <c:scatterChart>
        <c:scatterStyle val="lineMarker"/>
        <c:varyColors val="0"/>
        <c:ser>
          <c:idx val="0"/>
          <c:order val="0"/>
          <c:tx>
            <c:strRef>
              <c:f>Sheet6!$E$6</c:f>
              <c:strCache>
                <c:ptCount val="1"/>
                <c:pt idx="0">
                  <c:v>F22</c:v>
                </c:pt>
              </c:strCache>
            </c:strRef>
          </c:tx>
          <c:spPr>
            <a:ln w="9525" cap="rnd">
              <a:solidFill>
                <a:srgbClr val="66FFFF"/>
              </a:solidFill>
              <a:round/>
            </a:ln>
            <a:effectLst>
              <a:outerShdw blurRad="40000" dist="23000" dir="5400000" rotWithShape="0">
                <a:srgbClr val="000000">
                  <a:alpha val="35000"/>
                </a:srgbClr>
              </a:outerShdw>
            </a:effectLst>
          </c:spPr>
          <c:marker>
            <c:symbol val="circle"/>
            <c:size val="6"/>
            <c:spPr>
              <a:solidFill>
                <a:srgbClr val="66FFFF"/>
              </a:solidFill>
              <a:ln w="9525" cap="rnd">
                <a:solidFill>
                  <a:srgbClr val="66FFFF"/>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errBars>
            <c:errDir val="y"/>
            <c:errBarType val="both"/>
            <c:errValType val="cust"/>
            <c:noEndCap val="0"/>
            <c:plus>
              <c:numLit>
                <c:formatCode>General</c:formatCode>
                <c:ptCount val="1"/>
                <c:pt idx="0">
                  <c:v>1450</c:v>
                </c:pt>
              </c:numLit>
            </c:plus>
            <c:minus>
              <c:numLit>
                <c:formatCode>General</c:formatCode>
                <c:ptCount val="1"/>
                <c:pt idx="0">
                  <c:v>1450</c:v>
                </c:pt>
              </c:numLit>
            </c:minus>
            <c:spPr>
              <a:noFill/>
              <a:ln w="9525" cap="flat" cmpd="sng" algn="ctr">
                <a:solidFill>
                  <a:schemeClr val="tx1">
                    <a:lumMod val="65000"/>
                    <a:lumOff val="35000"/>
                  </a:schemeClr>
                </a:solidFill>
                <a:round/>
              </a:ln>
              <a:effectLst/>
            </c:spPr>
          </c:errBars>
          <c:xVal>
            <c:numRef>
              <c:f>Sheet6!$D$7:$D$25</c:f>
              <c:numCache>
                <c:formatCode>General</c:formatCode>
                <c:ptCount val="19"/>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numCache>
            </c:numRef>
          </c:xVal>
          <c:yVal>
            <c:numRef>
              <c:f>Sheet6!$E$7:$E$25</c:f>
              <c:numCache>
                <c:formatCode>General</c:formatCode>
                <c:ptCount val="19"/>
                <c:pt idx="0">
                  <c:v>0</c:v>
                </c:pt>
                <c:pt idx="1">
                  <c:v>144</c:v>
                </c:pt>
                <c:pt idx="2">
                  <c:v>387.13099630996311</c:v>
                </c:pt>
                <c:pt idx="3">
                  <c:v>539.34501845018451</c:v>
                </c:pt>
                <c:pt idx="4">
                  <c:v>691.55904059040597</c:v>
                </c:pt>
                <c:pt idx="5">
                  <c:v>793.03505535055365</c:v>
                </c:pt>
                <c:pt idx="6">
                  <c:v>995.98708487084878</c:v>
                </c:pt>
                <c:pt idx="7">
                  <c:v>1148.20110701107</c:v>
                </c:pt>
                <c:pt idx="8">
                  <c:v>1300.4151291512915</c:v>
                </c:pt>
                <c:pt idx="9">
                  <c:v>1554.1051660516605</c:v>
                </c:pt>
                <c:pt idx="10">
                  <c:v>1690</c:v>
                </c:pt>
                <c:pt idx="11">
                  <c:v>1890</c:v>
                </c:pt>
                <c:pt idx="12">
                  <c:v>2255</c:v>
                </c:pt>
                <c:pt idx="13">
                  <c:v>2780</c:v>
                </c:pt>
                <c:pt idx="14">
                  <c:v>3210</c:v>
                </c:pt>
                <c:pt idx="15">
                  <c:v>3490</c:v>
                </c:pt>
                <c:pt idx="16">
                  <c:v>3722</c:v>
                </c:pt>
                <c:pt idx="17">
                  <c:v>3975</c:v>
                </c:pt>
                <c:pt idx="18">
                  <c:v>4320</c:v>
                </c:pt>
              </c:numCache>
            </c:numRef>
          </c:yVal>
          <c:smooth val="0"/>
          <c:extLst>
            <c:ext xmlns:c16="http://schemas.microsoft.com/office/drawing/2014/chart" uri="{C3380CC4-5D6E-409C-BE32-E72D297353CC}">
              <c16:uniqueId val="{00000000-044F-466D-81A0-A94A27A01A28}"/>
            </c:ext>
          </c:extLst>
        </c:ser>
        <c:ser>
          <c:idx val="1"/>
          <c:order val="1"/>
          <c:tx>
            <c:strRef>
              <c:f>Sheet6!$F$6</c:f>
              <c:strCache>
                <c:ptCount val="1"/>
                <c:pt idx="0">
                  <c:v>F25</c:v>
                </c:pt>
              </c:strCache>
            </c:strRef>
          </c:tx>
          <c:spPr>
            <a:ln w="9525" cap="rnd">
              <a:solidFill>
                <a:srgbClr val="00B050"/>
              </a:solidFill>
              <a:round/>
            </a:ln>
            <a:effectLst>
              <a:outerShdw blurRad="40000" dist="23000" dir="5400000" rotWithShape="0">
                <a:srgbClr val="000000">
                  <a:alpha val="35000"/>
                </a:srgbClr>
              </a:outerShdw>
            </a:effectLst>
          </c:spPr>
          <c:marker>
            <c:symbol val="circle"/>
            <c:size val="6"/>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w="9525" cap="rnd">
                <a:solidFill>
                  <a:srgbClr val="00B050"/>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errBars>
            <c:errDir val="y"/>
            <c:errBarType val="both"/>
            <c:errValType val="cust"/>
            <c:noEndCap val="0"/>
            <c:plus>
              <c:numLit>
                <c:formatCode>General</c:formatCode>
                <c:ptCount val="1"/>
                <c:pt idx="0">
                  <c:v>1650</c:v>
                </c:pt>
              </c:numLit>
            </c:plus>
            <c:minus>
              <c:numLit>
                <c:formatCode>General</c:formatCode>
                <c:ptCount val="1"/>
                <c:pt idx="0">
                  <c:v>1650</c:v>
                </c:pt>
              </c:numLit>
            </c:minus>
            <c:spPr>
              <a:noFill/>
              <a:ln w="9525" cap="flat" cmpd="sng" algn="ctr">
                <a:solidFill>
                  <a:schemeClr val="tx1">
                    <a:lumMod val="65000"/>
                    <a:lumOff val="35000"/>
                  </a:schemeClr>
                </a:solidFill>
                <a:round/>
              </a:ln>
              <a:effectLst/>
            </c:spPr>
          </c:errBars>
          <c:xVal>
            <c:numRef>
              <c:f>Sheet6!$D$7:$D$25</c:f>
              <c:numCache>
                <c:formatCode>General</c:formatCode>
                <c:ptCount val="19"/>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numCache>
            </c:numRef>
          </c:xVal>
          <c:yVal>
            <c:numRef>
              <c:f>Sheet6!$F$7:$F$25</c:f>
              <c:numCache>
                <c:formatCode>General</c:formatCode>
                <c:ptCount val="19"/>
                <c:pt idx="0">
                  <c:v>0</c:v>
                </c:pt>
                <c:pt idx="1">
                  <c:v>190</c:v>
                </c:pt>
                <c:pt idx="2">
                  <c:v>356</c:v>
                </c:pt>
                <c:pt idx="3">
                  <c:v>540</c:v>
                </c:pt>
                <c:pt idx="4">
                  <c:v>790</c:v>
                </c:pt>
                <c:pt idx="5">
                  <c:v>1133</c:v>
                </c:pt>
                <c:pt idx="6">
                  <c:v>1432</c:v>
                </c:pt>
                <c:pt idx="7">
                  <c:v>1787</c:v>
                </c:pt>
                <c:pt idx="8">
                  <c:v>1916</c:v>
                </c:pt>
                <c:pt idx="9">
                  <c:v>2377</c:v>
                </c:pt>
                <c:pt idx="10">
                  <c:v>2629</c:v>
                </c:pt>
                <c:pt idx="11">
                  <c:v>2983</c:v>
                </c:pt>
                <c:pt idx="12">
                  <c:v>3244</c:v>
                </c:pt>
                <c:pt idx="13">
                  <c:v>3786</c:v>
                </c:pt>
                <c:pt idx="14">
                  <c:v>3985</c:v>
                </c:pt>
                <c:pt idx="15">
                  <c:v>4233</c:v>
                </c:pt>
                <c:pt idx="16">
                  <c:v>4455</c:v>
                </c:pt>
                <c:pt idx="17">
                  <c:v>4769</c:v>
                </c:pt>
                <c:pt idx="18">
                  <c:v>5340</c:v>
                </c:pt>
              </c:numCache>
            </c:numRef>
          </c:yVal>
          <c:smooth val="0"/>
          <c:extLst>
            <c:ext xmlns:c16="http://schemas.microsoft.com/office/drawing/2014/chart" uri="{C3380CC4-5D6E-409C-BE32-E72D297353CC}">
              <c16:uniqueId val="{00000001-044F-466D-81A0-A94A27A01A28}"/>
            </c:ext>
          </c:extLst>
        </c:ser>
        <c:ser>
          <c:idx val="2"/>
          <c:order val="2"/>
          <c:tx>
            <c:strRef>
              <c:f>Sheet6!$G$6</c:f>
              <c:strCache>
                <c:ptCount val="1"/>
                <c:pt idx="0">
                  <c:v>F13</c:v>
                </c:pt>
              </c:strCache>
            </c:strRef>
          </c:tx>
          <c:spPr>
            <a:ln w="9525" cap="rnd">
              <a:solidFill>
                <a:srgbClr val="0070C0"/>
              </a:solidFill>
              <a:round/>
            </a:ln>
            <a:effectLst>
              <a:outerShdw blurRad="40000" dist="23000" dir="5400000" rotWithShape="0">
                <a:srgbClr val="000000">
                  <a:alpha val="35000"/>
                </a:srgbClr>
              </a:outerShdw>
            </a:effectLst>
          </c:spPr>
          <c:marker>
            <c:symbol val="circle"/>
            <c:size val="6"/>
            <c:spPr>
              <a:solidFill>
                <a:srgbClr val="0070C0"/>
              </a:solidFill>
              <a:ln w="9525" cap="rnd">
                <a:solidFill>
                  <a:srgbClr val="0070C0"/>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errBars>
            <c:errDir val="y"/>
            <c:errBarType val="both"/>
            <c:errValType val="cust"/>
            <c:noEndCap val="0"/>
            <c:plus>
              <c:numLit>
                <c:formatCode>General</c:formatCode>
                <c:ptCount val="1"/>
                <c:pt idx="0">
                  <c:v>1110</c:v>
                </c:pt>
              </c:numLit>
            </c:plus>
            <c:minus>
              <c:numLit>
                <c:formatCode>General</c:formatCode>
                <c:ptCount val="1"/>
                <c:pt idx="0">
                  <c:v>1110</c:v>
                </c:pt>
              </c:numLit>
            </c:minus>
            <c:spPr>
              <a:noFill/>
              <a:ln w="9525" cap="flat" cmpd="sng" algn="ctr">
                <a:solidFill>
                  <a:schemeClr val="tx1">
                    <a:lumMod val="65000"/>
                    <a:lumOff val="35000"/>
                  </a:schemeClr>
                </a:solidFill>
                <a:round/>
              </a:ln>
              <a:effectLst/>
            </c:spPr>
          </c:errBars>
          <c:xVal>
            <c:numRef>
              <c:f>Sheet6!$D$8:$D$25</c:f>
              <c:numCache>
                <c:formatCode>General</c:formatCode>
                <c:ptCount val="18"/>
                <c:pt idx="0">
                  <c:v>0.5</c:v>
                </c:pt>
                <c:pt idx="1">
                  <c:v>1</c:v>
                </c:pt>
                <c:pt idx="2">
                  <c:v>1.5</c:v>
                </c:pt>
                <c:pt idx="3">
                  <c:v>2</c:v>
                </c:pt>
                <c:pt idx="4">
                  <c:v>2.5</c:v>
                </c:pt>
                <c:pt idx="5">
                  <c:v>3</c:v>
                </c:pt>
                <c:pt idx="6">
                  <c:v>3.5</c:v>
                </c:pt>
                <c:pt idx="7">
                  <c:v>4</c:v>
                </c:pt>
                <c:pt idx="8">
                  <c:v>4.5</c:v>
                </c:pt>
                <c:pt idx="9">
                  <c:v>5</c:v>
                </c:pt>
                <c:pt idx="10">
                  <c:v>5.5</c:v>
                </c:pt>
                <c:pt idx="11">
                  <c:v>6</c:v>
                </c:pt>
                <c:pt idx="12">
                  <c:v>6.5</c:v>
                </c:pt>
                <c:pt idx="13">
                  <c:v>7</c:v>
                </c:pt>
                <c:pt idx="14">
                  <c:v>7.5</c:v>
                </c:pt>
                <c:pt idx="15">
                  <c:v>8</c:v>
                </c:pt>
                <c:pt idx="16">
                  <c:v>8.5</c:v>
                </c:pt>
                <c:pt idx="17">
                  <c:v>9</c:v>
                </c:pt>
              </c:numCache>
            </c:numRef>
          </c:xVal>
          <c:yVal>
            <c:numRef>
              <c:f>Sheet6!$G$7:$G$25</c:f>
              <c:numCache>
                <c:formatCode>General</c:formatCode>
                <c:ptCount val="19"/>
                <c:pt idx="0">
                  <c:v>0</c:v>
                </c:pt>
                <c:pt idx="1">
                  <c:v>110</c:v>
                </c:pt>
                <c:pt idx="2">
                  <c:v>257.55555555555549</c:v>
                </c:pt>
                <c:pt idx="3">
                  <c:v>311</c:v>
                </c:pt>
                <c:pt idx="4">
                  <c:v>408</c:v>
                </c:pt>
                <c:pt idx="5">
                  <c:v>477</c:v>
                </c:pt>
                <c:pt idx="6">
                  <c:v>516</c:v>
                </c:pt>
                <c:pt idx="7">
                  <c:v>620</c:v>
                </c:pt>
                <c:pt idx="8">
                  <c:v>688</c:v>
                </c:pt>
                <c:pt idx="9">
                  <c:v>740</c:v>
                </c:pt>
                <c:pt idx="10">
                  <c:v>899</c:v>
                </c:pt>
                <c:pt idx="11">
                  <c:v>1100</c:v>
                </c:pt>
                <c:pt idx="12">
                  <c:v>1380</c:v>
                </c:pt>
                <c:pt idx="13">
                  <c:v>1560</c:v>
                </c:pt>
                <c:pt idx="14">
                  <c:v>1734</c:v>
                </c:pt>
                <c:pt idx="15">
                  <c:v>1988</c:v>
                </c:pt>
                <c:pt idx="16">
                  <c:v>2133</c:v>
                </c:pt>
                <c:pt idx="17">
                  <c:v>2350</c:v>
                </c:pt>
                <c:pt idx="18">
                  <c:v>2500</c:v>
                </c:pt>
              </c:numCache>
            </c:numRef>
          </c:yVal>
          <c:smooth val="0"/>
          <c:extLst>
            <c:ext xmlns:c16="http://schemas.microsoft.com/office/drawing/2014/chart" uri="{C3380CC4-5D6E-409C-BE32-E72D297353CC}">
              <c16:uniqueId val="{00000002-044F-466D-81A0-A94A27A01A28}"/>
            </c:ext>
          </c:extLst>
        </c:ser>
        <c:ser>
          <c:idx val="3"/>
          <c:order val="3"/>
          <c:tx>
            <c:strRef>
              <c:f>Sheet6!$H$6</c:f>
              <c:strCache>
                <c:ptCount val="1"/>
                <c:pt idx="0">
                  <c:v>F16</c:v>
                </c:pt>
              </c:strCache>
            </c:strRef>
          </c:tx>
          <c:spPr>
            <a:ln w="9525" cap="rnd">
              <a:solidFill>
                <a:schemeClr val="bg2">
                  <a:lumMod val="75000"/>
                </a:schemeClr>
              </a:solidFill>
              <a:round/>
            </a:ln>
            <a:effectLst>
              <a:outerShdw blurRad="40000" dist="23000" dir="5400000" rotWithShape="0">
                <a:srgbClr val="000000">
                  <a:alpha val="35000"/>
                </a:srgbClr>
              </a:outerShdw>
            </a:effectLst>
          </c:spPr>
          <c:marker>
            <c:symbol val="circle"/>
            <c:size val="6"/>
            <c:spPr>
              <a:solidFill>
                <a:schemeClr val="bg2">
                  <a:lumMod val="75000"/>
                </a:schemeClr>
              </a:solidFill>
              <a:ln w="9525" cap="rnd">
                <a:solidFill>
                  <a:schemeClr val="bg2">
                    <a:lumMod val="75000"/>
                  </a:schemeClr>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errBars>
            <c:errDir val="y"/>
            <c:errBarType val="both"/>
            <c:errValType val="cust"/>
            <c:noEndCap val="0"/>
            <c:plus>
              <c:numLit>
                <c:formatCode>General</c:formatCode>
                <c:ptCount val="1"/>
                <c:pt idx="0">
                  <c:v>1510</c:v>
                </c:pt>
              </c:numLit>
            </c:plus>
            <c:minus>
              <c:numLit>
                <c:formatCode>General</c:formatCode>
                <c:ptCount val="1"/>
                <c:pt idx="0">
                  <c:v>1510</c:v>
                </c:pt>
              </c:numLit>
            </c:minus>
            <c:spPr>
              <a:noFill/>
              <a:ln w="9525" cap="flat" cmpd="sng" algn="ctr">
                <a:solidFill>
                  <a:schemeClr val="tx1">
                    <a:lumMod val="65000"/>
                    <a:lumOff val="35000"/>
                  </a:schemeClr>
                </a:solidFill>
                <a:round/>
              </a:ln>
              <a:effectLst/>
            </c:spPr>
          </c:errBars>
          <c:xVal>
            <c:numRef>
              <c:f>Sheet6!$D$7:$D$25</c:f>
              <c:numCache>
                <c:formatCode>General</c:formatCode>
                <c:ptCount val="19"/>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numCache>
            </c:numRef>
          </c:xVal>
          <c:yVal>
            <c:numRef>
              <c:f>Sheet6!$H$7:$H$25</c:f>
              <c:numCache>
                <c:formatCode>General</c:formatCode>
                <c:ptCount val="19"/>
                <c:pt idx="0">
                  <c:v>0</c:v>
                </c:pt>
                <c:pt idx="1">
                  <c:v>40</c:v>
                </c:pt>
                <c:pt idx="2">
                  <c:v>90</c:v>
                </c:pt>
                <c:pt idx="3">
                  <c:v>130</c:v>
                </c:pt>
                <c:pt idx="4">
                  <c:v>170</c:v>
                </c:pt>
                <c:pt idx="5">
                  <c:v>225</c:v>
                </c:pt>
                <c:pt idx="6">
                  <c:v>486</c:v>
                </c:pt>
                <c:pt idx="7">
                  <c:v>755</c:v>
                </c:pt>
                <c:pt idx="8">
                  <c:v>980</c:v>
                </c:pt>
                <c:pt idx="9">
                  <c:v>1245</c:v>
                </c:pt>
                <c:pt idx="10">
                  <c:v>1445</c:v>
                </c:pt>
                <c:pt idx="11">
                  <c:v>1653</c:v>
                </c:pt>
                <c:pt idx="12">
                  <c:v>1798</c:v>
                </c:pt>
                <c:pt idx="13">
                  <c:v>1980</c:v>
                </c:pt>
                <c:pt idx="14">
                  <c:v>2334</c:v>
                </c:pt>
                <c:pt idx="15">
                  <c:v>2544</c:v>
                </c:pt>
                <c:pt idx="16">
                  <c:v>2790</c:v>
                </c:pt>
                <c:pt idx="17">
                  <c:v>3150</c:v>
                </c:pt>
                <c:pt idx="18">
                  <c:v>3355</c:v>
                </c:pt>
              </c:numCache>
            </c:numRef>
          </c:yVal>
          <c:smooth val="0"/>
          <c:extLst>
            <c:ext xmlns:c16="http://schemas.microsoft.com/office/drawing/2014/chart" uri="{C3380CC4-5D6E-409C-BE32-E72D297353CC}">
              <c16:uniqueId val="{00000003-044F-466D-81A0-A94A27A01A28}"/>
            </c:ext>
          </c:extLst>
        </c:ser>
        <c:ser>
          <c:idx val="4"/>
          <c:order val="4"/>
          <c:tx>
            <c:strRef>
              <c:f>Sheet6!$I$6</c:f>
              <c:strCache>
                <c:ptCount val="1"/>
                <c:pt idx="0">
                  <c:v>F4</c:v>
                </c:pt>
              </c:strCache>
            </c:strRef>
          </c:tx>
          <c:spPr>
            <a:ln w="9525" cap="rnd">
              <a:solidFill>
                <a:srgbClr val="7030A0"/>
              </a:solidFill>
              <a:round/>
            </a:ln>
            <a:effectLst>
              <a:outerShdw blurRad="40000" dist="23000" dir="5400000" rotWithShape="0">
                <a:srgbClr val="000000">
                  <a:alpha val="35000"/>
                </a:srgbClr>
              </a:outerShdw>
            </a:effectLst>
          </c:spPr>
          <c:marker>
            <c:symbol val="circle"/>
            <c:size val="6"/>
            <c:spPr>
              <a:solidFill>
                <a:srgbClr val="7030A0"/>
              </a:solidFill>
              <a:ln w="9525" cap="rnd">
                <a:solidFill>
                  <a:srgbClr val="7030A0"/>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errBars>
            <c:errDir val="y"/>
            <c:errBarType val="both"/>
            <c:errValType val="cust"/>
            <c:noEndCap val="0"/>
            <c:plus>
              <c:numLit>
                <c:formatCode>General</c:formatCode>
                <c:ptCount val="1"/>
                <c:pt idx="0">
                  <c:v>1150</c:v>
                </c:pt>
              </c:numLit>
            </c:plus>
            <c:minus>
              <c:numLit>
                <c:formatCode>General</c:formatCode>
                <c:ptCount val="1"/>
                <c:pt idx="0">
                  <c:v>1150</c:v>
                </c:pt>
              </c:numLit>
            </c:minus>
            <c:spPr>
              <a:noFill/>
              <a:ln w="9525" cap="flat" cmpd="sng" algn="ctr">
                <a:solidFill>
                  <a:schemeClr val="tx1">
                    <a:lumMod val="65000"/>
                    <a:lumOff val="35000"/>
                  </a:schemeClr>
                </a:solidFill>
                <a:round/>
              </a:ln>
              <a:effectLst/>
            </c:spPr>
          </c:errBars>
          <c:xVal>
            <c:numRef>
              <c:f>Sheet6!$D$7:$D$25</c:f>
              <c:numCache>
                <c:formatCode>General</c:formatCode>
                <c:ptCount val="19"/>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numCache>
            </c:numRef>
          </c:xVal>
          <c:yVal>
            <c:numRef>
              <c:f>Sheet6!$I$7:$I$25</c:f>
              <c:numCache>
                <c:formatCode>General</c:formatCode>
                <c:ptCount val="19"/>
                <c:pt idx="0">
                  <c:v>0</c:v>
                </c:pt>
                <c:pt idx="1">
                  <c:v>0</c:v>
                </c:pt>
                <c:pt idx="2">
                  <c:v>70.300738007380104</c:v>
                </c:pt>
                <c:pt idx="3">
                  <c:v>97.4409594095941</c:v>
                </c:pt>
                <c:pt idx="4">
                  <c:v>154.21955719557201</c:v>
                </c:pt>
                <c:pt idx="5">
                  <c:v>228.02583025830199</c:v>
                </c:pt>
                <c:pt idx="6">
                  <c:v>312.20295202952002</c:v>
                </c:pt>
                <c:pt idx="7">
                  <c:v>375.14760147601498</c:v>
                </c:pt>
                <c:pt idx="8">
                  <c:v>415.73800738007401</c:v>
                </c:pt>
                <c:pt idx="9">
                  <c:v>477.69003690036902</c:v>
                </c:pt>
                <c:pt idx="10">
                  <c:v>670</c:v>
                </c:pt>
                <c:pt idx="11">
                  <c:v>960</c:v>
                </c:pt>
                <c:pt idx="12">
                  <c:v>1200</c:v>
                </c:pt>
                <c:pt idx="13">
                  <c:v>1400</c:v>
                </c:pt>
                <c:pt idx="14">
                  <c:v>1650</c:v>
                </c:pt>
                <c:pt idx="15">
                  <c:v>1790</c:v>
                </c:pt>
                <c:pt idx="16">
                  <c:v>1930</c:v>
                </c:pt>
                <c:pt idx="17">
                  <c:v>2200</c:v>
                </c:pt>
                <c:pt idx="18">
                  <c:v>2460</c:v>
                </c:pt>
              </c:numCache>
            </c:numRef>
          </c:yVal>
          <c:smooth val="0"/>
          <c:extLst>
            <c:ext xmlns:c16="http://schemas.microsoft.com/office/drawing/2014/chart" uri="{C3380CC4-5D6E-409C-BE32-E72D297353CC}">
              <c16:uniqueId val="{00000004-044F-466D-81A0-A94A27A01A28}"/>
            </c:ext>
          </c:extLst>
        </c:ser>
        <c:ser>
          <c:idx val="5"/>
          <c:order val="5"/>
          <c:tx>
            <c:strRef>
              <c:f>Sheet6!$J$6</c:f>
              <c:strCache>
                <c:ptCount val="1"/>
                <c:pt idx="0">
                  <c:v>F7</c:v>
                </c:pt>
              </c:strCache>
            </c:strRef>
          </c:tx>
          <c:spPr>
            <a:ln w="9525" cap="rnd">
              <a:solidFill>
                <a:srgbClr val="FFFF00"/>
              </a:solidFill>
              <a:round/>
            </a:ln>
            <a:effectLst>
              <a:outerShdw blurRad="40000" dist="23000" dir="5400000" rotWithShape="0">
                <a:srgbClr val="000000">
                  <a:alpha val="35000"/>
                </a:srgbClr>
              </a:outerShdw>
            </a:effectLst>
          </c:spPr>
          <c:marker>
            <c:symbol val="circle"/>
            <c:size val="6"/>
            <c:spPr>
              <a:solidFill>
                <a:srgbClr val="FFFF00"/>
              </a:solidFill>
              <a:ln w="9525" cap="rnd">
                <a:solidFill>
                  <a:srgbClr val="FFFF00"/>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xVal>
            <c:numRef>
              <c:f>Sheet6!$D$7:$D$25</c:f>
              <c:numCache>
                <c:formatCode>General</c:formatCode>
                <c:ptCount val="19"/>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numCache>
            </c:numRef>
          </c:xVal>
          <c:yVal>
            <c:numRef>
              <c:f>Sheet6!$J$7:$J$25</c:f>
              <c:numCache>
                <c:formatCode>General</c:formatCode>
                <c:ptCount val="19"/>
                <c:pt idx="0">
                  <c:v>0</c:v>
                </c:pt>
                <c:pt idx="1">
                  <c:v>50.743542435424303</c:v>
                </c:pt>
                <c:pt idx="2">
                  <c:v>90.802583025830202</c:v>
                </c:pt>
                <c:pt idx="3">
                  <c:v>200</c:v>
                </c:pt>
                <c:pt idx="4">
                  <c:v>410.86900369003598</c:v>
                </c:pt>
                <c:pt idx="5">
                  <c:v>520.01660516605102</c:v>
                </c:pt>
                <c:pt idx="6">
                  <c:v>740</c:v>
                </c:pt>
                <c:pt idx="7">
                  <c:v>855</c:v>
                </c:pt>
                <c:pt idx="8">
                  <c:v>915</c:v>
                </c:pt>
                <c:pt idx="9">
                  <c:v>1155</c:v>
                </c:pt>
                <c:pt idx="10">
                  <c:v>1340</c:v>
                </c:pt>
                <c:pt idx="11">
                  <c:v>1466</c:v>
                </c:pt>
                <c:pt idx="12">
                  <c:v>1570</c:v>
                </c:pt>
                <c:pt idx="13">
                  <c:v>1844</c:v>
                </c:pt>
                <c:pt idx="14">
                  <c:v>2350</c:v>
                </c:pt>
                <c:pt idx="15">
                  <c:v>2590</c:v>
                </c:pt>
                <c:pt idx="16">
                  <c:v>2730</c:v>
                </c:pt>
                <c:pt idx="17">
                  <c:v>2950</c:v>
                </c:pt>
                <c:pt idx="18">
                  <c:v>3215</c:v>
                </c:pt>
              </c:numCache>
            </c:numRef>
          </c:yVal>
          <c:smooth val="0"/>
          <c:extLst>
            <c:ext xmlns:c16="http://schemas.microsoft.com/office/drawing/2014/chart" uri="{C3380CC4-5D6E-409C-BE32-E72D297353CC}">
              <c16:uniqueId val="{00000005-044F-466D-81A0-A94A27A01A28}"/>
            </c:ext>
          </c:extLst>
        </c:ser>
        <c:ser>
          <c:idx val="6"/>
          <c:order val="6"/>
          <c:tx>
            <c:strRef>
              <c:f>Sheet6!$K$6</c:f>
              <c:strCache>
                <c:ptCount val="1"/>
                <c:pt idx="0">
                  <c:v>Control</c:v>
                </c:pt>
              </c:strCache>
            </c:strRef>
          </c:tx>
          <c:spPr>
            <a:ln w="9525" cap="rnd">
              <a:solidFill>
                <a:srgbClr val="CC6600"/>
              </a:solidFill>
              <a:round/>
            </a:ln>
            <a:effectLst>
              <a:outerShdw blurRad="40000" dist="23000" dir="5400000" rotWithShape="0">
                <a:srgbClr val="000000">
                  <a:alpha val="35000"/>
                </a:srgbClr>
              </a:outerShdw>
            </a:effectLst>
          </c:spPr>
          <c:marker>
            <c:symbol val="circle"/>
            <c:size val="6"/>
            <c:spPr>
              <a:solidFill>
                <a:srgbClr val="CC6600"/>
              </a:solidFill>
              <a:ln w="9525" cap="rnd">
                <a:solidFill>
                  <a:srgbClr val="CC6600"/>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errBars>
            <c:errDir val="y"/>
            <c:errBarType val="both"/>
            <c:errValType val="cust"/>
            <c:noEndCap val="0"/>
            <c:plus>
              <c:numLit>
                <c:formatCode>General</c:formatCode>
                <c:ptCount val="1"/>
                <c:pt idx="0">
                  <c:v>120</c:v>
                </c:pt>
              </c:numLit>
            </c:plus>
            <c:minus>
              <c:numLit>
                <c:formatCode>General</c:formatCode>
                <c:ptCount val="1"/>
                <c:pt idx="0">
                  <c:v>120</c:v>
                </c:pt>
              </c:numLit>
            </c:minus>
            <c:spPr>
              <a:noFill/>
              <a:ln w="9525" cap="flat" cmpd="sng" algn="ctr">
                <a:solidFill>
                  <a:schemeClr val="tx1">
                    <a:lumMod val="65000"/>
                    <a:lumOff val="35000"/>
                  </a:schemeClr>
                </a:solidFill>
                <a:round/>
              </a:ln>
              <a:effectLst/>
            </c:spPr>
          </c:errBars>
          <c:xVal>
            <c:numRef>
              <c:f>Sheet6!$D$7:$D$25</c:f>
              <c:numCache>
                <c:formatCode>General</c:formatCode>
                <c:ptCount val="19"/>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numCache>
            </c:numRef>
          </c:xVal>
          <c:yVal>
            <c:numRef>
              <c:f>Sheet6!$K$7:$K$25</c:f>
              <c:numCache>
                <c:formatCode>General</c:formatCode>
                <c:ptCount val="19"/>
                <c:pt idx="0">
                  <c:v>0</c:v>
                </c:pt>
                <c:pt idx="1">
                  <c:v>0</c:v>
                </c:pt>
                <c:pt idx="2">
                  <c:v>30</c:v>
                </c:pt>
                <c:pt idx="3">
                  <c:v>50</c:v>
                </c:pt>
                <c:pt idx="4">
                  <c:v>90</c:v>
                </c:pt>
                <c:pt idx="5">
                  <c:v>120</c:v>
                </c:pt>
                <c:pt idx="6">
                  <c:v>144</c:v>
                </c:pt>
                <c:pt idx="7">
                  <c:v>167</c:v>
                </c:pt>
                <c:pt idx="8">
                  <c:v>198</c:v>
                </c:pt>
                <c:pt idx="9">
                  <c:v>228</c:v>
                </c:pt>
                <c:pt idx="10">
                  <c:v>240</c:v>
                </c:pt>
                <c:pt idx="11">
                  <c:v>265</c:v>
                </c:pt>
                <c:pt idx="12">
                  <c:v>280</c:v>
                </c:pt>
                <c:pt idx="13">
                  <c:v>305</c:v>
                </c:pt>
                <c:pt idx="14">
                  <c:v>335</c:v>
                </c:pt>
                <c:pt idx="15">
                  <c:v>376</c:v>
                </c:pt>
                <c:pt idx="16">
                  <c:v>389</c:v>
                </c:pt>
                <c:pt idx="17">
                  <c:v>435</c:v>
                </c:pt>
                <c:pt idx="18">
                  <c:v>478</c:v>
                </c:pt>
              </c:numCache>
            </c:numRef>
          </c:yVal>
          <c:smooth val="0"/>
          <c:extLst>
            <c:ext xmlns:c16="http://schemas.microsoft.com/office/drawing/2014/chart" uri="{C3380CC4-5D6E-409C-BE32-E72D297353CC}">
              <c16:uniqueId val="{00000006-044F-466D-81A0-A94A27A01A28}"/>
            </c:ext>
          </c:extLst>
        </c:ser>
        <c:dLbls>
          <c:showLegendKey val="0"/>
          <c:showVal val="0"/>
          <c:showCatName val="0"/>
          <c:showSerName val="0"/>
          <c:showPercent val="0"/>
          <c:showBubbleSize val="0"/>
        </c:dLbls>
        <c:axId val="762275344"/>
        <c:axId val="762275672"/>
      </c:scatterChart>
      <c:valAx>
        <c:axId val="762275344"/>
        <c:scaling>
          <c:orientation val="minMax"/>
          <c:max val="10"/>
          <c:min val="0"/>
        </c:scaling>
        <c:delete val="0"/>
        <c:axPos val="b"/>
        <c:title>
          <c:tx>
            <c:rich>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r>
                  <a:rPr lang="en-US">
                    <a:solidFill>
                      <a:schemeClr val="tx1"/>
                    </a:solidFill>
                  </a:rPr>
                  <a:t>Time (h.)</a:t>
                </a:r>
              </a:p>
            </c:rich>
          </c:tx>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762275672"/>
        <c:crosses val="autoZero"/>
        <c:crossBetween val="midCat"/>
        <c:majorUnit val="0.5"/>
      </c:valAx>
      <c:valAx>
        <c:axId val="762275672"/>
        <c:scaling>
          <c:orientation val="minMax"/>
          <c:max val="7000"/>
          <c:min val="0"/>
        </c:scaling>
        <c:delete val="0"/>
        <c:axPos val="l"/>
        <c:title>
          <c:tx>
            <c:rich>
              <a:bodyPr rot="-5400000" spcFirstLastPara="1" vertOverflow="ellipsis" vert="horz" wrap="square" anchor="ctr" anchorCtr="1"/>
              <a:lstStyle/>
              <a:p>
                <a:pPr>
                  <a:defRPr sz="1197" b="0" i="0" u="none" strike="noStrike" kern="1200" baseline="0">
                    <a:solidFill>
                      <a:schemeClr val="tx1"/>
                    </a:solidFill>
                    <a:latin typeface="+mn-lt"/>
                    <a:ea typeface="+mn-ea"/>
                    <a:cs typeface="+mn-cs"/>
                  </a:defRPr>
                </a:pPr>
                <a:r>
                  <a:rPr lang="en-US">
                    <a:solidFill>
                      <a:schemeClr val="tx1"/>
                    </a:solidFill>
                  </a:rPr>
                  <a:t>Drug permeated µg/cm2</a:t>
                </a:r>
              </a:p>
            </c:rich>
          </c:tx>
          <c:layout>
            <c:manualLayout>
              <c:xMode val="edge"/>
              <c:yMode val="edge"/>
              <c:x val="4.6468694131265751E-3"/>
              <c:y val="0.12241317661379283"/>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62275344"/>
        <c:crosses val="autoZero"/>
        <c:crossBetween val="midCat"/>
        <c:majorUnit val="1000"/>
      </c:valAx>
      <c:spPr>
        <a:solidFill>
          <a:schemeClr val="lt1"/>
        </a:solidFill>
        <a:ln w="3175" cap="flat" cmpd="sng" algn="ctr">
          <a:solidFill>
            <a:schemeClr val="accent6"/>
          </a:solidFill>
          <a:prstDash val="solid"/>
        </a:ln>
        <a:effectLst/>
      </c:spPr>
    </c:plotArea>
    <c:legend>
      <c:legendPos val="b"/>
      <c:layout>
        <c:manualLayout>
          <c:xMode val="edge"/>
          <c:yMode val="edge"/>
          <c:x val="7.4831266651208678E-2"/>
          <c:y val="0.88109817794514811"/>
          <c:w val="0.89999993394015898"/>
          <c:h val="8.5085396934078891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513EDB-AD5A-484C-8679-01FC5057C4D6}" type="doc">
      <dgm:prSet loTypeId="urn:microsoft.com/office/officeart/2008/layout/VerticalCircleList" loCatId="list" qsTypeId="urn:microsoft.com/office/officeart/2005/8/quickstyle/3d2" qsCatId="3D" csTypeId="urn:microsoft.com/office/officeart/2005/8/colors/colorful4" csCatId="colorful" phldr="1"/>
      <dgm:spPr/>
    </dgm:pt>
    <dgm:pt modelId="{EC11008E-5796-4238-BA2B-4872582BAAB3}">
      <dgm:prSet phldrT="[Text]"/>
      <dgm:spPr/>
      <dgm:t>
        <a:bodyPr/>
        <a:lstStyle/>
        <a:p>
          <a:r>
            <a:rPr lang="en-US">
              <a:solidFill>
                <a:srgbClr val="FFFF00"/>
              </a:solidFill>
              <a:latin typeface="AlternateGothic2 BT" panose="020B0608020202050204" pitchFamily="34" charset="0"/>
            </a:rPr>
            <a:t>Lipophilic (log Ko/w=1-4)</a:t>
          </a:r>
          <a:endParaRPr lang="en-US" dirty="0">
            <a:solidFill>
              <a:srgbClr val="FFFF00"/>
            </a:solidFill>
            <a:latin typeface="AlternateGothic2 BT" panose="020B0608020202050204" pitchFamily="34" charset="0"/>
          </a:endParaRPr>
        </a:p>
      </dgm:t>
    </dgm:pt>
    <dgm:pt modelId="{C71AF21A-3E6A-461A-85BB-5D635F9C4F28}" type="parTrans" cxnId="{B858D7D8-8E52-4B61-BE30-76A1313CB9EC}">
      <dgm:prSet/>
      <dgm:spPr/>
      <dgm:t>
        <a:bodyPr/>
        <a:lstStyle/>
        <a:p>
          <a:endParaRPr lang="en-US">
            <a:solidFill>
              <a:srgbClr val="000000"/>
            </a:solidFill>
          </a:endParaRPr>
        </a:p>
      </dgm:t>
    </dgm:pt>
    <dgm:pt modelId="{CC9FDE06-1B29-4556-8CC9-78331EFFA47F}" type="sibTrans" cxnId="{B858D7D8-8E52-4B61-BE30-76A1313CB9EC}">
      <dgm:prSet/>
      <dgm:spPr/>
      <dgm:t>
        <a:bodyPr/>
        <a:lstStyle/>
        <a:p>
          <a:endParaRPr lang="en-US">
            <a:solidFill>
              <a:srgbClr val="000000"/>
            </a:solidFill>
          </a:endParaRPr>
        </a:p>
      </dgm:t>
    </dgm:pt>
    <dgm:pt modelId="{38B66D3F-5F7E-4E40-BC8E-CAB6458BBC56}">
      <dgm:prSet phldrT="[Text]"/>
      <dgm:spPr/>
      <dgm:t>
        <a:bodyPr/>
        <a:lstStyle/>
        <a:p>
          <a:r>
            <a:rPr lang="en-US" dirty="0">
              <a:solidFill>
                <a:srgbClr val="FFFF00"/>
              </a:solidFill>
              <a:latin typeface="AlternateGothic2 BT" panose="020B0608020202050204" pitchFamily="34" charset="0"/>
            </a:rPr>
            <a:t>Low melting point &lt;200-250 ºC</a:t>
          </a:r>
        </a:p>
      </dgm:t>
    </dgm:pt>
    <dgm:pt modelId="{418605F0-8F1B-43F2-B03B-7512F57F42A2}" type="parTrans" cxnId="{6433891F-D017-44D9-8412-6FD0B5B12E2F}">
      <dgm:prSet/>
      <dgm:spPr/>
      <dgm:t>
        <a:bodyPr/>
        <a:lstStyle/>
        <a:p>
          <a:endParaRPr lang="en-US">
            <a:solidFill>
              <a:srgbClr val="000000"/>
            </a:solidFill>
          </a:endParaRPr>
        </a:p>
      </dgm:t>
    </dgm:pt>
    <dgm:pt modelId="{EE0D54FE-ABC8-420D-9156-9AACE2C1548A}" type="sibTrans" cxnId="{6433891F-D017-44D9-8412-6FD0B5B12E2F}">
      <dgm:prSet/>
      <dgm:spPr/>
      <dgm:t>
        <a:bodyPr/>
        <a:lstStyle/>
        <a:p>
          <a:endParaRPr lang="en-US">
            <a:solidFill>
              <a:srgbClr val="000000"/>
            </a:solidFill>
          </a:endParaRPr>
        </a:p>
      </dgm:t>
    </dgm:pt>
    <dgm:pt modelId="{116285A0-F311-4C57-8008-CAC88D6B86AC}">
      <dgm:prSet phldrT="[Text]"/>
      <dgm:spPr/>
      <dgm:t>
        <a:bodyPr/>
        <a:lstStyle/>
        <a:p>
          <a:r>
            <a:rPr lang="en-US" dirty="0">
              <a:solidFill>
                <a:srgbClr val="FFFF00"/>
              </a:solidFill>
              <a:latin typeface="AlternateGothic2 BT" panose="020B0608020202050204" pitchFamily="34" charset="0"/>
            </a:rPr>
            <a:t>Low molecular weight (&lt;500 g/mol)</a:t>
          </a:r>
        </a:p>
      </dgm:t>
    </dgm:pt>
    <dgm:pt modelId="{8FF4C86D-A079-44FB-8EFA-B5D46085AF16}" type="parTrans" cxnId="{E8E25678-EAE3-448B-A0FF-B5EA3772B673}">
      <dgm:prSet/>
      <dgm:spPr/>
      <dgm:t>
        <a:bodyPr/>
        <a:lstStyle/>
        <a:p>
          <a:endParaRPr lang="en-US">
            <a:solidFill>
              <a:srgbClr val="000000"/>
            </a:solidFill>
          </a:endParaRPr>
        </a:p>
      </dgm:t>
    </dgm:pt>
    <dgm:pt modelId="{94568E44-00A0-4309-AAB1-9184FA9AE86C}" type="sibTrans" cxnId="{E8E25678-EAE3-448B-A0FF-B5EA3772B673}">
      <dgm:prSet/>
      <dgm:spPr/>
      <dgm:t>
        <a:bodyPr/>
        <a:lstStyle/>
        <a:p>
          <a:endParaRPr lang="en-US">
            <a:solidFill>
              <a:srgbClr val="000000"/>
            </a:solidFill>
          </a:endParaRPr>
        </a:p>
      </dgm:t>
    </dgm:pt>
    <dgm:pt modelId="{FC3458A7-787F-4C1C-8027-1248FEED1D55}">
      <dgm:prSet phldrT="[Text]"/>
      <dgm:spPr/>
      <dgm:t>
        <a:bodyPr/>
        <a:lstStyle/>
        <a:p>
          <a:r>
            <a:rPr lang="en-US">
              <a:solidFill>
                <a:srgbClr val="FFFF00"/>
              </a:solidFill>
              <a:latin typeface="AlternateGothic2 BT" panose="020B0608020202050204" pitchFamily="34" charset="0"/>
            </a:rPr>
            <a:t>Short half-life (&lt;10 h.)</a:t>
          </a:r>
          <a:endParaRPr lang="en-US" dirty="0">
            <a:solidFill>
              <a:srgbClr val="FFFF00"/>
            </a:solidFill>
            <a:latin typeface="AlternateGothic2 BT" panose="020B0608020202050204" pitchFamily="34" charset="0"/>
          </a:endParaRPr>
        </a:p>
      </dgm:t>
    </dgm:pt>
    <dgm:pt modelId="{E9B54E00-0352-4A9E-8159-7291CDA7EB4C}" type="parTrans" cxnId="{EC9C09B2-1105-4732-8383-8D6F71FE35FE}">
      <dgm:prSet/>
      <dgm:spPr/>
      <dgm:t>
        <a:bodyPr/>
        <a:lstStyle/>
        <a:p>
          <a:endParaRPr lang="en-US">
            <a:solidFill>
              <a:srgbClr val="000000"/>
            </a:solidFill>
          </a:endParaRPr>
        </a:p>
      </dgm:t>
    </dgm:pt>
    <dgm:pt modelId="{89DF79AE-073A-40F0-B4BC-EB1630A95506}" type="sibTrans" cxnId="{EC9C09B2-1105-4732-8383-8D6F71FE35FE}">
      <dgm:prSet/>
      <dgm:spPr/>
      <dgm:t>
        <a:bodyPr/>
        <a:lstStyle/>
        <a:p>
          <a:endParaRPr lang="en-US">
            <a:solidFill>
              <a:srgbClr val="000000"/>
            </a:solidFill>
          </a:endParaRPr>
        </a:p>
      </dgm:t>
    </dgm:pt>
    <dgm:pt modelId="{CCEDD48B-31D0-4636-83A7-7B33FCDBDAE7}">
      <dgm:prSet phldrT="[Text]"/>
      <dgm:spPr/>
      <dgm:t>
        <a:bodyPr/>
        <a:lstStyle/>
        <a:p>
          <a:r>
            <a:rPr lang="en-US">
              <a:solidFill>
                <a:srgbClr val="FFFF00"/>
              </a:solidFill>
              <a:latin typeface="AlternateGothic2 BT" panose="020B0608020202050204" pitchFamily="34" charset="0"/>
            </a:rPr>
            <a:t>Low dose (&lt;20 mg/day) </a:t>
          </a:r>
          <a:endParaRPr lang="en-US" dirty="0">
            <a:solidFill>
              <a:srgbClr val="FFFF00"/>
            </a:solidFill>
            <a:latin typeface="AlternateGothic2 BT" panose="020B0608020202050204" pitchFamily="34" charset="0"/>
          </a:endParaRPr>
        </a:p>
      </dgm:t>
    </dgm:pt>
    <dgm:pt modelId="{49773ED3-C337-41CD-A76F-3C7CF9E1650B}" type="parTrans" cxnId="{4F9D41CC-D879-4533-8D9B-DBA9B49494F1}">
      <dgm:prSet/>
      <dgm:spPr/>
      <dgm:t>
        <a:bodyPr/>
        <a:lstStyle/>
        <a:p>
          <a:endParaRPr lang="en-US">
            <a:solidFill>
              <a:srgbClr val="000000"/>
            </a:solidFill>
          </a:endParaRPr>
        </a:p>
      </dgm:t>
    </dgm:pt>
    <dgm:pt modelId="{977EF152-F65D-4ADB-A2AC-52068439B19E}" type="sibTrans" cxnId="{4F9D41CC-D879-4533-8D9B-DBA9B49494F1}">
      <dgm:prSet/>
      <dgm:spPr/>
      <dgm:t>
        <a:bodyPr/>
        <a:lstStyle/>
        <a:p>
          <a:endParaRPr lang="en-US">
            <a:solidFill>
              <a:srgbClr val="000000"/>
            </a:solidFill>
          </a:endParaRPr>
        </a:p>
      </dgm:t>
    </dgm:pt>
    <dgm:pt modelId="{FB0F347B-95DD-4174-BC4B-99E09D3609FB}" type="pres">
      <dgm:prSet presAssocID="{39513EDB-AD5A-484C-8679-01FC5057C4D6}" presName="Name0" presStyleCnt="0">
        <dgm:presLayoutVars>
          <dgm:dir/>
        </dgm:presLayoutVars>
      </dgm:prSet>
      <dgm:spPr/>
    </dgm:pt>
    <dgm:pt modelId="{82934865-F206-42FC-A82D-B23B277A7910}" type="pres">
      <dgm:prSet presAssocID="{EC11008E-5796-4238-BA2B-4872582BAAB3}" presName="noChildren" presStyleCnt="0"/>
      <dgm:spPr/>
    </dgm:pt>
    <dgm:pt modelId="{3079430D-5A9A-4DA3-9CD7-8747AADADC22}" type="pres">
      <dgm:prSet presAssocID="{EC11008E-5796-4238-BA2B-4872582BAAB3}" presName="gap" presStyleCnt="0"/>
      <dgm:spPr/>
    </dgm:pt>
    <dgm:pt modelId="{6E83CDF7-AFCD-432D-A959-29B477B71132}" type="pres">
      <dgm:prSet presAssocID="{EC11008E-5796-4238-BA2B-4872582BAAB3}" presName="medCircle2" presStyleLbl="vennNode1" presStyleIdx="0" presStyleCnt="5"/>
      <dgm:spPr>
        <a:solidFill>
          <a:srgbClr val="002060"/>
        </a:solidFill>
      </dgm:spPr>
    </dgm:pt>
    <dgm:pt modelId="{FA1DFAF7-8EAE-441D-A2D3-2CA0AA85F6B8}" type="pres">
      <dgm:prSet presAssocID="{EC11008E-5796-4238-BA2B-4872582BAAB3}" presName="txLvlOnly1" presStyleLbl="revTx" presStyleIdx="0" presStyleCnt="5"/>
      <dgm:spPr/>
    </dgm:pt>
    <dgm:pt modelId="{DD572A70-5F25-4CD4-84D0-133FEDB165AC}" type="pres">
      <dgm:prSet presAssocID="{38B66D3F-5F7E-4E40-BC8E-CAB6458BBC56}" presName="noChildren" presStyleCnt="0"/>
      <dgm:spPr/>
    </dgm:pt>
    <dgm:pt modelId="{285AE832-1825-4FA4-A571-D76F0FDA6298}" type="pres">
      <dgm:prSet presAssocID="{38B66D3F-5F7E-4E40-BC8E-CAB6458BBC56}" presName="gap" presStyleCnt="0"/>
      <dgm:spPr/>
    </dgm:pt>
    <dgm:pt modelId="{3077AB68-966F-428A-AFE9-24D73B42762C}" type="pres">
      <dgm:prSet presAssocID="{38B66D3F-5F7E-4E40-BC8E-CAB6458BBC56}" presName="medCircle2" presStyleLbl="vennNode1" presStyleIdx="1" presStyleCnt="5"/>
      <dgm:spPr>
        <a:solidFill>
          <a:srgbClr val="FF0000"/>
        </a:solidFill>
      </dgm:spPr>
    </dgm:pt>
    <dgm:pt modelId="{78586BCD-68A8-4C55-8B37-76852AED9086}" type="pres">
      <dgm:prSet presAssocID="{38B66D3F-5F7E-4E40-BC8E-CAB6458BBC56}" presName="txLvlOnly1" presStyleLbl="revTx" presStyleIdx="1" presStyleCnt="5"/>
      <dgm:spPr/>
    </dgm:pt>
    <dgm:pt modelId="{9E230C0E-7102-4802-A2FC-FDD36AD591CB}" type="pres">
      <dgm:prSet presAssocID="{116285A0-F311-4C57-8008-CAC88D6B86AC}" presName="noChildren" presStyleCnt="0"/>
      <dgm:spPr/>
    </dgm:pt>
    <dgm:pt modelId="{2EE9A1D6-5BE0-4E00-A618-FEB2FD20A86D}" type="pres">
      <dgm:prSet presAssocID="{116285A0-F311-4C57-8008-CAC88D6B86AC}" presName="gap" presStyleCnt="0"/>
      <dgm:spPr/>
    </dgm:pt>
    <dgm:pt modelId="{B9DC1CBA-20DF-4C55-BF51-714E9CD6B827}" type="pres">
      <dgm:prSet presAssocID="{116285A0-F311-4C57-8008-CAC88D6B86AC}" presName="medCircle2" presStyleLbl="vennNode1" presStyleIdx="2" presStyleCnt="5"/>
      <dgm:spPr/>
    </dgm:pt>
    <dgm:pt modelId="{4911A197-877C-4AA5-98A5-5492B3DD289C}" type="pres">
      <dgm:prSet presAssocID="{116285A0-F311-4C57-8008-CAC88D6B86AC}" presName="txLvlOnly1" presStyleLbl="revTx" presStyleIdx="2" presStyleCnt="5"/>
      <dgm:spPr/>
    </dgm:pt>
    <dgm:pt modelId="{0CCFE397-1CA6-4CC9-AA9A-456E25A11F68}" type="pres">
      <dgm:prSet presAssocID="{FC3458A7-787F-4C1C-8027-1248FEED1D55}" presName="noChildren" presStyleCnt="0"/>
      <dgm:spPr/>
    </dgm:pt>
    <dgm:pt modelId="{631D1BD7-EB60-4270-A24D-DBA47E17696C}" type="pres">
      <dgm:prSet presAssocID="{FC3458A7-787F-4C1C-8027-1248FEED1D55}" presName="gap" presStyleCnt="0"/>
      <dgm:spPr/>
    </dgm:pt>
    <dgm:pt modelId="{D3414886-554C-46A3-A22F-0CAE8B3B914C}" type="pres">
      <dgm:prSet presAssocID="{FC3458A7-787F-4C1C-8027-1248FEED1D55}" presName="medCircle2" presStyleLbl="vennNode1" presStyleIdx="3" presStyleCnt="5"/>
      <dgm:spPr>
        <a:solidFill>
          <a:srgbClr val="00B050"/>
        </a:solidFill>
      </dgm:spPr>
    </dgm:pt>
    <dgm:pt modelId="{BAB2F5DD-12E5-498E-916D-5AA24562EAD2}" type="pres">
      <dgm:prSet presAssocID="{FC3458A7-787F-4C1C-8027-1248FEED1D55}" presName="txLvlOnly1" presStyleLbl="revTx" presStyleIdx="3" presStyleCnt="5"/>
      <dgm:spPr/>
    </dgm:pt>
    <dgm:pt modelId="{310FC740-75F1-4080-A7D7-5BFB1134E38D}" type="pres">
      <dgm:prSet presAssocID="{CCEDD48B-31D0-4636-83A7-7B33FCDBDAE7}" presName="noChildren" presStyleCnt="0"/>
      <dgm:spPr/>
    </dgm:pt>
    <dgm:pt modelId="{1E8A58D3-72D3-4B65-8DA7-3D43CF19C51A}" type="pres">
      <dgm:prSet presAssocID="{CCEDD48B-31D0-4636-83A7-7B33FCDBDAE7}" presName="gap" presStyleCnt="0"/>
      <dgm:spPr/>
    </dgm:pt>
    <dgm:pt modelId="{F44A6F53-4771-4155-AE79-D6CC3C3C13A6}" type="pres">
      <dgm:prSet presAssocID="{CCEDD48B-31D0-4636-83A7-7B33FCDBDAE7}" presName="medCircle2" presStyleLbl="vennNode1" presStyleIdx="4" presStyleCnt="5"/>
      <dgm:spPr>
        <a:solidFill>
          <a:srgbClr val="7030A0"/>
        </a:solidFill>
      </dgm:spPr>
    </dgm:pt>
    <dgm:pt modelId="{FBF6D30A-DDD6-4223-A62A-A12FD5CE3D0A}" type="pres">
      <dgm:prSet presAssocID="{CCEDD48B-31D0-4636-83A7-7B33FCDBDAE7}" presName="txLvlOnly1" presStyleLbl="revTx" presStyleIdx="4" presStyleCnt="5"/>
      <dgm:spPr/>
    </dgm:pt>
  </dgm:ptLst>
  <dgm:cxnLst>
    <dgm:cxn modelId="{6433891F-D017-44D9-8412-6FD0B5B12E2F}" srcId="{39513EDB-AD5A-484C-8679-01FC5057C4D6}" destId="{38B66D3F-5F7E-4E40-BC8E-CAB6458BBC56}" srcOrd="1" destOrd="0" parTransId="{418605F0-8F1B-43F2-B03B-7512F57F42A2}" sibTransId="{EE0D54FE-ABC8-420D-9156-9AACE2C1548A}"/>
    <dgm:cxn modelId="{D811B529-7CE8-4F71-BF40-210D3F7DB0AD}" type="presOf" srcId="{FC3458A7-787F-4C1C-8027-1248FEED1D55}" destId="{BAB2F5DD-12E5-498E-916D-5AA24562EAD2}" srcOrd="0" destOrd="0" presId="urn:microsoft.com/office/officeart/2008/layout/VerticalCircleList"/>
    <dgm:cxn modelId="{CF26FD2E-373F-4D23-82CF-DC5271EEEE5B}" type="presOf" srcId="{39513EDB-AD5A-484C-8679-01FC5057C4D6}" destId="{FB0F347B-95DD-4174-BC4B-99E09D3609FB}" srcOrd="0" destOrd="0" presId="urn:microsoft.com/office/officeart/2008/layout/VerticalCircleList"/>
    <dgm:cxn modelId="{EE0C7040-F828-42A2-B201-2CAB634965E2}" type="presOf" srcId="{EC11008E-5796-4238-BA2B-4872582BAAB3}" destId="{FA1DFAF7-8EAE-441D-A2D3-2CA0AA85F6B8}" srcOrd="0" destOrd="0" presId="urn:microsoft.com/office/officeart/2008/layout/VerticalCircleList"/>
    <dgm:cxn modelId="{E8E25678-EAE3-448B-A0FF-B5EA3772B673}" srcId="{39513EDB-AD5A-484C-8679-01FC5057C4D6}" destId="{116285A0-F311-4C57-8008-CAC88D6B86AC}" srcOrd="2" destOrd="0" parTransId="{8FF4C86D-A079-44FB-8EFA-B5D46085AF16}" sibTransId="{94568E44-00A0-4309-AAB1-9184FA9AE86C}"/>
    <dgm:cxn modelId="{EC9C09B2-1105-4732-8383-8D6F71FE35FE}" srcId="{39513EDB-AD5A-484C-8679-01FC5057C4D6}" destId="{FC3458A7-787F-4C1C-8027-1248FEED1D55}" srcOrd="3" destOrd="0" parTransId="{E9B54E00-0352-4A9E-8159-7291CDA7EB4C}" sibTransId="{89DF79AE-073A-40F0-B4BC-EB1630A95506}"/>
    <dgm:cxn modelId="{236AEDC0-5802-4B9E-842F-1216CCFC7E0E}" type="presOf" srcId="{116285A0-F311-4C57-8008-CAC88D6B86AC}" destId="{4911A197-877C-4AA5-98A5-5492B3DD289C}" srcOrd="0" destOrd="0" presId="urn:microsoft.com/office/officeart/2008/layout/VerticalCircleList"/>
    <dgm:cxn modelId="{4F9D41CC-D879-4533-8D9B-DBA9B49494F1}" srcId="{39513EDB-AD5A-484C-8679-01FC5057C4D6}" destId="{CCEDD48B-31D0-4636-83A7-7B33FCDBDAE7}" srcOrd="4" destOrd="0" parTransId="{49773ED3-C337-41CD-A76F-3C7CF9E1650B}" sibTransId="{977EF152-F65D-4ADB-A2AC-52068439B19E}"/>
    <dgm:cxn modelId="{B858D7D8-8E52-4B61-BE30-76A1313CB9EC}" srcId="{39513EDB-AD5A-484C-8679-01FC5057C4D6}" destId="{EC11008E-5796-4238-BA2B-4872582BAAB3}" srcOrd="0" destOrd="0" parTransId="{C71AF21A-3E6A-461A-85BB-5D635F9C4F28}" sibTransId="{CC9FDE06-1B29-4556-8CC9-78331EFFA47F}"/>
    <dgm:cxn modelId="{3DD0E0E2-1DD0-41AA-93EE-2CDBD57FA59E}" type="presOf" srcId="{38B66D3F-5F7E-4E40-BC8E-CAB6458BBC56}" destId="{78586BCD-68A8-4C55-8B37-76852AED9086}" srcOrd="0" destOrd="0" presId="urn:microsoft.com/office/officeart/2008/layout/VerticalCircleList"/>
    <dgm:cxn modelId="{E8A0A6F8-3361-4259-9B2D-2482357C3955}" type="presOf" srcId="{CCEDD48B-31D0-4636-83A7-7B33FCDBDAE7}" destId="{FBF6D30A-DDD6-4223-A62A-A12FD5CE3D0A}" srcOrd="0" destOrd="0" presId="urn:microsoft.com/office/officeart/2008/layout/VerticalCircleList"/>
    <dgm:cxn modelId="{899209C9-9C7D-4103-8296-06AC340EB815}" type="presParOf" srcId="{FB0F347B-95DD-4174-BC4B-99E09D3609FB}" destId="{82934865-F206-42FC-A82D-B23B277A7910}" srcOrd="0" destOrd="0" presId="urn:microsoft.com/office/officeart/2008/layout/VerticalCircleList"/>
    <dgm:cxn modelId="{77BC9B9F-AE94-447A-85E1-1E816ED6886C}" type="presParOf" srcId="{82934865-F206-42FC-A82D-B23B277A7910}" destId="{3079430D-5A9A-4DA3-9CD7-8747AADADC22}" srcOrd="0" destOrd="0" presId="urn:microsoft.com/office/officeart/2008/layout/VerticalCircleList"/>
    <dgm:cxn modelId="{8BFB43EF-DE81-4DB0-9CBF-1AD341B38D20}" type="presParOf" srcId="{82934865-F206-42FC-A82D-B23B277A7910}" destId="{6E83CDF7-AFCD-432D-A959-29B477B71132}" srcOrd="1" destOrd="0" presId="urn:microsoft.com/office/officeart/2008/layout/VerticalCircleList"/>
    <dgm:cxn modelId="{5F8B68E9-CD55-4C35-9600-BF5126E9F9F9}" type="presParOf" srcId="{82934865-F206-42FC-A82D-B23B277A7910}" destId="{FA1DFAF7-8EAE-441D-A2D3-2CA0AA85F6B8}" srcOrd="2" destOrd="0" presId="urn:microsoft.com/office/officeart/2008/layout/VerticalCircleList"/>
    <dgm:cxn modelId="{00094D83-BC34-410F-827E-C44FB03A02A8}" type="presParOf" srcId="{FB0F347B-95DD-4174-BC4B-99E09D3609FB}" destId="{DD572A70-5F25-4CD4-84D0-133FEDB165AC}" srcOrd="1" destOrd="0" presId="urn:microsoft.com/office/officeart/2008/layout/VerticalCircleList"/>
    <dgm:cxn modelId="{3E43C60C-9668-4D7A-B91F-53CD828C41EB}" type="presParOf" srcId="{DD572A70-5F25-4CD4-84D0-133FEDB165AC}" destId="{285AE832-1825-4FA4-A571-D76F0FDA6298}" srcOrd="0" destOrd="0" presId="urn:microsoft.com/office/officeart/2008/layout/VerticalCircleList"/>
    <dgm:cxn modelId="{37F21E24-4DA8-49EB-8B60-B5ADEA89595A}" type="presParOf" srcId="{DD572A70-5F25-4CD4-84D0-133FEDB165AC}" destId="{3077AB68-966F-428A-AFE9-24D73B42762C}" srcOrd="1" destOrd="0" presId="urn:microsoft.com/office/officeart/2008/layout/VerticalCircleList"/>
    <dgm:cxn modelId="{FCF4E8CD-4227-4017-AADB-9F39F51D56DD}" type="presParOf" srcId="{DD572A70-5F25-4CD4-84D0-133FEDB165AC}" destId="{78586BCD-68A8-4C55-8B37-76852AED9086}" srcOrd="2" destOrd="0" presId="urn:microsoft.com/office/officeart/2008/layout/VerticalCircleList"/>
    <dgm:cxn modelId="{151D0D90-72B9-4C26-8664-E4C0B1556C03}" type="presParOf" srcId="{FB0F347B-95DD-4174-BC4B-99E09D3609FB}" destId="{9E230C0E-7102-4802-A2FC-FDD36AD591CB}" srcOrd="2" destOrd="0" presId="urn:microsoft.com/office/officeart/2008/layout/VerticalCircleList"/>
    <dgm:cxn modelId="{425AAE65-55B6-42BA-A8DB-E8C3B138AE7B}" type="presParOf" srcId="{9E230C0E-7102-4802-A2FC-FDD36AD591CB}" destId="{2EE9A1D6-5BE0-4E00-A618-FEB2FD20A86D}" srcOrd="0" destOrd="0" presId="urn:microsoft.com/office/officeart/2008/layout/VerticalCircleList"/>
    <dgm:cxn modelId="{54247EC3-01D7-48C6-82D5-2F687074DEBE}" type="presParOf" srcId="{9E230C0E-7102-4802-A2FC-FDD36AD591CB}" destId="{B9DC1CBA-20DF-4C55-BF51-714E9CD6B827}" srcOrd="1" destOrd="0" presId="urn:microsoft.com/office/officeart/2008/layout/VerticalCircleList"/>
    <dgm:cxn modelId="{0CC7C611-D6FB-4701-A931-4519F25E7E0A}" type="presParOf" srcId="{9E230C0E-7102-4802-A2FC-FDD36AD591CB}" destId="{4911A197-877C-4AA5-98A5-5492B3DD289C}" srcOrd="2" destOrd="0" presId="urn:microsoft.com/office/officeart/2008/layout/VerticalCircleList"/>
    <dgm:cxn modelId="{A5AF8516-EE22-43B6-A95E-2472F3B33AA8}" type="presParOf" srcId="{FB0F347B-95DD-4174-BC4B-99E09D3609FB}" destId="{0CCFE397-1CA6-4CC9-AA9A-456E25A11F68}" srcOrd="3" destOrd="0" presId="urn:microsoft.com/office/officeart/2008/layout/VerticalCircleList"/>
    <dgm:cxn modelId="{84E0CDBD-3789-4D8F-8152-95D16FD29274}" type="presParOf" srcId="{0CCFE397-1CA6-4CC9-AA9A-456E25A11F68}" destId="{631D1BD7-EB60-4270-A24D-DBA47E17696C}" srcOrd="0" destOrd="0" presId="urn:microsoft.com/office/officeart/2008/layout/VerticalCircleList"/>
    <dgm:cxn modelId="{0DB3F75F-8AA2-4A36-A5BB-EFAF234A8F02}" type="presParOf" srcId="{0CCFE397-1CA6-4CC9-AA9A-456E25A11F68}" destId="{D3414886-554C-46A3-A22F-0CAE8B3B914C}" srcOrd="1" destOrd="0" presId="urn:microsoft.com/office/officeart/2008/layout/VerticalCircleList"/>
    <dgm:cxn modelId="{CF1D8367-3D88-47AB-A4A9-D95B6F2AF6DA}" type="presParOf" srcId="{0CCFE397-1CA6-4CC9-AA9A-456E25A11F68}" destId="{BAB2F5DD-12E5-498E-916D-5AA24562EAD2}" srcOrd="2" destOrd="0" presId="urn:microsoft.com/office/officeart/2008/layout/VerticalCircleList"/>
    <dgm:cxn modelId="{5EFF7654-1E60-423B-A396-4F2F1AFA40D9}" type="presParOf" srcId="{FB0F347B-95DD-4174-BC4B-99E09D3609FB}" destId="{310FC740-75F1-4080-A7D7-5BFB1134E38D}" srcOrd="4" destOrd="0" presId="urn:microsoft.com/office/officeart/2008/layout/VerticalCircleList"/>
    <dgm:cxn modelId="{5B9A3BDD-9CFB-4896-B378-4FF01B4DE563}" type="presParOf" srcId="{310FC740-75F1-4080-A7D7-5BFB1134E38D}" destId="{1E8A58D3-72D3-4B65-8DA7-3D43CF19C51A}" srcOrd="0" destOrd="0" presId="urn:microsoft.com/office/officeart/2008/layout/VerticalCircleList"/>
    <dgm:cxn modelId="{91F66E6B-8DEE-42DD-8475-566D8703A73B}" type="presParOf" srcId="{310FC740-75F1-4080-A7D7-5BFB1134E38D}" destId="{F44A6F53-4771-4155-AE79-D6CC3C3C13A6}" srcOrd="1" destOrd="0" presId="urn:microsoft.com/office/officeart/2008/layout/VerticalCircleList"/>
    <dgm:cxn modelId="{657338E5-B0A9-4A7A-B663-F3A9C36DFB9D}" type="presParOf" srcId="{310FC740-75F1-4080-A7D7-5BFB1134E38D}" destId="{FBF6D30A-DDD6-4223-A62A-A12FD5CE3D0A}" srcOrd="2" destOrd="0" presId="urn:microsoft.com/office/officeart/2008/layout/VerticalCircleList"/>
  </dgm:cxnLst>
  <dgm:bg>
    <a:noFill/>
  </dgm:bg>
  <dgm:whole>
    <a:ln>
      <a:noFill/>
    </a:ln>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3CDF7-AFCD-432D-A959-29B477B71132}">
      <dsp:nvSpPr>
        <dsp:cNvPr id="0" name=""/>
        <dsp:cNvSpPr/>
      </dsp:nvSpPr>
      <dsp:spPr>
        <a:xfrm>
          <a:off x="255487" y="672"/>
          <a:ext cx="591514" cy="591514"/>
        </a:xfrm>
        <a:prstGeom prst="ellipse">
          <a:avLst/>
        </a:prstGeom>
        <a:solidFill>
          <a:srgbClr val="00206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FA1DFAF7-8EAE-441D-A2D3-2CA0AA85F6B8}">
      <dsp:nvSpPr>
        <dsp:cNvPr id="0" name=""/>
        <dsp:cNvSpPr/>
      </dsp:nvSpPr>
      <dsp:spPr>
        <a:xfrm>
          <a:off x="551244" y="672"/>
          <a:ext cx="3155945" cy="591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940" rIns="0" bIns="27940" numCol="1" spcCol="1270" anchor="ctr" anchorCtr="0">
          <a:noAutofit/>
        </a:bodyPr>
        <a:lstStyle/>
        <a:p>
          <a:pPr marL="0" lvl="0" indent="0" algn="l" defTabSz="977900">
            <a:lnSpc>
              <a:spcPct val="90000"/>
            </a:lnSpc>
            <a:spcBef>
              <a:spcPct val="0"/>
            </a:spcBef>
            <a:spcAft>
              <a:spcPct val="35000"/>
            </a:spcAft>
            <a:buNone/>
          </a:pPr>
          <a:r>
            <a:rPr lang="en-US" sz="2200" kern="1200">
              <a:solidFill>
                <a:srgbClr val="FFFF00"/>
              </a:solidFill>
              <a:latin typeface="AlternateGothic2 BT" panose="020B0608020202050204" pitchFamily="34" charset="0"/>
            </a:rPr>
            <a:t>Lipophilic (log Ko/w=1-4)</a:t>
          </a:r>
          <a:endParaRPr lang="en-US" sz="2200" kern="1200" dirty="0">
            <a:solidFill>
              <a:srgbClr val="FFFF00"/>
            </a:solidFill>
            <a:latin typeface="AlternateGothic2 BT" panose="020B0608020202050204" pitchFamily="34" charset="0"/>
          </a:endParaRPr>
        </a:p>
      </dsp:txBody>
      <dsp:txXfrm>
        <a:off x="551244" y="672"/>
        <a:ext cx="3155945" cy="591514"/>
      </dsp:txXfrm>
    </dsp:sp>
    <dsp:sp modelId="{3077AB68-966F-428A-AFE9-24D73B42762C}">
      <dsp:nvSpPr>
        <dsp:cNvPr id="0" name=""/>
        <dsp:cNvSpPr/>
      </dsp:nvSpPr>
      <dsp:spPr>
        <a:xfrm>
          <a:off x="255487" y="592187"/>
          <a:ext cx="591514" cy="591514"/>
        </a:xfrm>
        <a:prstGeom prst="ellipse">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78586BCD-68A8-4C55-8B37-76852AED9086}">
      <dsp:nvSpPr>
        <dsp:cNvPr id="0" name=""/>
        <dsp:cNvSpPr/>
      </dsp:nvSpPr>
      <dsp:spPr>
        <a:xfrm>
          <a:off x="551244" y="592187"/>
          <a:ext cx="3155945" cy="591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940" rIns="0" bIns="2794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FFFF00"/>
              </a:solidFill>
              <a:latin typeface="AlternateGothic2 BT" panose="020B0608020202050204" pitchFamily="34" charset="0"/>
            </a:rPr>
            <a:t>Low melting point &lt;200-250 ºC</a:t>
          </a:r>
        </a:p>
      </dsp:txBody>
      <dsp:txXfrm>
        <a:off x="551244" y="592187"/>
        <a:ext cx="3155945" cy="591514"/>
      </dsp:txXfrm>
    </dsp:sp>
    <dsp:sp modelId="{B9DC1CBA-20DF-4C55-BF51-714E9CD6B827}">
      <dsp:nvSpPr>
        <dsp:cNvPr id="0" name=""/>
        <dsp:cNvSpPr/>
      </dsp:nvSpPr>
      <dsp:spPr>
        <a:xfrm>
          <a:off x="255487" y="1183701"/>
          <a:ext cx="591514" cy="591514"/>
        </a:xfrm>
        <a:prstGeom prst="ellipse">
          <a:avLst/>
        </a:prstGeom>
        <a:gradFill rotWithShape="0">
          <a:gsLst>
            <a:gs pos="0">
              <a:schemeClr val="accent4">
                <a:alpha val="50000"/>
                <a:hueOff val="-2174"/>
                <a:satOff val="0"/>
                <a:lumOff val="-1863"/>
                <a:alphaOff val="0"/>
                <a:tint val="100000"/>
                <a:shade val="100000"/>
                <a:satMod val="130000"/>
              </a:schemeClr>
            </a:gs>
            <a:gs pos="100000">
              <a:schemeClr val="accent4">
                <a:alpha val="50000"/>
                <a:hueOff val="-2174"/>
                <a:satOff val="0"/>
                <a:lumOff val="-186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4911A197-877C-4AA5-98A5-5492B3DD289C}">
      <dsp:nvSpPr>
        <dsp:cNvPr id="0" name=""/>
        <dsp:cNvSpPr/>
      </dsp:nvSpPr>
      <dsp:spPr>
        <a:xfrm>
          <a:off x="551244" y="1183701"/>
          <a:ext cx="3155945" cy="591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940" rIns="0" bIns="2794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FFFF00"/>
              </a:solidFill>
              <a:latin typeface="AlternateGothic2 BT" panose="020B0608020202050204" pitchFamily="34" charset="0"/>
            </a:rPr>
            <a:t>Low molecular weight (&lt;500 g/mol)</a:t>
          </a:r>
        </a:p>
      </dsp:txBody>
      <dsp:txXfrm>
        <a:off x="551244" y="1183701"/>
        <a:ext cx="3155945" cy="591514"/>
      </dsp:txXfrm>
    </dsp:sp>
    <dsp:sp modelId="{D3414886-554C-46A3-A22F-0CAE8B3B914C}">
      <dsp:nvSpPr>
        <dsp:cNvPr id="0" name=""/>
        <dsp:cNvSpPr/>
      </dsp:nvSpPr>
      <dsp:spPr>
        <a:xfrm>
          <a:off x="255487" y="1775215"/>
          <a:ext cx="591514" cy="591514"/>
        </a:xfrm>
        <a:prstGeom prst="ellipse">
          <a:avLst/>
        </a:prstGeom>
        <a:solidFill>
          <a:srgbClr val="00B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BAB2F5DD-12E5-498E-916D-5AA24562EAD2}">
      <dsp:nvSpPr>
        <dsp:cNvPr id="0" name=""/>
        <dsp:cNvSpPr/>
      </dsp:nvSpPr>
      <dsp:spPr>
        <a:xfrm>
          <a:off x="551244" y="1775215"/>
          <a:ext cx="3155945" cy="591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940" rIns="0" bIns="27940" numCol="1" spcCol="1270" anchor="ctr" anchorCtr="0">
          <a:noAutofit/>
        </a:bodyPr>
        <a:lstStyle/>
        <a:p>
          <a:pPr marL="0" lvl="0" indent="0" algn="l" defTabSz="977900">
            <a:lnSpc>
              <a:spcPct val="90000"/>
            </a:lnSpc>
            <a:spcBef>
              <a:spcPct val="0"/>
            </a:spcBef>
            <a:spcAft>
              <a:spcPct val="35000"/>
            </a:spcAft>
            <a:buNone/>
          </a:pPr>
          <a:r>
            <a:rPr lang="en-US" sz="2200" kern="1200">
              <a:solidFill>
                <a:srgbClr val="FFFF00"/>
              </a:solidFill>
              <a:latin typeface="AlternateGothic2 BT" panose="020B0608020202050204" pitchFamily="34" charset="0"/>
            </a:rPr>
            <a:t>Short half-life (&lt;10 h.)</a:t>
          </a:r>
          <a:endParaRPr lang="en-US" sz="2200" kern="1200" dirty="0">
            <a:solidFill>
              <a:srgbClr val="FFFF00"/>
            </a:solidFill>
            <a:latin typeface="AlternateGothic2 BT" panose="020B0608020202050204" pitchFamily="34" charset="0"/>
          </a:endParaRPr>
        </a:p>
      </dsp:txBody>
      <dsp:txXfrm>
        <a:off x="551244" y="1775215"/>
        <a:ext cx="3155945" cy="591514"/>
      </dsp:txXfrm>
    </dsp:sp>
    <dsp:sp modelId="{F44A6F53-4771-4155-AE79-D6CC3C3C13A6}">
      <dsp:nvSpPr>
        <dsp:cNvPr id="0" name=""/>
        <dsp:cNvSpPr/>
      </dsp:nvSpPr>
      <dsp:spPr>
        <a:xfrm>
          <a:off x="255487" y="2366729"/>
          <a:ext cx="591514" cy="591514"/>
        </a:xfrm>
        <a:prstGeom prst="ellipse">
          <a:avLst/>
        </a:prstGeom>
        <a:solidFill>
          <a:srgbClr val="7030A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sp>
    <dsp:sp modelId="{FBF6D30A-DDD6-4223-A62A-A12FD5CE3D0A}">
      <dsp:nvSpPr>
        <dsp:cNvPr id="0" name=""/>
        <dsp:cNvSpPr/>
      </dsp:nvSpPr>
      <dsp:spPr>
        <a:xfrm>
          <a:off x="551244" y="2366729"/>
          <a:ext cx="3155945" cy="591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940" rIns="0" bIns="27940" numCol="1" spcCol="1270" anchor="ctr" anchorCtr="0">
          <a:noAutofit/>
        </a:bodyPr>
        <a:lstStyle/>
        <a:p>
          <a:pPr marL="0" lvl="0" indent="0" algn="l" defTabSz="977900">
            <a:lnSpc>
              <a:spcPct val="90000"/>
            </a:lnSpc>
            <a:spcBef>
              <a:spcPct val="0"/>
            </a:spcBef>
            <a:spcAft>
              <a:spcPct val="35000"/>
            </a:spcAft>
            <a:buNone/>
          </a:pPr>
          <a:r>
            <a:rPr lang="en-US" sz="2200" kern="1200">
              <a:solidFill>
                <a:srgbClr val="FFFF00"/>
              </a:solidFill>
              <a:latin typeface="AlternateGothic2 BT" panose="020B0608020202050204" pitchFamily="34" charset="0"/>
            </a:rPr>
            <a:t>Low dose (&lt;20 mg/day) </a:t>
          </a:r>
          <a:endParaRPr lang="en-US" sz="2200" kern="1200" dirty="0">
            <a:solidFill>
              <a:srgbClr val="FFFF00"/>
            </a:solidFill>
            <a:latin typeface="AlternateGothic2 BT" panose="020B0608020202050204" pitchFamily="34" charset="0"/>
          </a:endParaRPr>
        </a:p>
      </dsp:txBody>
      <dsp:txXfrm>
        <a:off x="551244" y="2366729"/>
        <a:ext cx="3155945" cy="59151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b672088a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b672088a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42173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ae2bd2ac98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ae2bd2ac98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6667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b672088a12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b672088a12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0960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b672088a12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b672088a12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4359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b672088a12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b672088a12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b672088a12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b672088a12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3651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ae2bd2ac98_0_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ae2bd2ac98_0_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b672088a12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b672088a12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408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b672088a12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b672088a12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9797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b672088a12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b672088a12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2784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b672088a12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b672088a12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0030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b672088a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b672088a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171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b672088a12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b672088a12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42974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b672088a12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b672088a12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71762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b672088a12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b672088a12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06994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b672088a12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b672088a12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b672088a12_0_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b672088a12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90698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b672088a12_0_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b672088a12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31082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b672088a12_0_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b672088a12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8557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b672088a12_0_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b672088a12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30308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b672088a12_0_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b672088a12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8591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b672088a12_0_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b672088a12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3257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b672088a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b672088a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46464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b672088a12_0_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b672088a12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32798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b672088a12_0_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b672088a12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80168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ae2bd2ac98_0_10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9" name="Google Shape;1179;gae2bd2ac98_0_10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b672088a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b672088a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96592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b672088a12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b672088a12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1187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b60e28aca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b60e28aca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ae2bd2ac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ae2bd2ac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b672088a12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b672088a12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ae2bd2ac98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ae2bd2ac98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44592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hyperlink" Target="http://bit.ly/2TtBDfr" TargetMode="External"/><Relationship Id="rId5" Type="http://schemas.openxmlformats.org/officeDocument/2006/relationships/hyperlink" Target="http://bit.ly/2TyoMsr" TargetMode="External"/><Relationship Id="rId4" Type="http://schemas.openxmlformats.org/officeDocument/2006/relationships/hyperlink" Target="http://bit.ly/2Tynxth" TargetMode="Externa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bit.ly/2TtBDfr" TargetMode="External"/><Relationship Id="rId5" Type="http://schemas.openxmlformats.org/officeDocument/2006/relationships/hyperlink" Target="http://bit.ly/2TyoMsr" TargetMode="External"/><Relationship Id="rId4" Type="http://schemas.openxmlformats.org/officeDocument/2006/relationships/hyperlink" Target="http://bit.ly/2Tynxth" TargetMode="Externa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720000" y="1304875"/>
            <a:ext cx="7704000" cy="34164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Clr>
                <a:srgbClr val="434343"/>
              </a:buClr>
              <a:buSzPts val="1200"/>
              <a:buFont typeface="Maven Pro"/>
              <a:buAutoNum type="arabicPeriod"/>
              <a:defRPr sz="1200">
                <a:latin typeface="Maven Pro"/>
                <a:ea typeface="Maven Pro"/>
                <a:cs typeface="Maven Pro"/>
                <a:sym typeface="Maven Pro"/>
              </a:defRPr>
            </a:lvl1pPr>
            <a:lvl2pPr marL="914400" lvl="1" indent="-304800">
              <a:spcBef>
                <a:spcPts val="0"/>
              </a:spcBef>
              <a:spcAft>
                <a:spcPts val="0"/>
              </a:spcAft>
              <a:buClr>
                <a:srgbClr val="434343"/>
              </a:buClr>
              <a:buSzPts val="1200"/>
              <a:buFont typeface="Roboto Condensed Light"/>
              <a:buAutoNum type="alphaLcPeriod"/>
              <a:defRPr sz="1200"/>
            </a:lvl2pPr>
            <a:lvl3pPr marL="1371600" lvl="2" indent="-304800">
              <a:spcBef>
                <a:spcPts val="0"/>
              </a:spcBef>
              <a:spcAft>
                <a:spcPts val="0"/>
              </a:spcAft>
              <a:buClr>
                <a:srgbClr val="434343"/>
              </a:buClr>
              <a:buSzPts val="1200"/>
              <a:buFont typeface="Roboto Condensed Light"/>
              <a:buAutoNum type="romanLcPeriod"/>
              <a:defRPr sz="1200"/>
            </a:lvl3pPr>
            <a:lvl4pPr marL="1828800" lvl="3" indent="-304800">
              <a:spcBef>
                <a:spcPts val="0"/>
              </a:spcBef>
              <a:spcAft>
                <a:spcPts val="0"/>
              </a:spcAft>
              <a:buClr>
                <a:srgbClr val="434343"/>
              </a:buClr>
              <a:buSzPts val="1200"/>
              <a:buFont typeface="Roboto Condensed Light"/>
              <a:buAutoNum type="arabicPeriod"/>
              <a:defRPr sz="1200"/>
            </a:lvl4pPr>
            <a:lvl5pPr marL="2286000" lvl="4" indent="-304800">
              <a:spcBef>
                <a:spcPts val="0"/>
              </a:spcBef>
              <a:spcAft>
                <a:spcPts val="0"/>
              </a:spcAft>
              <a:buClr>
                <a:srgbClr val="434343"/>
              </a:buClr>
              <a:buSzPts val="1200"/>
              <a:buFont typeface="Roboto Condensed Light"/>
              <a:buAutoNum type="alphaLcPeriod"/>
              <a:defRPr sz="1200"/>
            </a:lvl5pPr>
            <a:lvl6pPr marL="2743200" lvl="5" indent="-304800">
              <a:spcBef>
                <a:spcPts val="0"/>
              </a:spcBef>
              <a:spcAft>
                <a:spcPts val="0"/>
              </a:spcAft>
              <a:buClr>
                <a:srgbClr val="434343"/>
              </a:buClr>
              <a:buSzPts val="1200"/>
              <a:buFont typeface="Roboto Condensed Light"/>
              <a:buAutoNum type="romanLcPeriod"/>
              <a:defRPr sz="1200"/>
            </a:lvl6pPr>
            <a:lvl7pPr marL="3200400" lvl="6" indent="-304800">
              <a:spcBef>
                <a:spcPts val="0"/>
              </a:spcBef>
              <a:spcAft>
                <a:spcPts val="0"/>
              </a:spcAft>
              <a:buClr>
                <a:srgbClr val="434343"/>
              </a:buClr>
              <a:buSzPts val="1200"/>
              <a:buFont typeface="Roboto Condensed Light"/>
              <a:buAutoNum type="arabicPeriod"/>
              <a:defRPr sz="1200"/>
            </a:lvl7pPr>
            <a:lvl8pPr marL="3657600" lvl="7" indent="-304800">
              <a:spcBef>
                <a:spcPts val="0"/>
              </a:spcBef>
              <a:spcAft>
                <a:spcPts val="0"/>
              </a:spcAft>
              <a:buClr>
                <a:srgbClr val="434343"/>
              </a:buClr>
              <a:buSzPts val="1200"/>
              <a:buFont typeface="Roboto Condensed Light"/>
              <a:buAutoNum type="alphaLcPeriod"/>
              <a:defRPr sz="1200"/>
            </a:lvl8pPr>
            <a:lvl9pPr marL="4114800" lvl="8" indent="-304800">
              <a:spcBef>
                <a:spcPts val="0"/>
              </a:spcBef>
              <a:spcAft>
                <a:spcPts val="0"/>
              </a:spcAft>
              <a:buClr>
                <a:srgbClr val="434343"/>
              </a:buClr>
              <a:buSzPts val="1200"/>
              <a:buFont typeface="Roboto Condensed Light"/>
              <a:buAutoNum type="romanLcPeriod"/>
              <a:defRPr sz="1200"/>
            </a:lvl9pPr>
          </a:lstStyle>
          <a:p>
            <a:endParaRPr/>
          </a:p>
        </p:txBody>
      </p:sp>
      <p:pic>
        <p:nvPicPr>
          <p:cNvPr id="18" name="Google Shape;18;p4"/>
          <p:cNvPicPr preferRelativeResize="0"/>
          <p:nvPr/>
        </p:nvPicPr>
        <p:blipFill rotWithShape="1">
          <a:blip r:embed="rId2">
            <a:alphaModFix/>
          </a:blip>
          <a:srcRect t="38675" b="38675"/>
          <a:stretch/>
        </p:blipFill>
        <p:spPr>
          <a:xfrm>
            <a:off x="0" y="-27150"/>
            <a:ext cx="9143998" cy="1183874"/>
          </a:xfrm>
          <a:prstGeom prst="rect">
            <a:avLst/>
          </a:prstGeom>
          <a:noFill/>
          <a:ln>
            <a:noFill/>
          </a:ln>
        </p:spPr>
      </p:pic>
      <p:sp>
        <p:nvSpPr>
          <p:cNvPr id="19" name="Google Shape;1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200"/>
              <a:buNone/>
              <a:defRPr>
                <a:solidFill>
                  <a:srgbClr val="FFFFFF"/>
                </a:solidFill>
              </a:defRPr>
            </a:lvl1pPr>
            <a:lvl2pPr lvl="1" rtl="0">
              <a:spcBef>
                <a:spcPts val="0"/>
              </a:spcBef>
              <a:spcAft>
                <a:spcPts val="0"/>
              </a:spcAft>
              <a:buClr>
                <a:srgbClr val="FFFFFF"/>
              </a:buClr>
              <a:buSzPts val="3200"/>
              <a:buNone/>
              <a:defRPr>
                <a:solidFill>
                  <a:srgbClr val="FFFFFF"/>
                </a:solidFill>
              </a:defRPr>
            </a:lvl2pPr>
            <a:lvl3pPr lvl="2" rtl="0">
              <a:spcBef>
                <a:spcPts val="0"/>
              </a:spcBef>
              <a:spcAft>
                <a:spcPts val="0"/>
              </a:spcAft>
              <a:buClr>
                <a:srgbClr val="FFFFFF"/>
              </a:buClr>
              <a:buSzPts val="3200"/>
              <a:buNone/>
              <a:defRPr>
                <a:solidFill>
                  <a:srgbClr val="FFFFFF"/>
                </a:solidFill>
              </a:defRPr>
            </a:lvl3pPr>
            <a:lvl4pPr lvl="3" rtl="0">
              <a:spcBef>
                <a:spcPts val="0"/>
              </a:spcBef>
              <a:spcAft>
                <a:spcPts val="0"/>
              </a:spcAft>
              <a:buClr>
                <a:srgbClr val="FFFFFF"/>
              </a:buClr>
              <a:buSzPts val="3200"/>
              <a:buNone/>
              <a:defRPr>
                <a:solidFill>
                  <a:srgbClr val="FFFFFF"/>
                </a:solidFill>
              </a:defRPr>
            </a:lvl4pPr>
            <a:lvl5pPr lvl="4" rtl="0">
              <a:spcBef>
                <a:spcPts val="0"/>
              </a:spcBef>
              <a:spcAft>
                <a:spcPts val="0"/>
              </a:spcAft>
              <a:buClr>
                <a:srgbClr val="FFFFFF"/>
              </a:buClr>
              <a:buSzPts val="3200"/>
              <a:buNone/>
              <a:defRPr>
                <a:solidFill>
                  <a:srgbClr val="FFFFFF"/>
                </a:solidFill>
              </a:defRPr>
            </a:lvl5pPr>
            <a:lvl6pPr lvl="5" rtl="0">
              <a:spcBef>
                <a:spcPts val="0"/>
              </a:spcBef>
              <a:spcAft>
                <a:spcPts val="0"/>
              </a:spcAft>
              <a:buClr>
                <a:srgbClr val="FFFFFF"/>
              </a:buClr>
              <a:buSzPts val="3200"/>
              <a:buNone/>
              <a:defRPr>
                <a:solidFill>
                  <a:srgbClr val="FFFFFF"/>
                </a:solidFill>
              </a:defRPr>
            </a:lvl6pPr>
            <a:lvl7pPr lvl="6" rtl="0">
              <a:spcBef>
                <a:spcPts val="0"/>
              </a:spcBef>
              <a:spcAft>
                <a:spcPts val="0"/>
              </a:spcAft>
              <a:buClr>
                <a:srgbClr val="FFFFFF"/>
              </a:buClr>
              <a:buSzPts val="3200"/>
              <a:buNone/>
              <a:defRPr>
                <a:solidFill>
                  <a:srgbClr val="FFFFFF"/>
                </a:solidFill>
              </a:defRPr>
            </a:lvl7pPr>
            <a:lvl8pPr lvl="7" rtl="0">
              <a:spcBef>
                <a:spcPts val="0"/>
              </a:spcBef>
              <a:spcAft>
                <a:spcPts val="0"/>
              </a:spcAft>
              <a:buClr>
                <a:srgbClr val="FFFFFF"/>
              </a:buClr>
              <a:buSzPts val="3200"/>
              <a:buNone/>
              <a:defRPr>
                <a:solidFill>
                  <a:srgbClr val="FFFFFF"/>
                </a:solidFill>
              </a:defRPr>
            </a:lvl8pPr>
            <a:lvl9pPr lvl="8" rtl="0">
              <a:spcBef>
                <a:spcPts val="0"/>
              </a:spcBef>
              <a:spcAft>
                <a:spcPts val="0"/>
              </a:spcAft>
              <a:buClr>
                <a:srgbClr val="FFFFFF"/>
              </a:buClr>
              <a:buSzPts val="3200"/>
              <a:buNone/>
              <a:defRPr>
                <a:solidFill>
                  <a:srgbClr val="FFFFFF"/>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2_1">
    <p:spTree>
      <p:nvGrpSpPr>
        <p:cNvPr id="1" name="Shape 124"/>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3">
    <p:bg>
      <p:bgPr>
        <a:blipFill>
          <a:blip r:embed="rId2">
            <a:alphaModFix/>
          </a:blip>
          <a:stretch>
            <a:fillRect/>
          </a:stretch>
        </a:blipFill>
        <a:effectLst/>
      </p:bgPr>
    </p:bg>
    <p:spTree>
      <p:nvGrpSpPr>
        <p:cNvPr id="1" name="Shape 12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4572000" y="1495513"/>
            <a:ext cx="3852000" cy="8298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200">
                <a:solidFill>
                  <a:schemeClr val="lt1"/>
                </a:solidFill>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4572000" y="2412888"/>
            <a:ext cx="3852000" cy="12351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a:solidFill>
                  <a:schemeClr val="lt1"/>
                </a:solidFill>
                <a:latin typeface="Maven Pro"/>
                <a:ea typeface="Maven Pro"/>
                <a:cs typeface="Maven Pro"/>
                <a:sym typeface="Maven Pro"/>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a:endParaRPr/>
          </a:p>
        </p:txBody>
      </p:sp>
      <p:pic>
        <p:nvPicPr>
          <p:cNvPr id="39" name="Google Shape;39;p9"/>
          <p:cNvPicPr preferRelativeResize="0"/>
          <p:nvPr/>
        </p:nvPicPr>
        <p:blipFill rotWithShape="1">
          <a:blip r:embed="rId3">
            <a:alphaModFix/>
          </a:blip>
          <a:srcRect t="797" r="74321" b="797"/>
          <a:stretch/>
        </p:blipFill>
        <p:spPr>
          <a:xfrm>
            <a:off x="0" y="0"/>
            <a:ext cx="2348051" cy="5143499"/>
          </a:xfrm>
          <a:prstGeom prst="rect">
            <a:avLst/>
          </a:prstGeom>
          <a:noFill/>
          <a:ln>
            <a:noFill/>
          </a:ln>
        </p:spPr>
      </p:pic>
    </p:spTree>
    <p:extLst>
      <p:ext uri="{BB962C8B-B14F-4D97-AF65-F5344CB8AC3E}">
        <p14:creationId xmlns:p14="http://schemas.microsoft.com/office/powerpoint/2010/main" val="3352992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173355" y="182881"/>
            <a:ext cx="8793480" cy="4783454"/>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661782"/>
            <a:ext cx="7475220" cy="2194560"/>
          </a:xfrm>
        </p:spPr>
        <p:txBody>
          <a:bodyPr anchor="b">
            <a:normAutofit/>
          </a:bodyPr>
          <a:lstStyle>
            <a:lvl1pPr algn="ctr">
              <a:lnSpc>
                <a:spcPct val="85000"/>
              </a:lnSpc>
              <a:defRPr sz="54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282148" y="2902226"/>
            <a:ext cx="6575895" cy="1041124"/>
          </a:xfrm>
        </p:spPr>
        <p:txBody>
          <a:bodyPr>
            <a:normAutofit/>
          </a:bodyPr>
          <a:lstStyle>
            <a:lvl1pPr marL="0" indent="0" algn="ctr">
              <a:buNone/>
              <a:defRPr sz="1650">
                <a:solidFill>
                  <a:srgbClr val="FFFFFF"/>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3/12/2023</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483995" y="280035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80155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7876967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880181"/>
            <a:ext cx="7475220" cy="2194560"/>
          </a:xfrm>
        </p:spPr>
        <p:txBody>
          <a:bodyPr anchor="b">
            <a:noAutofit/>
          </a:bodyPr>
          <a:lstStyle>
            <a:lvl1pPr algn="ctr">
              <a:lnSpc>
                <a:spcPct val="85000"/>
              </a:lnSpc>
              <a:defRPr sz="54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3115890"/>
            <a:ext cx="6576822" cy="1022855"/>
          </a:xfrm>
        </p:spPr>
        <p:txBody>
          <a:bodyPr anchor="t">
            <a:normAutofit/>
          </a:bodyPr>
          <a:lstStyle>
            <a:lvl1pPr marL="0" indent="0" algn="ctr">
              <a:buNone/>
              <a:defRPr sz="165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3/12/2023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485900" y="3015306"/>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6392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1543049"/>
            <a:ext cx="3566160" cy="301752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1543050"/>
            <a:ext cx="3566160" cy="301752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3/12/2023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923927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1501133"/>
            <a:ext cx="3566160" cy="58293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57250" y="2041112"/>
            <a:ext cx="3566160" cy="25374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499274"/>
            <a:ext cx="3566160" cy="58293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01880" y="2039492"/>
            <a:ext cx="3566160" cy="25374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3/12/2023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0259616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3/12/2023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38778329"/>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3/12/2023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74502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pic>
        <p:nvPicPr>
          <p:cNvPr id="28" name="Google Shape;28;p6"/>
          <p:cNvPicPr preferRelativeResize="0"/>
          <p:nvPr/>
        </p:nvPicPr>
        <p:blipFill rotWithShape="1">
          <a:blip r:embed="rId2">
            <a:alphaModFix/>
          </a:blip>
          <a:srcRect t="38675" b="38675"/>
          <a:stretch/>
        </p:blipFill>
        <p:spPr>
          <a:xfrm>
            <a:off x="0" y="-27150"/>
            <a:ext cx="9143998" cy="1183874"/>
          </a:xfrm>
          <a:prstGeom prst="rect">
            <a:avLst/>
          </a:prstGeom>
          <a:noFill/>
          <a:ln>
            <a:noFill/>
          </a:ln>
        </p:spPr>
      </p:pic>
      <p:sp>
        <p:nvSpPr>
          <p:cNvPr id="29" name="Google Shape;29;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3200"/>
              <a:buNone/>
              <a:defRPr>
                <a:solidFill>
                  <a:srgbClr val="FFFFFF"/>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822960"/>
            <a:ext cx="2948940" cy="130302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389119" y="822960"/>
            <a:ext cx="3909060" cy="349758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125980"/>
            <a:ext cx="2948940" cy="226314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3/12/2023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9638029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822960"/>
            <a:ext cx="2948940" cy="130302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59936" y="802385"/>
            <a:ext cx="4574286" cy="3600450"/>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7250" y="2125980"/>
            <a:ext cx="2948940" cy="216027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3/12/2023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7447588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28077850"/>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71500"/>
            <a:ext cx="1743075" cy="40576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0" y="571500"/>
            <a:ext cx="5572125" cy="4057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6530863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4572000" y="1495513"/>
            <a:ext cx="3852000" cy="8298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200">
                <a:solidFill>
                  <a:schemeClr val="lt1"/>
                </a:solidFill>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4572000" y="2412888"/>
            <a:ext cx="3852000" cy="12351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a:solidFill>
                  <a:schemeClr val="lt1"/>
                </a:solidFill>
                <a:latin typeface="Maven Pro"/>
                <a:ea typeface="Maven Pro"/>
                <a:cs typeface="Maven Pro"/>
                <a:sym typeface="Maven Pro"/>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6568136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D7AB60-4334-490F-8197-70AFF08D3795}" type="datetime1">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6D83A-BCBA-43C4-A415-61DF0E8048ED}" type="slidenum">
              <a:rPr lang="en-US" smtClean="0"/>
              <a:t>‹#›</a:t>
            </a:fld>
            <a:endParaRPr lang="en-US"/>
          </a:p>
        </p:txBody>
      </p:sp>
    </p:spTree>
    <p:extLst>
      <p:ext uri="{BB962C8B-B14F-4D97-AF65-F5344CB8AC3E}">
        <p14:creationId xmlns:p14="http://schemas.microsoft.com/office/powerpoint/2010/main" val="3207486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92CCEB-F6E2-4E15-9F95-57ACE81E9E5C}" type="datetime1">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6D83A-BCBA-43C4-A415-61DF0E8048ED}" type="slidenum">
              <a:rPr lang="en-US" smtClean="0"/>
              <a:t>‹#›</a:t>
            </a:fld>
            <a:endParaRPr lang="en-US"/>
          </a:p>
        </p:txBody>
      </p:sp>
    </p:spTree>
    <p:extLst>
      <p:ext uri="{BB962C8B-B14F-4D97-AF65-F5344CB8AC3E}">
        <p14:creationId xmlns:p14="http://schemas.microsoft.com/office/powerpoint/2010/main" val="3392865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CE5B4D-EE63-417D-AA67-5610B49A49DE}" type="datetime1">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6D83A-BCBA-43C4-A415-61DF0E8048ED}" type="slidenum">
              <a:rPr lang="en-US" smtClean="0"/>
              <a:t>‹#›</a:t>
            </a:fld>
            <a:endParaRPr lang="en-US"/>
          </a:p>
        </p:txBody>
      </p:sp>
    </p:spTree>
    <p:extLst>
      <p:ext uri="{BB962C8B-B14F-4D97-AF65-F5344CB8AC3E}">
        <p14:creationId xmlns:p14="http://schemas.microsoft.com/office/powerpoint/2010/main" val="8142925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8E68C3-CA19-44B1-BEF2-7414A9A621EF}" type="datetime1">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6D83A-BCBA-43C4-A415-61DF0E8048ED}" type="slidenum">
              <a:rPr lang="en-US" smtClean="0"/>
              <a:t>‹#›</a:t>
            </a:fld>
            <a:endParaRPr lang="en-US"/>
          </a:p>
        </p:txBody>
      </p:sp>
    </p:spTree>
    <p:extLst>
      <p:ext uri="{BB962C8B-B14F-4D97-AF65-F5344CB8AC3E}">
        <p14:creationId xmlns:p14="http://schemas.microsoft.com/office/powerpoint/2010/main" val="20041511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B8A33A-FE4C-4DAE-B08B-826640E2D5E1}" type="datetime1">
              <a:rPr lang="en-US" smtClean="0"/>
              <a:t>3/12/2023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F6D83A-BCBA-43C4-A415-61DF0E8048ED}" type="slidenum">
              <a:rPr lang="en-US" smtClean="0"/>
              <a:t>‹#›</a:t>
            </a:fld>
            <a:endParaRPr lang="en-US"/>
          </a:p>
        </p:txBody>
      </p:sp>
    </p:spTree>
    <p:extLst>
      <p:ext uri="{BB962C8B-B14F-4D97-AF65-F5344CB8AC3E}">
        <p14:creationId xmlns:p14="http://schemas.microsoft.com/office/powerpoint/2010/main" val="978385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pic>
        <p:nvPicPr>
          <p:cNvPr id="31" name="Google Shape;31;p7"/>
          <p:cNvPicPr preferRelativeResize="0"/>
          <p:nvPr/>
        </p:nvPicPr>
        <p:blipFill rotWithShape="1">
          <a:blip r:embed="rId2">
            <a:alphaModFix/>
          </a:blip>
          <a:srcRect t="38675" b="38675"/>
          <a:stretch/>
        </p:blipFill>
        <p:spPr>
          <a:xfrm>
            <a:off x="0" y="-27150"/>
            <a:ext cx="9143998" cy="1183874"/>
          </a:xfrm>
          <a:prstGeom prst="rect">
            <a:avLst/>
          </a:prstGeom>
          <a:noFill/>
          <a:ln>
            <a:noFill/>
          </a:ln>
        </p:spPr>
      </p:pic>
      <p:sp>
        <p:nvSpPr>
          <p:cNvPr id="32" name="Google Shape;32;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200"/>
              <a:buNone/>
              <a:defRPr>
                <a:solidFill>
                  <a:srgbClr val="FFFFFF"/>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3" name="Google Shape;33;p7"/>
          <p:cNvSpPr txBox="1">
            <a:spLocks noGrp="1"/>
          </p:cNvSpPr>
          <p:nvPr>
            <p:ph type="body" idx="1"/>
          </p:nvPr>
        </p:nvSpPr>
        <p:spPr>
          <a:xfrm>
            <a:off x="720000" y="1488175"/>
            <a:ext cx="5093100" cy="3080700"/>
          </a:xfrm>
          <a:prstGeom prst="rect">
            <a:avLst/>
          </a:prstGeom>
        </p:spPr>
        <p:txBody>
          <a:bodyPr spcFirstLastPara="1" wrap="square" lIns="91425" tIns="91425" rIns="91425" bIns="91425" anchor="ctr" anchorCtr="0">
            <a:noAutofit/>
          </a:bodyPr>
          <a:lstStyle>
            <a:lvl1pPr marL="457200" lvl="0" indent="-330200" rtl="0">
              <a:lnSpc>
                <a:spcPct val="90000"/>
              </a:lnSpc>
              <a:spcBef>
                <a:spcPts val="0"/>
              </a:spcBef>
              <a:spcAft>
                <a:spcPts val="0"/>
              </a:spcAft>
              <a:buClr>
                <a:srgbClr val="446652"/>
              </a:buClr>
              <a:buSzPts val="1600"/>
              <a:buFont typeface="Chivo"/>
              <a:buChar char="●"/>
              <a:defRPr/>
            </a:lvl1pPr>
            <a:lvl2pPr marL="914400" lvl="1" indent="-330200" rtl="0">
              <a:spcBef>
                <a:spcPts val="1000"/>
              </a:spcBef>
              <a:spcAft>
                <a:spcPts val="0"/>
              </a:spcAft>
              <a:buClr>
                <a:srgbClr val="446652"/>
              </a:buClr>
              <a:buSzPts val="1600"/>
              <a:buFont typeface="Chivo"/>
              <a:buChar char="○"/>
              <a:defRPr/>
            </a:lvl2pPr>
            <a:lvl3pPr marL="1371600" lvl="2" indent="-330200" rtl="0">
              <a:spcBef>
                <a:spcPts val="0"/>
              </a:spcBef>
              <a:spcAft>
                <a:spcPts val="0"/>
              </a:spcAft>
              <a:buClr>
                <a:srgbClr val="446652"/>
              </a:buClr>
              <a:buSzPts val="1600"/>
              <a:buFont typeface="Chivo"/>
              <a:buChar char="■"/>
              <a:defRPr/>
            </a:lvl3pPr>
            <a:lvl4pPr marL="1828800" lvl="3" indent="-330200" rtl="0">
              <a:spcBef>
                <a:spcPts val="0"/>
              </a:spcBef>
              <a:spcAft>
                <a:spcPts val="0"/>
              </a:spcAft>
              <a:buClr>
                <a:srgbClr val="446652"/>
              </a:buClr>
              <a:buSzPts val="1600"/>
              <a:buFont typeface="Chivo"/>
              <a:buChar char="●"/>
              <a:defRPr/>
            </a:lvl4pPr>
            <a:lvl5pPr marL="2286000" lvl="4" indent="-330200" rtl="0">
              <a:spcBef>
                <a:spcPts val="0"/>
              </a:spcBef>
              <a:spcAft>
                <a:spcPts val="0"/>
              </a:spcAft>
              <a:buClr>
                <a:srgbClr val="446652"/>
              </a:buClr>
              <a:buSzPts val="1600"/>
              <a:buFont typeface="Chivo"/>
              <a:buChar char="○"/>
              <a:defRPr/>
            </a:lvl5pPr>
            <a:lvl6pPr marL="2743200" lvl="5" indent="-330200" rtl="0">
              <a:spcBef>
                <a:spcPts val="0"/>
              </a:spcBef>
              <a:spcAft>
                <a:spcPts val="0"/>
              </a:spcAft>
              <a:buClr>
                <a:srgbClr val="446652"/>
              </a:buClr>
              <a:buSzPts val="1600"/>
              <a:buFont typeface="Chivo"/>
              <a:buChar char="■"/>
              <a:defRPr/>
            </a:lvl6pPr>
            <a:lvl7pPr marL="3200400" lvl="6" indent="-330200" rtl="0">
              <a:spcBef>
                <a:spcPts val="0"/>
              </a:spcBef>
              <a:spcAft>
                <a:spcPts val="0"/>
              </a:spcAft>
              <a:buClr>
                <a:srgbClr val="446652"/>
              </a:buClr>
              <a:buSzPts val="1600"/>
              <a:buFont typeface="Chivo"/>
              <a:buChar char="●"/>
              <a:defRPr/>
            </a:lvl7pPr>
            <a:lvl8pPr marL="3657600" lvl="7" indent="-330200" rtl="0">
              <a:spcBef>
                <a:spcPts val="0"/>
              </a:spcBef>
              <a:spcAft>
                <a:spcPts val="0"/>
              </a:spcAft>
              <a:buClr>
                <a:srgbClr val="446652"/>
              </a:buClr>
              <a:buSzPts val="1600"/>
              <a:buFont typeface="Chivo"/>
              <a:buChar char="○"/>
              <a:defRPr/>
            </a:lvl8pPr>
            <a:lvl9pPr marL="4114800" lvl="8" indent="-330200" rtl="0">
              <a:spcBef>
                <a:spcPts val="0"/>
              </a:spcBef>
              <a:spcAft>
                <a:spcPts val="0"/>
              </a:spcAft>
              <a:buClr>
                <a:srgbClr val="446652"/>
              </a:buClr>
              <a:buSzPts val="1600"/>
              <a:buFont typeface="Chivo"/>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C0785F-6300-4FF0-9B02-91BC2A3AC6D6}" type="datetime1">
              <a:rPr lang="en-US" smtClean="0"/>
              <a:t>3/12/2023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F6D83A-BCBA-43C4-A415-61DF0E8048ED}" type="slidenum">
              <a:rPr lang="en-US" smtClean="0"/>
              <a:t>‹#›</a:t>
            </a:fld>
            <a:endParaRPr lang="en-US"/>
          </a:p>
        </p:txBody>
      </p:sp>
    </p:spTree>
    <p:extLst>
      <p:ext uri="{BB962C8B-B14F-4D97-AF65-F5344CB8AC3E}">
        <p14:creationId xmlns:p14="http://schemas.microsoft.com/office/powerpoint/2010/main" val="39437677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B257EE-96E7-48F6-A930-246E5C1118C0}" type="datetime1">
              <a:rPr lang="en-US" smtClean="0"/>
              <a:t>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F6D83A-BCBA-43C4-A415-61DF0E8048ED}" type="slidenum">
              <a:rPr lang="en-US" smtClean="0"/>
              <a:t>‹#›</a:t>
            </a:fld>
            <a:endParaRPr lang="en-US"/>
          </a:p>
        </p:txBody>
      </p:sp>
    </p:spTree>
    <p:extLst>
      <p:ext uri="{BB962C8B-B14F-4D97-AF65-F5344CB8AC3E}">
        <p14:creationId xmlns:p14="http://schemas.microsoft.com/office/powerpoint/2010/main" val="38005688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6E193B5-7481-4A3B-B306-D7A7212F1800}" type="datetime1">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6D83A-BCBA-43C4-A415-61DF0E8048ED}" type="slidenum">
              <a:rPr lang="en-US" smtClean="0"/>
              <a:t>‹#›</a:t>
            </a:fld>
            <a:endParaRPr lang="en-US"/>
          </a:p>
        </p:txBody>
      </p:sp>
    </p:spTree>
    <p:extLst>
      <p:ext uri="{BB962C8B-B14F-4D97-AF65-F5344CB8AC3E}">
        <p14:creationId xmlns:p14="http://schemas.microsoft.com/office/powerpoint/2010/main" val="29497160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97347C2-ACD7-4756-BE5E-59FA699894F0}" type="datetime1">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6D83A-BCBA-43C4-A415-61DF0E8048ED}" type="slidenum">
              <a:rPr lang="en-US" smtClean="0"/>
              <a:t>‹#›</a:t>
            </a:fld>
            <a:endParaRPr lang="en-US"/>
          </a:p>
        </p:txBody>
      </p:sp>
    </p:spTree>
    <p:extLst>
      <p:ext uri="{BB962C8B-B14F-4D97-AF65-F5344CB8AC3E}">
        <p14:creationId xmlns:p14="http://schemas.microsoft.com/office/powerpoint/2010/main" val="2999237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52A1B2-E84A-4AF2-BE14-5D28712A6349}" type="datetime1">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6D83A-BCBA-43C4-A415-61DF0E8048ED}" type="slidenum">
              <a:rPr lang="en-US" smtClean="0"/>
              <a:t>‹#›</a:t>
            </a:fld>
            <a:endParaRPr lang="en-US"/>
          </a:p>
        </p:txBody>
      </p:sp>
    </p:spTree>
    <p:extLst>
      <p:ext uri="{BB962C8B-B14F-4D97-AF65-F5344CB8AC3E}">
        <p14:creationId xmlns:p14="http://schemas.microsoft.com/office/powerpoint/2010/main" val="23225786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ECCDF8-917B-446A-9350-238A7FCE48BD}" type="datetime1">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6D83A-BCBA-43C4-A415-61DF0E8048ED}" type="slidenum">
              <a:rPr lang="en-US" smtClean="0"/>
              <a:t>‹#›</a:t>
            </a:fld>
            <a:endParaRPr lang="en-US"/>
          </a:p>
        </p:txBody>
      </p:sp>
    </p:spTree>
    <p:extLst>
      <p:ext uri="{BB962C8B-B14F-4D97-AF65-F5344CB8AC3E}">
        <p14:creationId xmlns:p14="http://schemas.microsoft.com/office/powerpoint/2010/main" val="1546712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720000" y="1304875"/>
            <a:ext cx="7704000" cy="34164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Clr>
                <a:srgbClr val="434343"/>
              </a:buClr>
              <a:buSzPts val="1200"/>
              <a:buFont typeface="Maven Pro"/>
              <a:buAutoNum type="arabicPeriod"/>
              <a:defRPr sz="1200">
                <a:latin typeface="Maven Pro"/>
                <a:ea typeface="Maven Pro"/>
                <a:cs typeface="Maven Pro"/>
                <a:sym typeface="Maven Pro"/>
              </a:defRPr>
            </a:lvl1pPr>
            <a:lvl2pPr marL="914400" lvl="1" indent="-304800">
              <a:spcBef>
                <a:spcPts val="0"/>
              </a:spcBef>
              <a:spcAft>
                <a:spcPts val="0"/>
              </a:spcAft>
              <a:buClr>
                <a:srgbClr val="434343"/>
              </a:buClr>
              <a:buSzPts val="1200"/>
              <a:buFont typeface="Roboto Condensed Light"/>
              <a:buAutoNum type="alphaLcPeriod"/>
              <a:defRPr sz="1200"/>
            </a:lvl2pPr>
            <a:lvl3pPr marL="1371600" lvl="2" indent="-304800">
              <a:spcBef>
                <a:spcPts val="0"/>
              </a:spcBef>
              <a:spcAft>
                <a:spcPts val="0"/>
              </a:spcAft>
              <a:buClr>
                <a:srgbClr val="434343"/>
              </a:buClr>
              <a:buSzPts val="1200"/>
              <a:buFont typeface="Roboto Condensed Light"/>
              <a:buAutoNum type="romanLcPeriod"/>
              <a:defRPr sz="1200"/>
            </a:lvl3pPr>
            <a:lvl4pPr marL="1828800" lvl="3" indent="-304800">
              <a:spcBef>
                <a:spcPts val="0"/>
              </a:spcBef>
              <a:spcAft>
                <a:spcPts val="0"/>
              </a:spcAft>
              <a:buClr>
                <a:srgbClr val="434343"/>
              </a:buClr>
              <a:buSzPts val="1200"/>
              <a:buFont typeface="Roboto Condensed Light"/>
              <a:buAutoNum type="arabicPeriod"/>
              <a:defRPr sz="1200"/>
            </a:lvl4pPr>
            <a:lvl5pPr marL="2286000" lvl="4" indent="-304800">
              <a:spcBef>
                <a:spcPts val="0"/>
              </a:spcBef>
              <a:spcAft>
                <a:spcPts val="0"/>
              </a:spcAft>
              <a:buClr>
                <a:srgbClr val="434343"/>
              </a:buClr>
              <a:buSzPts val="1200"/>
              <a:buFont typeface="Roboto Condensed Light"/>
              <a:buAutoNum type="alphaLcPeriod"/>
              <a:defRPr sz="1200"/>
            </a:lvl5pPr>
            <a:lvl6pPr marL="2743200" lvl="5" indent="-304800">
              <a:spcBef>
                <a:spcPts val="0"/>
              </a:spcBef>
              <a:spcAft>
                <a:spcPts val="0"/>
              </a:spcAft>
              <a:buClr>
                <a:srgbClr val="434343"/>
              </a:buClr>
              <a:buSzPts val="1200"/>
              <a:buFont typeface="Roboto Condensed Light"/>
              <a:buAutoNum type="romanLcPeriod"/>
              <a:defRPr sz="1200"/>
            </a:lvl6pPr>
            <a:lvl7pPr marL="3200400" lvl="6" indent="-304800">
              <a:spcBef>
                <a:spcPts val="0"/>
              </a:spcBef>
              <a:spcAft>
                <a:spcPts val="0"/>
              </a:spcAft>
              <a:buClr>
                <a:srgbClr val="434343"/>
              </a:buClr>
              <a:buSzPts val="1200"/>
              <a:buFont typeface="Roboto Condensed Light"/>
              <a:buAutoNum type="arabicPeriod"/>
              <a:defRPr sz="1200"/>
            </a:lvl7pPr>
            <a:lvl8pPr marL="3657600" lvl="7" indent="-304800">
              <a:spcBef>
                <a:spcPts val="0"/>
              </a:spcBef>
              <a:spcAft>
                <a:spcPts val="0"/>
              </a:spcAft>
              <a:buClr>
                <a:srgbClr val="434343"/>
              </a:buClr>
              <a:buSzPts val="1200"/>
              <a:buFont typeface="Roboto Condensed Light"/>
              <a:buAutoNum type="alphaLcPeriod"/>
              <a:defRPr sz="1200"/>
            </a:lvl8pPr>
            <a:lvl9pPr marL="4114800" lvl="8" indent="-304800">
              <a:spcBef>
                <a:spcPts val="0"/>
              </a:spcBef>
              <a:spcAft>
                <a:spcPts val="0"/>
              </a:spcAft>
              <a:buClr>
                <a:srgbClr val="434343"/>
              </a:buClr>
              <a:buSzPts val="1200"/>
              <a:buFont typeface="Roboto Condensed Light"/>
              <a:buAutoNum type="romanLcPeriod"/>
              <a:defRPr sz="1200"/>
            </a:lvl9pPr>
          </a:lstStyle>
          <a:p>
            <a:endParaRPr/>
          </a:p>
        </p:txBody>
      </p:sp>
      <p:pic>
        <p:nvPicPr>
          <p:cNvPr id="18" name="Google Shape;18;p4"/>
          <p:cNvPicPr preferRelativeResize="0"/>
          <p:nvPr/>
        </p:nvPicPr>
        <p:blipFill rotWithShape="1">
          <a:blip r:embed="rId2">
            <a:alphaModFix/>
          </a:blip>
          <a:srcRect t="38675" b="38675"/>
          <a:stretch/>
        </p:blipFill>
        <p:spPr>
          <a:xfrm>
            <a:off x="0" y="-27150"/>
            <a:ext cx="9143998" cy="1183874"/>
          </a:xfrm>
          <a:prstGeom prst="rect">
            <a:avLst/>
          </a:prstGeom>
          <a:noFill/>
          <a:ln>
            <a:noFill/>
          </a:ln>
        </p:spPr>
      </p:pic>
      <p:sp>
        <p:nvSpPr>
          <p:cNvPr id="19" name="Google Shape;1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200"/>
              <a:buNone/>
              <a:defRPr>
                <a:solidFill>
                  <a:srgbClr val="FFFFFF"/>
                </a:solidFill>
              </a:defRPr>
            </a:lvl1pPr>
            <a:lvl2pPr lvl="1" rtl="0">
              <a:spcBef>
                <a:spcPts val="0"/>
              </a:spcBef>
              <a:spcAft>
                <a:spcPts val="0"/>
              </a:spcAft>
              <a:buClr>
                <a:srgbClr val="FFFFFF"/>
              </a:buClr>
              <a:buSzPts val="3200"/>
              <a:buNone/>
              <a:defRPr>
                <a:solidFill>
                  <a:srgbClr val="FFFFFF"/>
                </a:solidFill>
              </a:defRPr>
            </a:lvl2pPr>
            <a:lvl3pPr lvl="2" rtl="0">
              <a:spcBef>
                <a:spcPts val="0"/>
              </a:spcBef>
              <a:spcAft>
                <a:spcPts val="0"/>
              </a:spcAft>
              <a:buClr>
                <a:srgbClr val="FFFFFF"/>
              </a:buClr>
              <a:buSzPts val="3200"/>
              <a:buNone/>
              <a:defRPr>
                <a:solidFill>
                  <a:srgbClr val="FFFFFF"/>
                </a:solidFill>
              </a:defRPr>
            </a:lvl3pPr>
            <a:lvl4pPr lvl="3" rtl="0">
              <a:spcBef>
                <a:spcPts val="0"/>
              </a:spcBef>
              <a:spcAft>
                <a:spcPts val="0"/>
              </a:spcAft>
              <a:buClr>
                <a:srgbClr val="FFFFFF"/>
              </a:buClr>
              <a:buSzPts val="3200"/>
              <a:buNone/>
              <a:defRPr>
                <a:solidFill>
                  <a:srgbClr val="FFFFFF"/>
                </a:solidFill>
              </a:defRPr>
            </a:lvl4pPr>
            <a:lvl5pPr lvl="4" rtl="0">
              <a:spcBef>
                <a:spcPts val="0"/>
              </a:spcBef>
              <a:spcAft>
                <a:spcPts val="0"/>
              </a:spcAft>
              <a:buClr>
                <a:srgbClr val="FFFFFF"/>
              </a:buClr>
              <a:buSzPts val="3200"/>
              <a:buNone/>
              <a:defRPr>
                <a:solidFill>
                  <a:srgbClr val="FFFFFF"/>
                </a:solidFill>
              </a:defRPr>
            </a:lvl5pPr>
            <a:lvl6pPr lvl="5" rtl="0">
              <a:spcBef>
                <a:spcPts val="0"/>
              </a:spcBef>
              <a:spcAft>
                <a:spcPts val="0"/>
              </a:spcAft>
              <a:buClr>
                <a:srgbClr val="FFFFFF"/>
              </a:buClr>
              <a:buSzPts val="3200"/>
              <a:buNone/>
              <a:defRPr>
                <a:solidFill>
                  <a:srgbClr val="FFFFFF"/>
                </a:solidFill>
              </a:defRPr>
            </a:lvl6pPr>
            <a:lvl7pPr lvl="6" rtl="0">
              <a:spcBef>
                <a:spcPts val="0"/>
              </a:spcBef>
              <a:spcAft>
                <a:spcPts val="0"/>
              </a:spcAft>
              <a:buClr>
                <a:srgbClr val="FFFFFF"/>
              </a:buClr>
              <a:buSzPts val="3200"/>
              <a:buNone/>
              <a:defRPr>
                <a:solidFill>
                  <a:srgbClr val="FFFFFF"/>
                </a:solidFill>
              </a:defRPr>
            </a:lvl7pPr>
            <a:lvl8pPr lvl="7" rtl="0">
              <a:spcBef>
                <a:spcPts val="0"/>
              </a:spcBef>
              <a:spcAft>
                <a:spcPts val="0"/>
              </a:spcAft>
              <a:buClr>
                <a:srgbClr val="FFFFFF"/>
              </a:buClr>
              <a:buSzPts val="3200"/>
              <a:buNone/>
              <a:defRPr>
                <a:solidFill>
                  <a:srgbClr val="FFFFFF"/>
                </a:solidFill>
              </a:defRPr>
            </a:lvl8pPr>
            <a:lvl9pPr lvl="8" rtl="0">
              <a:spcBef>
                <a:spcPts val="0"/>
              </a:spcBef>
              <a:spcAft>
                <a:spcPts val="0"/>
              </a:spcAft>
              <a:buClr>
                <a:srgbClr val="FFFFFF"/>
              </a:buClr>
              <a:buSzPts val="3200"/>
              <a:buNone/>
              <a:defRPr>
                <a:solidFill>
                  <a:srgbClr val="FFFFFF"/>
                </a:solidFill>
              </a:defRPr>
            </a:lvl9pPr>
          </a:lstStyle>
          <a:p>
            <a:endParaRPr/>
          </a:p>
        </p:txBody>
      </p:sp>
    </p:spTree>
    <p:extLst>
      <p:ext uri="{BB962C8B-B14F-4D97-AF65-F5344CB8AC3E}">
        <p14:creationId xmlns:p14="http://schemas.microsoft.com/office/powerpoint/2010/main" val="110794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pic>
        <p:nvPicPr>
          <p:cNvPr id="21" name="Google Shape;21;p5"/>
          <p:cNvPicPr preferRelativeResize="0"/>
          <p:nvPr/>
        </p:nvPicPr>
        <p:blipFill rotWithShape="1">
          <a:blip r:embed="rId2">
            <a:alphaModFix/>
          </a:blip>
          <a:srcRect t="38675" b="38675"/>
          <a:stretch/>
        </p:blipFill>
        <p:spPr>
          <a:xfrm>
            <a:off x="0" y="-27150"/>
            <a:ext cx="9143998" cy="1183874"/>
          </a:xfrm>
          <a:prstGeom prst="rect">
            <a:avLst/>
          </a:prstGeom>
          <a:noFill/>
          <a:ln>
            <a:noFill/>
          </a:ln>
        </p:spPr>
      </p:pic>
      <p:sp>
        <p:nvSpPr>
          <p:cNvPr id="22" name="Google Shape;22;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3200"/>
              <a:buNone/>
              <a:defRPr>
                <a:solidFill>
                  <a:srgbClr val="FFFFFF"/>
                </a:solidFill>
              </a:defRPr>
            </a:lvl1pPr>
            <a:lvl2pPr lvl="1">
              <a:spcBef>
                <a:spcPts val="0"/>
              </a:spcBef>
              <a:spcAft>
                <a:spcPts val="0"/>
              </a:spcAft>
              <a:buClr>
                <a:srgbClr val="FFFFFF"/>
              </a:buClr>
              <a:buSzPts val="3200"/>
              <a:buNone/>
              <a:defRPr>
                <a:solidFill>
                  <a:srgbClr val="FFFFFF"/>
                </a:solidFill>
              </a:defRPr>
            </a:lvl2pPr>
            <a:lvl3pPr lvl="2">
              <a:spcBef>
                <a:spcPts val="0"/>
              </a:spcBef>
              <a:spcAft>
                <a:spcPts val="0"/>
              </a:spcAft>
              <a:buClr>
                <a:srgbClr val="FFFFFF"/>
              </a:buClr>
              <a:buSzPts val="3200"/>
              <a:buNone/>
              <a:defRPr>
                <a:solidFill>
                  <a:srgbClr val="FFFFFF"/>
                </a:solidFill>
              </a:defRPr>
            </a:lvl3pPr>
            <a:lvl4pPr lvl="3">
              <a:spcBef>
                <a:spcPts val="0"/>
              </a:spcBef>
              <a:spcAft>
                <a:spcPts val="0"/>
              </a:spcAft>
              <a:buClr>
                <a:srgbClr val="FFFFFF"/>
              </a:buClr>
              <a:buSzPts val="3200"/>
              <a:buNone/>
              <a:defRPr>
                <a:solidFill>
                  <a:srgbClr val="FFFFFF"/>
                </a:solidFill>
              </a:defRPr>
            </a:lvl4pPr>
            <a:lvl5pPr lvl="4">
              <a:spcBef>
                <a:spcPts val="0"/>
              </a:spcBef>
              <a:spcAft>
                <a:spcPts val="0"/>
              </a:spcAft>
              <a:buClr>
                <a:srgbClr val="FFFFFF"/>
              </a:buClr>
              <a:buSzPts val="3200"/>
              <a:buNone/>
              <a:defRPr>
                <a:solidFill>
                  <a:srgbClr val="FFFFFF"/>
                </a:solidFill>
              </a:defRPr>
            </a:lvl5pPr>
            <a:lvl6pPr lvl="5">
              <a:spcBef>
                <a:spcPts val="0"/>
              </a:spcBef>
              <a:spcAft>
                <a:spcPts val="0"/>
              </a:spcAft>
              <a:buClr>
                <a:srgbClr val="FFFFFF"/>
              </a:buClr>
              <a:buSzPts val="3200"/>
              <a:buNone/>
              <a:defRPr>
                <a:solidFill>
                  <a:srgbClr val="FFFFFF"/>
                </a:solidFill>
              </a:defRPr>
            </a:lvl6pPr>
            <a:lvl7pPr lvl="6">
              <a:spcBef>
                <a:spcPts val="0"/>
              </a:spcBef>
              <a:spcAft>
                <a:spcPts val="0"/>
              </a:spcAft>
              <a:buClr>
                <a:srgbClr val="FFFFFF"/>
              </a:buClr>
              <a:buSzPts val="3200"/>
              <a:buNone/>
              <a:defRPr>
                <a:solidFill>
                  <a:srgbClr val="FFFFFF"/>
                </a:solidFill>
              </a:defRPr>
            </a:lvl7pPr>
            <a:lvl8pPr lvl="7">
              <a:spcBef>
                <a:spcPts val="0"/>
              </a:spcBef>
              <a:spcAft>
                <a:spcPts val="0"/>
              </a:spcAft>
              <a:buClr>
                <a:srgbClr val="FFFFFF"/>
              </a:buClr>
              <a:buSzPts val="3200"/>
              <a:buNone/>
              <a:defRPr>
                <a:solidFill>
                  <a:srgbClr val="FFFFFF"/>
                </a:solidFill>
              </a:defRPr>
            </a:lvl8pPr>
            <a:lvl9pPr lvl="8">
              <a:spcBef>
                <a:spcPts val="0"/>
              </a:spcBef>
              <a:spcAft>
                <a:spcPts val="0"/>
              </a:spcAft>
              <a:buClr>
                <a:srgbClr val="FFFFFF"/>
              </a:buClr>
              <a:buSzPts val="3200"/>
              <a:buNone/>
              <a:defRPr>
                <a:solidFill>
                  <a:srgbClr val="FFFFFF"/>
                </a:solidFill>
              </a:defRPr>
            </a:lvl9pPr>
          </a:lstStyle>
          <a:p>
            <a:endParaRPr/>
          </a:p>
        </p:txBody>
      </p:sp>
      <p:sp>
        <p:nvSpPr>
          <p:cNvPr id="23" name="Google Shape;23;p5"/>
          <p:cNvSpPr txBox="1">
            <a:spLocks noGrp="1"/>
          </p:cNvSpPr>
          <p:nvPr>
            <p:ph type="subTitle" idx="1"/>
          </p:nvPr>
        </p:nvSpPr>
        <p:spPr>
          <a:xfrm>
            <a:off x="1570100" y="3573125"/>
            <a:ext cx="2271300" cy="9759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24" name="Google Shape;24;p5"/>
          <p:cNvSpPr txBox="1">
            <a:spLocks noGrp="1"/>
          </p:cNvSpPr>
          <p:nvPr>
            <p:ph type="subTitle" idx="2"/>
          </p:nvPr>
        </p:nvSpPr>
        <p:spPr>
          <a:xfrm>
            <a:off x="5326988" y="3573125"/>
            <a:ext cx="2271300" cy="97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 name="Google Shape;25;p5"/>
          <p:cNvSpPr txBox="1">
            <a:spLocks noGrp="1"/>
          </p:cNvSpPr>
          <p:nvPr>
            <p:ph type="subTitle" idx="3"/>
          </p:nvPr>
        </p:nvSpPr>
        <p:spPr>
          <a:xfrm>
            <a:off x="1773800" y="3112675"/>
            <a:ext cx="1863900" cy="39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algn="ctr" rtl="0">
              <a:spcBef>
                <a:spcPts val="0"/>
              </a:spcBef>
              <a:spcAft>
                <a:spcPts val="0"/>
              </a:spcAft>
              <a:buSzPts val="2000"/>
              <a:buFont typeface="Alfa Slab One"/>
              <a:buNone/>
              <a:defRPr sz="2000">
                <a:latin typeface="Alfa Slab One"/>
                <a:ea typeface="Alfa Slab One"/>
                <a:cs typeface="Alfa Slab One"/>
                <a:sym typeface="Alfa Slab One"/>
              </a:defRPr>
            </a:lvl2pPr>
            <a:lvl3pPr lvl="2" algn="ctr" rtl="0">
              <a:spcBef>
                <a:spcPts val="0"/>
              </a:spcBef>
              <a:spcAft>
                <a:spcPts val="0"/>
              </a:spcAft>
              <a:buSzPts val="2000"/>
              <a:buFont typeface="Alfa Slab One"/>
              <a:buNone/>
              <a:defRPr sz="2000">
                <a:latin typeface="Alfa Slab One"/>
                <a:ea typeface="Alfa Slab One"/>
                <a:cs typeface="Alfa Slab One"/>
                <a:sym typeface="Alfa Slab One"/>
              </a:defRPr>
            </a:lvl3pPr>
            <a:lvl4pPr lvl="3" algn="ctr" rtl="0">
              <a:spcBef>
                <a:spcPts val="0"/>
              </a:spcBef>
              <a:spcAft>
                <a:spcPts val="0"/>
              </a:spcAft>
              <a:buSzPts val="2000"/>
              <a:buFont typeface="Alfa Slab One"/>
              <a:buNone/>
              <a:defRPr sz="2000">
                <a:latin typeface="Alfa Slab One"/>
                <a:ea typeface="Alfa Slab One"/>
                <a:cs typeface="Alfa Slab One"/>
                <a:sym typeface="Alfa Slab One"/>
              </a:defRPr>
            </a:lvl4pPr>
            <a:lvl5pPr lvl="4" algn="ctr" rtl="0">
              <a:spcBef>
                <a:spcPts val="0"/>
              </a:spcBef>
              <a:spcAft>
                <a:spcPts val="0"/>
              </a:spcAft>
              <a:buSzPts val="2000"/>
              <a:buFont typeface="Alfa Slab One"/>
              <a:buNone/>
              <a:defRPr sz="2000">
                <a:latin typeface="Alfa Slab One"/>
                <a:ea typeface="Alfa Slab One"/>
                <a:cs typeface="Alfa Slab One"/>
                <a:sym typeface="Alfa Slab One"/>
              </a:defRPr>
            </a:lvl5pPr>
            <a:lvl6pPr lvl="5" algn="ctr" rtl="0">
              <a:spcBef>
                <a:spcPts val="0"/>
              </a:spcBef>
              <a:spcAft>
                <a:spcPts val="0"/>
              </a:spcAft>
              <a:buSzPts val="2000"/>
              <a:buFont typeface="Alfa Slab One"/>
              <a:buNone/>
              <a:defRPr sz="2000">
                <a:latin typeface="Alfa Slab One"/>
                <a:ea typeface="Alfa Slab One"/>
                <a:cs typeface="Alfa Slab One"/>
                <a:sym typeface="Alfa Slab One"/>
              </a:defRPr>
            </a:lvl6pPr>
            <a:lvl7pPr lvl="6" algn="ctr" rtl="0">
              <a:spcBef>
                <a:spcPts val="0"/>
              </a:spcBef>
              <a:spcAft>
                <a:spcPts val="0"/>
              </a:spcAft>
              <a:buSzPts val="2000"/>
              <a:buFont typeface="Alfa Slab One"/>
              <a:buNone/>
              <a:defRPr sz="2000">
                <a:latin typeface="Alfa Slab One"/>
                <a:ea typeface="Alfa Slab One"/>
                <a:cs typeface="Alfa Slab One"/>
                <a:sym typeface="Alfa Slab One"/>
              </a:defRPr>
            </a:lvl7pPr>
            <a:lvl8pPr lvl="7" algn="ctr" rtl="0">
              <a:spcBef>
                <a:spcPts val="0"/>
              </a:spcBef>
              <a:spcAft>
                <a:spcPts val="0"/>
              </a:spcAft>
              <a:buSzPts val="2000"/>
              <a:buFont typeface="Alfa Slab One"/>
              <a:buNone/>
              <a:defRPr sz="2000">
                <a:latin typeface="Alfa Slab One"/>
                <a:ea typeface="Alfa Slab One"/>
                <a:cs typeface="Alfa Slab One"/>
                <a:sym typeface="Alfa Slab One"/>
              </a:defRPr>
            </a:lvl8pPr>
            <a:lvl9pPr lvl="8" algn="ctr"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
        <p:nvSpPr>
          <p:cNvPr id="26" name="Google Shape;26;p5"/>
          <p:cNvSpPr txBox="1">
            <a:spLocks noGrp="1"/>
          </p:cNvSpPr>
          <p:nvPr>
            <p:ph type="subTitle" idx="4"/>
          </p:nvPr>
        </p:nvSpPr>
        <p:spPr>
          <a:xfrm>
            <a:off x="5530688" y="3112675"/>
            <a:ext cx="1863900" cy="39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algn="ctr" rtl="0">
              <a:spcBef>
                <a:spcPts val="0"/>
              </a:spcBef>
              <a:spcAft>
                <a:spcPts val="0"/>
              </a:spcAft>
              <a:buSzPts val="2000"/>
              <a:buFont typeface="Alfa Slab One"/>
              <a:buNone/>
              <a:defRPr sz="2000">
                <a:latin typeface="Alfa Slab One"/>
                <a:ea typeface="Alfa Slab One"/>
                <a:cs typeface="Alfa Slab One"/>
                <a:sym typeface="Alfa Slab One"/>
              </a:defRPr>
            </a:lvl2pPr>
            <a:lvl3pPr lvl="2" algn="ctr" rtl="0">
              <a:spcBef>
                <a:spcPts val="0"/>
              </a:spcBef>
              <a:spcAft>
                <a:spcPts val="0"/>
              </a:spcAft>
              <a:buSzPts val="2000"/>
              <a:buFont typeface="Alfa Slab One"/>
              <a:buNone/>
              <a:defRPr sz="2000">
                <a:latin typeface="Alfa Slab One"/>
                <a:ea typeface="Alfa Slab One"/>
                <a:cs typeface="Alfa Slab One"/>
                <a:sym typeface="Alfa Slab One"/>
              </a:defRPr>
            </a:lvl3pPr>
            <a:lvl4pPr lvl="3" algn="ctr" rtl="0">
              <a:spcBef>
                <a:spcPts val="0"/>
              </a:spcBef>
              <a:spcAft>
                <a:spcPts val="0"/>
              </a:spcAft>
              <a:buSzPts val="2000"/>
              <a:buFont typeface="Alfa Slab One"/>
              <a:buNone/>
              <a:defRPr sz="2000">
                <a:latin typeface="Alfa Slab One"/>
                <a:ea typeface="Alfa Slab One"/>
                <a:cs typeface="Alfa Slab One"/>
                <a:sym typeface="Alfa Slab One"/>
              </a:defRPr>
            </a:lvl4pPr>
            <a:lvl5pPr lvl="4" algn="ctr" rtl="0">
              <a:spcBef>
                <a:spcPts val="0"/>
              </a:spcBef>
              <a:spcAft>
                <a:spcPts val="0"/>
              </a:spcAft>
              <a:buSzPts val="2000"/>
              <a:buFont typeface="Alfa Slab One"/>
              <a:buNone/>
              <a:defRPr sz="2000">
                <a:latin typeface="Alfa Slab One"/>
                <a:ea typeface="Alfa Slab One"/>
                <a:cs typeface="Alfa Slab One"/>
                <a:sym typeface="Alfa Slab One"/>
              </a:defRPr>
            </a:lvl5pPr>
            <a:lvl6pPr lvl="5" algn="ctr" rtl="0">
              <a:spcBef>
                <a:spcPts val="0"/>
              </a:spcBef>
              <a:spcAft>
                <a:spcPts val="0"/>
              </a:spcAft>
              <a:buSzPts val="2000"/>
              <a:buFont typeface="Alfa Slab One"/>
              <a:buNone/>
              <a:defRPr sz="2000">
                <a:latin typeface="Alfa Slab One"/>
                <a:ea typeface="Alfa Slab One"/>
                <a:cs typeface="Alfa Slab One"/>
                <a:sym typeface="Alfa Slab One"/>
              </a:defRPr>
            </a:lvl6pPr>
            <a:lvl7pPr lvl="6" algn="ctr" rtl="0">
              <a:spcBef>
                <a:spcPts val="0"/>
              </a:spcBef>
              <a:spcAft>
                <a:spcPts val="0"/>
              </a:spcAft>
              <a:buSzPts val="2000"/>
              <a:buFont typeface="Alfa Slab One"/>
              <a:buNone/>
              <a:defRPr sz="2000">
                <a:latin typeface="Alfa Slab One"/>
                <a:ea typeface="Alfa Slab One"/>
                <a:cs typeface="Alfa Slab One"/>
                <a:sym typeface="Alfa Slab One"/>
              </a:defRPr>
            </a:lvl7pPr>
            <a:lvl8pPr lvl="7" algn="ctr" rtl="0">
              <a:spcBef>
                <a:spcPts val="0"/>
              </a:spcBef>
              <a:spcAft>
                <a:spcPts val="0"/>
              </a:spcAft>
              <a:buSzPts val="2000"/>
              <a:buFont typeface="Alfa Slab One"/>
              <a:buNone/>
              <a:defRPr sz="2000">
                <a:latin typeface="Alfa Slab One"/>
                <a:ea typeface="Alfa Slab One"/>
                <a:cs typeface="Alfa Slab One"/>
                <a:sym typeface="Alfa Slab One"/>
              </a:defRPr>
            </a:lvl8pPr>
            <a:lvl9pPr lvl="8" algn="ctr"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Tree>
    <p:extLst>
      <p:ext uri="{BB962C8B-B14F-4D97-AF65-F5344CB8AC3E}">
        <p14:creationId xmlns:p14="http://schemas.microsoft.com/office/powerpoint/2010/main" val="937436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pic>
        <p:nvPicPr>
          <p:cNvPr id="28" name="Google Shape;28;p6"/>
          <p:cNvPicPr preferRelativeResize="0"/>
          <p:nvPr/>
        </p:nvPicPr>
        <p:blipFill rotWithShape="1">
          <a:blip r:embed="rId2">
            <a:alphaModFix/>
          </a:blip>
          <a:srcRect t="38675" b="38675"/>
          <a:stretch/>
        </p:blipFill>
        <p:spPr>
          <a:xfrm>
            <a:off x="0" y="-27150"/>
            <a:ext cx="9143998" cy="1183874"/>
          </a:xfrm>
          <a:prstGeom prst="rect">
            <a:avLst/>
          </a:prstGeom>
          <a:noFill/>
          <a:ln>
            <a:noFill/>
          </a:ln>
        </p:spPr>
      </p:pic>
      <p:sp>
        <p:nvSpPr>
          <p:cNvPr id="29" name="Google Shape;29;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3200"/>
              <a:buNone/>
              <a:defRPr>
                <a:solidFill>
                  <a:srgbClr val="FFFFFF"/>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extLst>
      <p:ext uri="{BB962C8B-B14F-4D97-AF65-F5344CB8AC3E}">
        <p14:creationId xmlns:p14="http://schemas.microsoft.com/office/powerpoint/2010/main" val="2067865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
        <p:cNvGrpSpPr/>
        <p:nvPr/>
      </p:nvGrpSpPr>
      <p:grpSpPr>
        <a:xfrm>
          <a:off x="0" y="0"/>
          <a:ext cx="0" cy="0"/>
          <a:chOff x="0" y="0"/>
          <a:chExt cx="0" cy="0"/>
        </a:xfrm>
      </p:grpSpPr>
      <p:pic>
        <p:nvPicPr>
          <p:cNvPr id="31" name="Google Shape;31;p7"/>
          <p:cNvPicPr preferRelativeResize="0"/>
          <p:nvPr/>
        </p:nvPicPr>
        <p:blipFill rotWithShape="1">
          <a:blip r:embed="rId2">
            <a:alphaModFix/>
          </a:blip>
          <a:srcRect t="38675" b="38675"/>
          <a:stretch/>
        </p:blipFill>
        <p:spPr>
          <a:xfrm>
            <a:off x="0" y="-27150"/>
            <a:ext cx="9143998" cy="1183874"/>
          </a:xfrm>
          <a:prstGeom prst="rect">
            <a:avLst/>
          </a:prstGeom>
          <a:noFill/>
          <a:ln>
            <a:noFill/>
          </a:ln>
        </p:spPr>
      </p:pic>
      <p:sp>
        <p:nvSpPr>
          <p:cNvPr id="32" name="Google Shape;32;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200"/>
              <a:buNone/>
              <a:defRPr>
                <a:solidFill>
                  <a:srgbClr val="FFFFFF"/>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3" name="Google Shape;33;p7"/>
          <p:cNvSpPr txBox="1">
            <a:spLocks noGrp="1"/>
          </p:cNvSpPr>
          <p:nvPr>
            <p:ph type="body" idx="1"/>
          </p:nvPr>
        </p:nvSpPr>
        <p:spPr>
          <a:xfrm>
            <a:off x="720000" y="1488175"/>
            <a:ext cx="5093100" cy="3080700"/>
          </a:xfrm>
          <a:prstGeom prst="rect">
            <a:avLst/>
          </a:prstGeom>
        </p:spPr>
        <p:txBody>
          <a:bodyPr spcFirstLastPara="1" wrap="square" lIns="91425" tIns="91425" rIns="91425" bIns="91425" anchor="ctr" anchorCtr="0">
            <a:noAutofit/>
          </a:bodyPr>
          <a:lstStyle>
            <a:lvl1pPr marL="457200" lvl="0" indent="-330200" rtl="0">
              <a:lnSpc>
                <a:spcPct val="90000"/>
              </a:lnSpc>
              <a:spcBef>
                <a:spcPts val="0"/>
              </a:spcBef>
              <a:spcAft>
                <a:spcPts val="0"/>
              </a:spcAft>
              <a:buClr>
                <a:srgbClr val="446652"/>
              </a:buClr>
              <a:buSzPts val="1600"/>
              <a:buFont typeface="Chivo"/>
              <a:buChar char="●"/>
              <a:defRPr/>
            </a:lvl1pPr>
            <a:lvl2pPr marL="914400" lvl="1" indent="-330200" rtl="0">
              <a:spcBef>
                <a:spcPts val="1000"/>
              </a:spcBef>
              <a:spcAft>
                <a:spcPts val="0"/>
              </a:spcAft>
              <a:buClr>
                <a:srgbClr val="446652"/>
              </a:buClr>
              <a:buSzPts val="1600"/>
              <a:buFont typeface="Chivo"/>
              <a:buChar char="○"/>
              <a:defRPr/>
            </a:lvl2pPr>
            <a:lvl3pPr marL="1371600" lvl="2" indent="-330200" rtl="0">
              <a:spcBef>
                <a:spcPts val="0"/>
              </a:spcBef>
              <a:spcAft>
                <a:spcPts val="0"/>
              </a:spcAft>
              <a:buClr>
                <a:srgbClr val="446652"/>
              </a:buClr>
              <a:buSzPts val="1600"/>
              <a:buFont typeface="Chivo"/>
              <a:buChar char="■"/>
              <a:defRPr/>
            </a:lvl3pPr>
            <a:lvl4pPr marL="1828800" lvl="3" indent="-330200" rtl="0">
              <a:spcBef>
                <a:spcPts val="0"/>
              </a:spcBef>
              <a:spcAft>
                <a:spcPts val="0"/>
              </a:spcAft>
              <a:buClr>
                <a:srgbClr val="446652"/>
              </a:buClr>
              <a:buSzPts val="1600"/>
              <a:buFont typeface="Chivo"/>
              <a:buChar char="●"/>
              <a:defRPr/>
            </a:lvl4pPr>
            <a:lvl5pPr marL="2286000" lvl="4" indent="-330200" rtl="0">
              <a:spcBef>
                <a:spcPts val="0"/>
              </a:spcBef>
              <a:spcAft>
                <a:spcPts val="0"/>
              </a:spcAft>
              <a:buClr>
                <a:srgbClr val="446652"/>
              </a:buClr>
              <a:buSzPts val="1600"/>
              <a:buFont typeface="Chivo"/>
              <a:buChar char="○"/>
              <a:defRPr/>
            </a:lvl5pPr>
            <a:lvl6pPr marL="2743200" lvl="5" indent="-330200" rtl="0">
              <a:spcBef>
                <a:spcPts val="0"/>
              </a:spcBef>
              <a:spcAft>
                <a:spcPts val="0"/>
              </a:spcAft>
              <a:buClr>
                <a:srgbClr val="446652"/>
              </a:buClr>
              <a:buSzPts val="1600"/>
              <a:buFont typeface="Chivo"/>
              <a:buChar char="■"/>
              <a:defRPr/>
            </a:lvl6pPr>
            <a:lvl7pPr marL="3200400" lvl="6" indent="-330200" rtl="0">
              <a:spcBef>
                <a:spcPts val="0"/>
              </a:spcBef>
              <a:spcAft>
                <a:spcPts val="0"/>
              </a:spcAft>
              <a:buClr>
                <a:srgbClr val="446652"/>
              </a:buClr>
              <a:buSzPts val="1600"/>
              <a:buFont typeface="Chivo"/>
              <a:buChar char="●"/>
              <a:defRPr/>
            </a:lvl7pPr>
            <a:lvl8pPr marL="3657600" lvl="7" indent="-330200" rtl="0">
              <a:spcBef>
                <a:spcPts val="0"/>
              </a:spcBef>
              <a:spcAft>
                <a:spcPts val="0"/>
              </a:spcAft>
              <a:buClr>
                <a:srgbClr val="446652"/>
              </a:buClr>
              <a:buSzPts val="1600"/>
              <a:buFont typeface="Chivo"/>
              <a:buChar char="○"/>
              <a:defRPr/>
            </a:lvl8pPr>
            <a:lvl9pPr marL="4114800" lvl="8" indent="-330200" rtl="0">
              <a:spcBef>
                <a:spcPts val="0"/>
              </a:spcBef>
              <a:spcAft>
                <a:spcPts val="0"/>
              </a:spcAft>
              <a:buClr>
                <a:srgbClr val="446652"/>
              </a:buClr>
              <a:buSzPts val="1600"/>
              <a:buFont typeface="Chivo"/>
              <a:buChar char="■"/>
              <a:defRPr/>
            </a:lvl9pPr>
          </a:lstStyle>
          <a:p>
            <a:endParaRPr/>
          </a:p>
        </p:txBody>
      </p:sp>
    </p:spTree>
    <p:extLst>
      <p:ext uri="{BB962C8B-B14F-4D97-AF65-F5344CB8AC3E}">
        <p14:creationId xmlns:p14="http://schemas.microsoft.com/office/powerpoint/2010/main" val="162832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2">
            <a:alphaModFix/>
          </a:blip>
          <a:srcRect l="7869" t="12462" r="7877" b="9795"/>
          <a:stretch/>
        </p:blipFill>
        <p:spPr>
          <a:xfrm>
            <a:off x="720000" y="540000"/>
            <a:ext cx="7703999" cy="4063499"/>
          </a:xfrm>
          <a:prstGeom prst="rect">
            <a:avLst/>
          </a:prstGeom>
          <a:noFill/>
          <a:ln>
            <a:noFill/>
          </a:ln>
        </p:spPr>
      </p:pic>
      <p:sp>
        <p:nvSpPr>
          <p:cNvPr id="63" name="Google Shape;63;p14"/>
          <p:cNvSpPr txBox="1">
            <a:spLocks noGrp="1"/>
          </p:cNvSpPr>
          <p:nvPr>
            <p:ph type="title"/>
          </p:nvPr>
        </p:nvSpPr>
        <p:spPr>
          <a:xfrm>
            <a:off x="1541475" y="1322063"/>
            <a:ext cx="6061200" cy="18885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2500">
                <a:solidFill>
                  <a:srgbClr val="FFFFFF"/>
                </a:solidFill>
                <a:latin typeface="Maven Pro"/>
                <a:ea typeface="Maven Pro"/>
                <a:cs typeface="Maven Pro"/>
                <a:sym typeface="Maven Pro"/>
              </a:defRPr>
            </a:lvl1pPr>
            <a:lvl2pPr lvl="1" algn="ctr">
              <a:spcBef>
                <a:spcPts val="0"/>
              </a:spcBef>
              <a:spcAft>
                <a:spcPts val="0"/>
              </a:spcAft>
              <a:buSzPts val="3200"/>
              <a:buNone/>
              <a:defRPr>
                <a:latin typeface="Maven Pro"/>
                <a:ea typeface="Maven Pro"/>
                <a:cs typeface="Maven Pro"/>
                <a:sym typeface="Maven Pro"/>
              </a:defRPr>
            </a:lvl2pPr>
            <a:lvl3pPr lvl="2" algn="ctr">
              <a:spcBef>
                <a:spcPts val="0"/>
              </a:spcBef>
              <a:spcAft>
                <a:spcPts val="0"/>
              </a:spcAft>
              <a:buSzPts val="3200"/>
              <a:buNone/>
              <a:defRPr>
                <a:latin typeface="Maven Pro"/>
                <a:ea typeface="Maven Pro"/>
                <a:cs typeface="Maven Pro"/>
                <a:sym typeface="Maven Pro"/>
              </a:defRPr>
            </a:lvl3pPr>
            <a:lvl4pPr lvl="3" algn="ctr">
              <a:spcBef>
                <a:spcPts val="0"/>
              </a:spcBef>
              <a:spcAft>
                <a:spcPts val="0"/>
              </a:spcAft>
              <a:buSzPts val="3200"/>
              <a:buNone/>
              <a:defRPr>
                <a:latin typeface="Maven Pro"/>
                <a:ea typeface="Maven Pro"/>
                <a:cs typeface="Maven Pro"/>
                <a:sym typeface="Maven Pro"/>
              </a:defRPr>
            </a:lvl4pPr>
            <a:lvl5pPr lvl="4" algn="ctr">
              <a:spcBef>
                <a:spcPts val="0"/>
              </a:spcBef>
              <a:spcAft>
                <a:spcPts val="0"/>
              </a:spcAft>
              <a:buSzPts val="3200"/>
              <a:buNone/>
              <a:defRPr>
                <a:latin typeface="Maven Pro"/>
                <a:ea typeface="Maven Pro"/>
                <a:cs typeface="Maven Pro"/>
                <a:sym typeface="Maven Pro"/>
              </a:defRPr>
            </a:lvl5pPr>
            <a:lvl6pPr lvl="5" algn="ctr">
              <a:spcBef>
                <a:spcPts val="0"/>
              </a:spcBef>
              <a:spcAft>
                <a:spcPts val="0"/>
              </a:spcAft>
              <a:buSzPts val="3200"/>
              <a:buNone/>
              <a:defRPr>
                <a:latin typeface="Maven Pro"/>
                <a:ea typeface="Maven Pro"/>
                <a:cs typeface="Maven Pro"/>
                <a:sym typeface="Maven Pro"/>
              </a:defRPr>
            </a:lvl6pPr>
            <a:lvl7pPr lvl="6" algn="ctr">
              <a:spcBef>
                <a:spcPts val="0"/>
              </a:spcBef>
              <a:spcAft>
                <a:spcPts val="0"/>
              </a:spcAft>
              <a:buSzPts val="3200"/>
              <a:buNone/>
              <a:defRPr>
                <a:latin typeface="Maven Pro"/>
                <a:ea typeface="Maven Pro"/>
                <a:cs typeface="Maven Pro"/>
                <a:sym typeface="Maven Pro"/>
              </a:defRPr>
            </a:lvl7pPr>
            <a:lvl8pPr lvl="7" algn="ctr">
              <a:spcBef>
                <a:spcPts val="0"/>
              </a:spcBef>
              <a:spcAft>
                <a:spcPts val="0"/>
              </a:spcAft>
              <a:buSzPts val="3200"/>
              <a:buNone/>
              <a:defRPr>
                <a:latin typeface="Maven Pro"/>
                <a:ea typeface="Maven Pro"/>
                <a:cs typeface="Maven Pro"/>
                <a:sym typeface="Maven Pro"/>
              </a:defRPr>
            </a:lvl8pPr>
            <a:lvl9pPr lvl="8" algn="ctr">
              <a:spcBef>
                <a:spcPts val="0"/>
              </a:spcBef>
              <a:spcAft>
                <a:spcPts val="0"/>
              </a:spcAft>
              <a:buSzPts val="3200"/>
              <a:buNone/>
              <a:defRPr>
                <a:latin typeface="Maven Pro"/>
                <a:ea typeface="Maven Pro"/>
                <a:cs typeface="Maven Pro"/>
                <a:sym typeface="Maven Pro"/>
              </a:defRPr>
            </a:lvl9pPr>
          </a:lstStyle>
          <a:p>
            <a:endParaRPr/>
          </a:p>
        </p:txBody>
      </p:sp>
      <p:sp>
        <p:nvSpPr>
          <p:cNvPr id="64" name="Google Shape;64;p14"/>
          <p:cNvSpPr txBox="1">
            <a:spLocks noGrp="1"/>
          </p:cNvSpPr>
          <p:nvPr>
            <p:ph type="subTitle" idx="1"/>
          </p:nvPr>
        </p:nvSpPr>
        <p:spPr>
          <a:xfrm>
            <a:off x="3441400" y="3367238"/>
            <a:ext cx="2289900" cy="454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Font typeface="Alfa Slab One"/>
              <a:buNone/>
              <a:defRPr>
                <a:solidFill>
                  <a:srgbClr val="FFFFFF"/>
                </a:solidFill>
                <a:latin typeface="Alfa Slab One"/>
                <a:ea typeface="Alfa Slab One"/>
                <a:cs typeface="Alfa Slab One"/>
                <a:sym typeface="Alfa Slab 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720000" y="1442850"/>
            <a:ext cx="4848600" cy="2257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3178480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10"/>
          <p:cNvSpPr txBox="1">
            <a:spLocks noGrp="1"/>
          </p:cNvSpPr>
          <p:nvPr>
            <p:ph type="body" idx="1"/>
          </p:nvPr>
        </p:nvSpPr>
        <p:spPr>
          <a:xfrm>
            <a:off x="4646700" y="3199554"/>
            <a:ext cx="3702600" cy="1294200"/>
          </a:xfrm>
          <a:prstGeom prst="rect">
            <a:avLst/>
          </a:prstGeom>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1600"/>
              <a:buNone/>
              <a:defRPr sz="2600">
                <a:solidFill>
                  <a:schemeClr val="lt1"/>
                </a:solidFill>
                <a:latin typeface="Alfa Slab One"/>
                <a:ea typeface="Alfa Slab One"/>
                <a:cs typeface="Alfa Slab One"/>
                <a:sym typeface="Alfa Slab One"/>
              </a:defRPr>
            </a:lvl1pPr>
          </a:lstStyle>
          <a:p>
            <a:endParaRPr/>
          </a:p>
        </p:txBody>
      </p:sp>
    </p:spTree>
    <p:extLst>
      <p:ext uri="{BB962C8B-B14F-4D97-AF65-F5344CB8AC3E}">
        <p14:creationId xmlns:p14="http://schemas.microsoft.com/office/powerpoint/2010/main" val="35385865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11"/>
          <p:cNvSpPr txBox="1">
            <a:spLocks noGrp="1"/>
          </p:cNvSpPr>
          <p:nvPr>
            <p:ph type="title" hasCustomPrompt="1"/>
          </p:nvPr>
        </p:nvSpPr>
        <p:spPr>
          <a:xfrm>
            <a:off x="3572697" y="1528075"/>
            <a:ext cx="3859800" cy="1413000"/>
          </a:xfrm>
          <a:prstGeom prst="rect">
            <a:avLst/>
          </a:prstGeom>
        </p:spPr>
        <p:txBody>
          <a:bodyPr spcFirstLastPara="1" wrap="square" lIns="91425" tIns="91425" rIns="91425" bIns="91425" anchor="ctr" anchorCtr="0">
            <a:noAutofit/>
          </a:bodyPr>
          <a:lstStyle>
            <a:lvl1pPr lvl="0">
              <a:spcBef>
                <a:spcPts val="0"/>
              </a:spcBef>
              <a:spcAft>
                <a:spcPts val="0"/>
              </a:spcAft>
              <a:buClr>
                <a:srgbClr val="FFFFFF"/>
              </a:buClr>
              <a:buSzPts val="12000"/>
              <a:buNone/>
              <a:defRPr sz="10000">
                <a:solidFill>
                  <a:srgbClr val="FFFFFF"/>
                </a:solidFill>
              </a:defRPr>
            </a:lvl1pPr>
            <a:lvl2pPr lvl="1">
              <a:spcBef>
                <a:spcPts val="0"/>
              </a:spcBef>
              <a:spcAft>
                <a:spcPts val="0"/>
              </a:spcAft>
              <a:buClr>
                <a:srgbClr val="FFFFFF"/>
              </a:buClr>
              <a:buSzPts val="12000"/>
              <a:buNone/>
              <a:defRPr sz="12000">
                <a:solidFill>
                  <a:srgbClr val="FFFFFF"/>
                </a:solidFill>
              </a:defRPr>
            </a:lvl2pPr>
            <a:lvl3pPr lvl="2">
              <a:spcBef>
                <a:spcPts val="0"/>
              </a:spcBef>
              <a:spcAft>
                <a:spcPts val="0"/>
              </a:spcAft>
              <a:buClr>
                <a:srgbClr val="FFFFFF"/>
              </a:buClr>
              <a:buSzPts val="12000"/>
              <a:buNone/>
              <a:defRPr sz="12000">
                <a:solidFill>
                  <a:srgbClr val="FFFFFF"/>
                </a:solidFill>
              </a:defRPr>
            </a:lvl3pPr>
            <a:lvl4pPr lvl="3">
              <a:spcBef>
                <a:spcPts val="0"/>
              </a:spcBef>
              <a:spcAft>
                <a:spcPts val="0"/>
              </a:spcAft>
              <a:buClr>
                <a:srgbClr val="FFFFFF"/>
              </a:buClr>
              <a:buSzPts val="12000"/>
              <a:buNone/>
              <a:defRPr sz="12000">
                <a:solidFill>
                  <a:srgbClr val="FFFFFF"/>
                </a:solidFill>
              </a:defRPr>
            </a:lvl4pPr>
            <a:lvl5pPr lvl="4">
              <a:spcBef>
                <a:spcPts val="0"/>
              </a:spcBef>
              <a:spcAft>
                <a:spcPts val="0"/>
              </a:spcAft>
              <a:buClr>
                <a:srgbClr val="FFFFFF"/>
              </a:buClr>
              <a:buSzPts val="12000"/>
              <a:buNone/>
              <a:defRPr sz="12000">
                <a:solidFill>
                  <a:srgbClr val="FFFFFF"/>
                </a:solidFill>
              </a:defRPr>
            </a:lvl5pPr>
            <a:lvl6pPr lvl="5">
              <a:spcBef>
                <a:spcPts val="0"/>
              </a:spcBef>
              <a:spcAft>
                <a:spcPts val="0"/>
              </a:spcAft>
              <a:buClr>
                <a:srgbClr val="FFFFFF"/>
              </a:buClr>
              <a:buSzPts val="12000"/>
              <a:buNone/>
              <a:defRPr sz="12000">
                <a:solidFill>
                  <a:srgbClr val="FFFFFF"/>
                </a:solidFill>
              </a:defRPr>
            </a:lvl6pPr>
            <a:lvl7pPr lvl="6">
              <a:spcBef>
                <a:spcPts val="0"/>
              </a:spcBef>
              <a:spcAft>
                <a:spcPts val="0"/>
              </a:spcAft>
              <a:buClr>
                <a:srgbClr val="FFFFFF"/>
              </a:buClr>
              <a:buSzPts val="12000"/>
              <a:buNone/>
              <a:defRPr sz="12000">
                <a:solidFill>
                  <a:srgbClr val="FFFFFF"/>
                </a:solidFill>
              </a:defRPr>
            </a:lvl7pPr>
            <a:lvl8pPr lvl="7">
              <a:spcBef>
                <a:spcPts val="0"/>
              </a:spcBef>
              <a:spcAft>
                <a:spcPts val="0"/>
              </a:spcAft>
              <a:buClr>
                <a:srgbClr val="FFFFFF"/>
              </a:buClr>
              <a:buSzPts val="12000"/>
              <a:buNone/>
              <a:defRPr sz="12000">
                <a:solidFill>
                  <a:srgbClr val="FFFFFF"/>
                </a:solidFill>
              </a:defRPr>
            </a:lvl8pPr>
            <a:lvl9pPr lvl="8">
              <a:spcBef>
                <a:spcPts val="0"/>
              </a:spcBef>
              <a:spcAft>
                <a:spcPts val="0"/>
              </a:spcAft>
              <a:buClr>
                <a:srgbClr val="FFFFFF"/>
              </a:buClr>
              <a:buSzPts val="12000"/>
              <a:buNone/>
              <a:defRPr sz="12000">
                <a:solidFill>
                  <a:srgbClr val="FFFFFF"/>
                </a:solidFill>
              </a:defRPr>
            </a:lvl9pPr>
          </a:lstStyle>
          <a:p>
            <a:r>
              <a:t>xx%</a:t>
            </a:r>
          </a:p>
        </p:txBody>
      </p:sp>
      <p:sp>
        <p:nvSpPr>
          <p:cNvPr id="44" name="Google Shape;44;p11"/>
          <p:cNvSpPr txBox="1">
            <a:spLocks noGrp="1"/>
          </p:cNvSpPr>
          <p:nvPr>
            <p:ph type="subTitle" idx="1"/>
          </p:nvPr>
        </p:nvSpPr>
        <p:spPr>
          <a:xfrm>
            <a:off x="3595036" y="3037625"/>
            <a:ext cx="3676500" cy="5778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1600"/>
              <a:buNone/>
              <a:defRPr>
                <a:solidFill>
                  <a:srgbClr val="FFFFFF"/>
                </a:solidFill>
              </a:defRPr>
            </a:lvl1pPr>
            <a:lvl2pPr lvl="1">
              <a:spcBef>
                <a:spcPts val="0"/>
              </a:spcBef>
              <a:spcAft>
                <a:spcPts val="0"/>
              </a:spcAft>
              <a:buClr>
                <a:srgbClr val="FFFFFF"/>
              </a:buClr>
              <a:buSzPts val="1600"/>
              <a:buNone/>
              <a:defRPr>
                <a:solidFill>
                  <a:srgbClr val="FFFFFF"/>
                </a:solidFill>
              </a:defRPr>
            </a:lvl2pPr>
            <a:lvl3pPr lvl="2">
              <a:spcBef>
                <a:spcPts val="0"/>
              </a:spcBef>
              <a:spcAft>
                <a:spcPts val="0"/>
              </a:spcAft>
              <a:buClr>
                <a:srgbClr val="FFFFFF"/>
              </a:buClr>
              <a:buSzPts val="1600"/>
              <a:buNone/>
              <a:defRPr>
                <a:solidFill>
                  <a:srgbClr val="FFFFFF"/>
                </a:solidFill>
              </a:defRPr>
            </a:lvl3pPr>
            <a:lvl4pPr lvl="3">
              <a:spcBef>
                <a:spcPts val="0"/>
              </a:spcBef>
              <a:spcAft>
                <a:spcPts val="0"/>
              </a:spcAft>
              <a:buClr>
                <a:srgbClr val="FFFFFF"/>
              </a:buClr>
              <a:buSzPts val="1600"/>
              <a:buNone/>
              <a:defRPr>
                <a:solidFill>
                  <a:srgbClr val="FFFFFF"/>
                </a:solidFill>
              </a:defRPr>
            </a:lvl4pPr>
            <a:lvl5pPr lvl="4">
              <a:spcBef>
                <a:spcPts val="0"/>
              </a:spcBef>
              <a:spcAft>
                <a:spcPts val="0"/>
              </a:spcAft>
              <a:buClr>
                <a:srgbClr val="FFFFFF"/>
              </a:buClr>
              <a:buSzPts val="1600"/>
              <a:buNone/>
              <a:defRPr>
                <a:solidFill>
                  <a:srgbClr val="FFFFFF"/>
                </a:solidFill>
              </a:defRPr>
            </a:lvl5pPr>
            <a:lvl6pPr lvl="5">
              <a:spcBef>
                <a:spcPts val="0"/>
              </a:spcBef>
              <a:spcAft>
                <a:spcPts val="0"/>
              </a:spcAft>
              <a:buClr>
                <a:srgbClr val="FFFFFF"/>
              </a:buClr>
              <a:buSzPts val="1600"/>
              <a:buNone/>
              <a:defRPr>
                <a:solidFill>
                  <a:srgbClr val="FFFFFF"/>
                </a:solidFill>
              </a:defRPr>
            </a:lvl6pPr>
            <a:lvl7pPr lvl="6">
              <a:spcBef>
                <a:spcPts val="0"/>
              </a:spcBef>
              <a:spcAft>
                <a:spcPts val="0"/>
              </a:spcAft>
              <a:buClr>
                <a:srgbClr val="FFFFFF"/>
              </a:buClr>
              <a:buSzPts val="1600"/>
              <a:buNone/>
              <a:defRPr>
                <a:solidFill>
                  <a:srgbClr val="FFFFFF"/>
                </a:solidFill>
              </a:defRPr>
            </a:lvl7pPr>
            <a:lvl8pPr lvl="7">
              <a:spcBef>
                <a:spcPts val="0"/>
              </a:spcBef>
              <a:spcAft>
                <a:spcPts val="0"/>
              </a:spcAft>
              <a:buClr>
                <a:srgbClr val="FFFFFF"/>
              </a:buClr>
              <a:buSzPts val="1600"/>
              <a:buNone/>
              <a:defRPr>
                <a:solidFill>
                  <a:srgbClr val="FFFFFF"/>
                </a:solidFill>
              </a:defRPr>
            </a:lvl8pPr>
            <a:lvl9pPr lvl="8">
              <a:spcBef>
                <a:spcPts val="0"/>
              </a:spcBef>
              <a:spcAft>
                <a:spcPts val="0"/>
              </a:spcAft>
              <a:buClr>
                <a:srgbClr val="FFFFFF"/>
              </a:buClr>
              <a:buSzPts val="1600"/>
              <a:buNone/>
              <a:defRPr>
                <a:solidFill>
                  <a:srgbClr val="FFFFFF"/>
                </a:solidFill>
              </a:defRPr>
            </a:lvl9pPr>
          </a:lstStyle>
          <a:p>
            <a:endParaRPr/>
          </a:p>
        </p:txBody>
      </p:sp>
    </p:spTree>
    <p:extLst>
      <p:ext uri="{BB962C8B-B14F-4D97-AF65-F5344CB8AC3E}">
        <p14:creationId xmlns:p14="http://schemas.microsoft.com/office/powerpoint/2010/main" val="656106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2">
            <a:alphaModFix/>
          </a:blip>
          <a:srcRect l="7869" t="12462" r="7877" b="9795"/>
          <a:stretch/>
        </p:blipFill>
        <p:spPr>
          <a:xfrm>
            <a:off x="720000" y="540000"/>
            <a:ext cx="7703999" cy="4063499"/>
          </a:xfrm>
          <a:prstGeom prst="rect">
            <a:avLst/>
          </a:prstGeom>
          <a:noFill/>
          <a:ln>
            <a:noFill/>
          </a:ln>
        </p:spPr>
      </p:pic>
      <p:sp>
        <p:nvSpPr>
          <p:cNvPr id="63" name="Google Shape;63;p14"/>
          <p:cNvSpPr txBox="1">
            <a:spLocks noGrp="1"/>
          </p:cNvSpPr>
          <p:nvPr>
            <p:ph type="title"/>
          </p:nvPr>
        </p:nvSpPr>
        <p:spPr>
          <a:xfrm>
            <a:off x="1541475" y="1322063"/>
            <a:ext cx="6061200" cy="18885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2500">
                <a:solidFill>
                  <a:srgbClr val="FFFFFF"/>
                </a:solidFill>
                <a:latin typeface="Maven Pro"/>
                <a:ea typeface="Maven Pro"/>
                <a:cs typeface="Maven Pro"/>
                <a:sym typeface="Maven Pro"/>
              </a:defRPr>
            </a:lvl1pPr>
            <a:lvl2pPr lvl="1" algn="ctr">
              <a:spcBef>
                <a:spcPts val="0"/>
              </a:spcBef>
              <a:spcAft>
                <a:spcPts val="0"/>
              </a:spcAft>
              <a:buSzPts val="3200"/>
              <a:buNone/>
              <a:defRPr>
                <a:latin typeface="Maven Pro"/>
                <a:ea typeface="Maven Pro"/>
                <a:cs typeface="Maven Pro"/>
                <a:sym typeface="Maven Pro"/>
              </a:defRPr>
            </a:lvl2pPr>
            <a:lvl3pPr lvl="2" algn="ctr">
              <a:spcBef>
                <a:spcPts val="0"/>
              </a:spcBef>
              <a:spcAft>
                <a:spcPts val="0"/>
              </a:spcAft>
              <a:buSzPts val="3200"/>
              <a:buNone/>
              <a:defRPr>
                <a:latin typeface="Maven Pro"/>
                <a:ea typeface="Maven Pro"/>
                <a:cs typeface="Maven Pro"/>
                <a:sym typeface="Maven Pro"/>
              </a:defRPr>
            </a:lvl3pPr>
            <a:lvl4pPr lvl="3" algn="ctr">
              <a:spcBef>
                <a:spcPts val="0"/>
              </a:spcBef>
              <a:spcAft>
                <a:spcPts val="0"/>
              </a:spcAft>
              <a:buSzPts val="3200"/>
              <a:buNone/>
              <a:defRPr>
                <a:latin typeface="Maven Pro"/>
                <a:ea typeface="Maven Pro"/>
                <a:cs typeface="Maven Pro"/>
                <a:sym typeface="Maven Pro"/>
              </a:defRPr>
            </a:lvl4pPr>
            <a:lvl5pPr lvl="4" algn="ctr">
              <a:spcBef>
                <a:spcPts val="0"/>
              </a:spcBef>
              <a:spcAft>
                <a:spcPts val="0"/>
              </a:spcAft>
              <a:buSzPts val="3200"/>
              <a:buNone/>
              <a:defRPr>
                <a:latin typeface="Maven Pro"/>
                <a:ea typeface="Maven Pro"/>
                <a:cs typeface="Maven Pro"/>
                <a:sym typeface="Maven Pro"/>
              </a:defRPr>
            </a:lvl5pPr>
            <a:lvl6pPr lvl="5" algn="ctr">
              <a:spcBef>
                <a:spcPts val="0"/>
              </a:spcBef>
              <a:spcAft>
                <a:spcPts val="0"/>
              </a:spcAft>
              <a:buSzPts val="3200"/>
              <a:buNone/>
              <a:defRPr>
                <a:latin typeface="Maven Pro"/>
                <a:ea typeface="Maven Pro"/>
                <a:cs typeface="Maven Pro"/>
                <a:sym typeface="Maven Pro"/>
              </a:defRPr>
            </a:lvl6pPr>
            <a:lvl7pPr lvl="6" algn="ctr">
              <a:spcBef>
                <a:spcPts val="0"/>
              </a:spcBef>
              <a:spcAft>
                <a:spcPts val="0"/>
              </a:spcAft>
              <a:buSzPts val="3200"/>
              <a:buNone/>
              <a:defRPr>
                <a:latin typeface="Maven Pro"/>
                <a:ea typeface="Maven Pro"/>
                <a:cs typeface="Maven Pro"/>
                <a:sym typeface="Maven Pro"/>
              </a:defRPr>
            </a:lvl7pPr>
            <a:lvl8pPr lvl="7" algn="ctr">
              <a:spcBef>
                <a:spcPts val="0"/>
              </a:spcBef>
              <a:spcAft>
                <a:spcPts val="0"/>
              </a:spcAft>
              <a:buSzPts val="3200"/>
              <a:buNone/>
              <a:defRPr>
                <a:latin typeface="Maven Pro"/>
                <a:ea typeface="Maven Pro"/>
                <a:cs typeface="Maven Pro"/>
                <a:sym typeface="Maven Pro"/>
              </a:defRPr>
            </a:lvl8pPr>
            <a:lvl9pPr lvl="8" algn="ctr">
              <a:spcBef>
                <a:spcPts val="0"/>
              </a:spcBef>
              <a:spcAft>
                <a:spcPts val="0"/>
              </a:spcAft>
              <a:buSzPts val="3200"/>
              <a:buNone/>
              <a:defRPr>
                <a:latin typeface="Maven Pro"/>
                <a:ea typeface="Maven Pro"/>
                <a:cs typeface="Maven Pro"/>
                <a:sym typeface="Maven Pro"/>
              </a:defRPr>
            </a:lvl9pPr>
          </a:lstStyle>
          <a:p>
            <a:endParaRPr/>
          </a:p>
        </p:txBody>
      </p:sp>
      <p:sp>
        <p:nvSpPr>
          <p:cNvPr id="64" name="Google Shape;64;p14"/>
          <p:cNvSpPr txBox="1">
            <a:spLocks noGrp="1"/>
          </p:cNvSpPr>
          <p:nvPr>
            <p:ph type="subTitle" idx="1"/>
          </p:nvPr>
        </p:nvSpPr>
        <p:spPr>
          <a:xfrm>
            <a:off x="3441400" y="3367238"/>
            <a:ext cx="2289900" cy="454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Font typeface="Alfa Slab One"/>
              <a:buNone/>
              <a:defRPr>
                <a:solidFill>
                  <a:srgbClr val="FFFFFF"/>
                </a:solidFill>
                <a:latin typeface="Alfa Slab One"/>
                <a:ea typeface="Alfa Slab One"/>
                <a:cs typeface="Alfa Slab One"/>
                <a:sym typeface="Alfa Slab 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7900225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5"/>
        <p:cNvGrpSpPr/>
        <p:nvPr/>
      </p:nvGrpSpPr>
      <p:grpSpPr>
        <a:xfrm>
          <a:off x="0" y="0"/>
          <a:ext cx="0" cy="0"/>
          <a:chOff x="0" y="0"/>
          <a:chExt cx="0" cy="0"/>
        </a:xfrm>
      </p:grpSpPr>
      <p:pic>
        <p:nvPicPr>
          <p:cNvPr id="66" name="Google Shape;66;p15"/>
          <p:cNvPicPr preferRelativeResize="0"/>
          <p:nvPr/>
        </p:nvPicPr>
        <p:blipFill rotWithShape="1">
          <a:blip r:embed="rId2">
            <a:alphaModFix/>
          </a:blip>
          <a:srcRect t="38675" b="38675"/>
          <a:stretch/>
        </p:blipFill>
        <p:spPr>
          <a:xfrm>
            <a:off x="0" y="-27150"/>
            <a:ext cx="9143998" cy="1183874"/>
          </a:xfrm>
          <a:prstGeom prst="rect">
            <a:avLst/>
          </a:prstGeom>
          <a:noFill/>
          <a:ln>
            <a:noFill/>
          </a:ln>
        </p:spPr>
      </p:pic>
      <p:sp>
        <p:nvSpPr>
          <p:cNvPr id="67" name="Google Shape;67;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200"/>
              <a:buNone/>
              <a:defRPr>
                <a:solidFill>
                  <a:srgbClr val="FFFFFF"/>
                </a:solidFill>
              </a:defRPr>
            </a:lvl1pPr>
            <a:lvl2pPr lvl="1" rtl="0">
              <a:spcBef>
                <a:spcPts val="0"/>
              </a:spcBef>
              <a:spcAft>
                <a:spcPts val="0"/>
              </a:spcAft>
              <a:buClr>
                <a:srgbClr val="FFFFFF"/>
              </a:buClr>
              <a:buSzPts val="3200"/>
              <a:buNone/>
              <a:defRPr>
                <a:solidFill>
                  <a:srgbClr val="FFFFFF"/>
                </a:solidFill>
              </a:defRPr>
            </a:lvl2pPr>
            <a:lvl3pPr lvl="2" rtl="0">
              <a:spcBef>
                <a:spcPts val="0"/>
              </a:spcBef>
              <a:spcAft>
                <a:spcPts val="0"/>
              </a:spcAft>
              <a:buClr>
                <a:srgbClr val="FFFFFF"/>
              </a:buClr>
              <a:buSzPts val="3200"/>
              <a:buNone/>
              <a:defRPr>
                <a:solidFill>
                  <a:srgbClr val="FFFFFF"/>
                </a:solidFill>
              </a:defRPr>
            </a:lvl3pPr>
            <a:lvl4pPr lvl="3" rtl="0">
              <a:spcBef>
                <a:spcPts val="0"/>
              </a:spcBef>
              <a:spcAft>
                <a:spcPts val="0"/>
              </a:spcAft>
              <a:buClr>
                <a:srgbClr val="FFFFFF"/>
              </a:buClr>
              <a:buSzPts val="3200"/>
              <a:buNone/>
              <a:defRPr>
                <a:solidFill>
                  <a:srgbClr val="FFFFFF"/>
                </a:solidFill>
              </a:defRPr>
            </a:lvl4pPr>
            <a:lvl5pPr lvl="4" rtl="0">
              <a:spcBef>
                <a:spcPts val="0"/>
              </a:spcBef>
              <a:spcAft>
                <a:spcPts val="0"/>
              </a:spcAft>
              <a:buClr>
                <a:srgbClr val="FFFFFF"/>
              </a:buClr>
              <a:buSzPts val="3200"/>
              <a:buNone/>
              <a:defRPr>
                <a:solidFill>
                  <a:srgbClr val="FFFFFF"/>
                </a:solidFill>
              </a:defRPr>
            </a:lvl5pPr>
            <a:lvl6pPr lvl="5" rtl="0">
              <a:spcBef>
                <a:spcPts val="0"/>
              </a:spcBef>
              <a:spcAft>
                <a:spcPts val="0"/>
              </a:spcAft>
              <a:buClr>
                <a:srgbClr val="FFFFFF"/>
              </a:buClr>
              <a:buSzPts val="3200"/>
              <a:buNone/>
              <a:defRPr>
                <a:solidFill>
                  <a:srgbClr val="FFFFFF"/>
                </a:solidFill>
              </a:defRPr>
            </a:lvl6pPr>
            <a:lvl7pPr lvl="6" rtl="0">
              <a:spcBef>
                <a:spcPts val="0"/>
              </a:spcBef>
              <a:spcAft>
                <a:spcPts val="0"/>
              </a:spcAft>
              <a:buClr>
                <a:srgbClr val="FFFFFF"/>
              </a:buClr>
              <a:buSzPts val="3200"/>
              <a:buNone/>
              <a:defRPr>
                <a:solidFill>
                  <a:srgbClr val="FFFFFF"/>
                </a:solidFill>
              </a:defRPr>
            </a:lvl7pPr>
            <a:lvl8pPr lvl="7" rtl="0">
              <a:spcBef>
                <a:spcPts val="0"/>
              </a:spcBef>
              <a:spcAft>
                <a:spcPts val="0"/>
              </a:spcAft>
              <a:buClr>
                <a:srgbClr val="FFFFFF"/>
              </a:buClr>
              <a:buSzPts val="3200"/>
              <a:buNone/>
              <a:defRPr>
                <a:solidFill>
                  <a:srgbClr val="FFFFFF"/>
                </a:solidFill>
              </a:defRPr>
            </a:lvl8pPr>
            <a:lvl9pPr lvl="8" rtl="0">
              <a:spcBef>
                <a:spcPts val="0"/>
              </a:spcBef>
              <a:spcAft>
                <a:spcPts val="0"/>
              </a:spcAft>
              <a:buClr>
                <a:srgbClr val="FFFFFF"/>
              </a:buClr>
              <a:buSzPts val="3200"/>
              <a:buNone/>
              <a:defRPr>
                <a:solidFill>
                  <a:srgbClr val="FFFFFF"/>
                </a:solidFill>
              </a:defRPr>
            </a:lvl9pPr>
          </a:lstStyle>
          <a:p>
            <a:endParaRPr/>
          </a:p>
        </p:txBody>
      </p:sp>
      <p:sp>
        <p:nvSpPr>
          <p:cNvPr id="68" name="Google Shape;68;p15"/>
          <p:cNvSpPr txBox="1">
            <a:spLocks noGrp="1"/>
          </p:cNvSpPr>
          <p:nvPr>
            <p:ph type="subTitle" idx="1"/>
          </p:nvPr>
        </p:nvSpPr>
        <p:spPr>
          <a:xfrm>
            <a:off x="712650" y="4030800"/>
            <a:ext cx="2271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69" name="Google Shape;69;p15"/>
          <p:cNvSpPr txBox="1">
            <a:spLocks noGrp="1"/>
          </p:cNvSpPr>
          <p:nvPr>
            <p:ph type="subTitle" idx="2"/>
          </p:nvPr>
        </p:nvSpPr>
        <p:spPr>
          <a:xfrm>
            <a:off x="916350" y="3715050"/>
            <a:ext cx="1863900" cy="39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algn="ctr" rtl="0">
              <a:spcBef>
                <a:spcPts val="0"/>
              </a:spcBef>
              <a:spcAft>
                <a:spcPts val="0"/>
              </a:spcAft>
              <a:buSzPts val="2000"/>
              <a:buFont typeface="Alfa Slab One"/>
              <a:buNone/>
              <a:defRPr sz="2000">
                <a:latin typeface="Alfa Slab One"/>
                <a:ea typeface="Alfa Slab One"/>
                <a:cs typeface="Alfa Slab One"/>
                <a:sym typeface="Alfa Slab One"/>
              </a:defRPr>
            </a:lvl2pPr>
            <a:lvl3pPr lvl="2" algn="ctr" rtl="0">
              <a:spcBef>
                <a:spcPts val="0"/>
              </a:spcBef>
              <a:spcAft>
                <a:spcPts val="0"/>
              </a:spcAft>
              <a:buSzPts val="2000"/>
              <a:buFont typeface="Alfa Slab One"/>
              <a:buNone/>
              <a:defRPr sz="2000">
                <a:latin typeface="Alfa Slab One"/>
                <a:ea typeface="Alfa Slab One"/>
                <a:cs typeface="Alfa Slab One"/>
                <a:sym typeface="Alfa Slab One"/>
              </a:defRPr>
            </a:lvl3pPr>
            <a:lvl4pPr lvl="3" algn="ctr" rtl="0">
              <a:spcBef>
                <a:spcPts val="0"/>
              </a:spcBef>
              <a:spcAft>
                <a:spcPts val="0"/>
              </a:spcAft>
              <a:buSzPts val="2000"/>
              <a:buFont typeface="Alfa Slab One"/>
              <a:buNone/>
              <a:defRPr sz="2000">
                <a:latin typeface="Alfa Slab One"/>
                <a:ea typeface="Alfa Slab One"/>
                <a:cs typeface="Alfa Slab One"/>
                <a:sym typeface="Alfa Slab One"/>
              </a:defRPr>
            </a:lvl4pPr>
            <a:lvl5pPr lvl="4" algn="ctr" rtl="0">
              <a:spcBef>
                <a:spcPts val="0"/>
              </a:spcBef>
              <a:spcAft>
                <a:spcPts val="0"/>
              </a:spcAft>
              <a:buSzPts val="2000"/>
              <a:buFont typeface="Alfa Slab One"/>
              <a:buNone/>
              <a:defRPr sz="2000">
                <a:latin typeface="Alfa Slab One"/>
                <a:ea typeface="Alfa Slab One"/>
                <a:cs typeface="Alfa Slab One"/>
                <a:sym typeface="Alfa Slab One"/>
              </a:defRPr>
            </a:lvl5pPr>
            <a:lvl6pPr lvl="5" algn="ctr" rtl="0">
              <a:spcBef>
                <a:spcPts val="0"/>
              </a:spcBef>
              <a:spcAft>
                <a:spcPts val="0"/>
              </a:spcAft>
              <a:buSzPts val="2000"/>
              <a:buFont typeface="Alfa Slab One"/>
              <a:buNone/>
              <a:defRPr sz="2000">
                <a:latin typeface="Alfa Slab One"/>
                <a:ea typeface="Alfa Slab One"/>
                <a:cs typeface="Alfa Slab One"/>
                <a:sym typeface="Alfa Slab One"/>
              </a:defRPr>
            </a:lvl6pPr>
            <a:lvl7pPr lvl="6" algn="ctr" rtl="0">
              <a:spcBef>
                <a:spcPts val="0"/>
              </a:spcBef>
              <a:spcAft>
                <a:spcPts val="0"/>
              </a:spcAft>
              <a:buSzPts val="2000"/>
              <a:buFont typeface="Alfa Slab One"/>
              <a:buNone/>
              <a:defRPr sz="2000">
                <a:latin typeface="Alfa Slab One"/>
                <a:ea typeface="Alfa Slab One"/>
                <a:cs typeface="Alfa Slab One"/>
                <a:sym typeface="Alfa Slab One"/>
              </a:defRPr>
            </a:lvl7pPr>
            <a:lvl8pPr lvl="7" algn="ctr" rtl="0">
              <a:spcBef>
                <a:spcPts val="0"/>
              </a:spcBef>
              <a:spcAft>
                <a:spcPts val="0"/>
              </a:spcAft>
              <a:buSzPts val="2000"/>
              <a:buFont typeface="Alfa Slab One"/>
              <a:buNone/>
              <a:defRPr sz="2000">
                <a:latin typeface="Alfa Slab One"/>
                <a:ea typeface="Alfa Slab One"/>
                <a:cs typeface="Alfa Slab One"/>
                <a:sym typeface="Alfa Slab One"/>
              </a:defRPr>
            </a:lvl8pPr>
            <a:lvl9pPr lvl="8" algn="ctr"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
        <p:nvSpPr>
          <p:cNvPr id="70" name="Google Shape;70;p15"/>
          <p:cNvSpPr txBox="1">
            <a:spLocks noGrp="1"/>
          </p:cNvSpPr>
          <p:nvPr>
            <p:ph type="subTitle" idx="3"/>
          </p:nvPr>
        </p:nvSpPr>
        <p:spPr>
          <a:xfrm>
            <a:off x="3436350" y="4030800"/>
            <a:ext cx="2271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71" name="Google Shape;71;p15"/>
          <p:cNvSpPr txBox="1">
            <a:spLocks noGrp="1"/>
          </p:cNvSpPr>
          <p:nvPr>
            <p:ph type="subTitle" idx="4"/>
          </p:nvPr>
        </p:nvSpPr>
        <p:spPr>
          <a:xfrm>
            <a:off x="3640100" y="3715050"/>
            <a:ext cx="1863900" cy="39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algn="ctr" rtl="0">
              <a:spcBef>
                <a:spcPts val="0"/>
              </a:spcBef>
              <a:spcAft>
                <a:spcPts val="0"/>
              </a:spcAft>
              <a:buSzPts val="2000"/>
              <a:buFont typeface="Alfa Slab One"/>
              <a:buNone/>
              <a:defRPr sz="2000">
                <a:latin typeface="Alfa Slab One"/>
                <a:ea typeface="Alfa Slab One"/>
                <a:cs typeface="Alfa Slab One"/>
                <a:sym typeface="Alfa Slab One"/>
              </a:defRPr>
            </a:lvl2pPr>
            <a:lvl3pPr lvl="2" algn="ctr" rtl="0">
              <a:spcBef>
                <a:spcPts val="0"/>
              </a:spcBef>
              <a:spcAft>
                <a:spcPts val="0"/>
              </a:spcAft>
              <a:buSzPts val="2000"/>
              <a:buFont typeface="Alfa Slab One"/>
              <a:buNone/>
              <a:defRPr sz="2000">
                <a:latin typeface="Alfa Slab One"/>
                <a:ea typeface="Alfa Slab One"/>
                <a:cs typeface="Alfa Slab One"/>
                <a:sym typeface="Alfa Slab One"/>
              </a:defRPr>
            </a:lvl3pPr>
            <a:lvl4pPr lvl="3" algn="ctr" rtl="0">
              <a:spcBef>
                <a:spcPts val="0"/>
              </a:spcBef>
              <a:spcAft>
                <a:spcPts val="0"/>
              </a:spcAft>
              <a:buSzPts val="2000"/>
              <a:buFont typeface="Alfa Slab One"/>
              <a:buNone/>
              <a:defRPr sz="2000">
                <a:latin typeface="Alfa Slab One"/>
                <a:ea typeface="Alfa Slab One"/>
                <a:cs typeface="Alfa Slab One"/>
                <a:sym typeface="Alfa Slab One"/>
              </a:defRPr>
            </a:lvl4pPr>
            <a:lvl5pPr lvl="4" algn="ctr" rtl="0">
              <a:spcBef>
                <a:spcPts val="0"/>
              </a:spcBef>
              <a:spcAft>
                <a:spcPts val="0"/>
              </a:spcAft>
              <a:buSzPts val="2000"/>
              <a:buFont typeface="Alfa Slab One"/>
              <a:buNone/>
              <a:defRPr sz="2000">
                <a:latin typeface="Alfa Slab One"/>
                <a:ea typeface="Alfa Slab One"/>
                <a:cs typeface="Alfa Slab One"/>
                <a:sym typeface="Alfa Slab One"/>
              </a:defRPr>
            </a:lvl5pPr>
            <a:lvl6pPr lvl="5" algn="ctr" rtl="0">
              <a:spcBef>
                <a:spcPts val="0"/>
              </a:spcBef>
              <a:spcAft>
                <a:spcPts val="0"/>
              </a:spcAft>
              <a:buSzPts val="2000"/>
              <a:buFont typeface="Alfa Slab One"/>
              <a:buNone/>
              <a:defRPr sz="2000">
                <a:latin typeface="Alfa Slab One"/>
                <a:ea typeface="Alfa Slab One"/>
                <a:cs typeface="Alfa Slab One"/>
                <a:sym typeface="Alfa Slab One"/>
              </a:defRPr>
            </a:lvl6pPr>
            <a:lvl7pPr lvl="6" algn="ctr" rtl="0">
              <a:spcBef>
                <a:spcPts val="0"/>
              </a:spcBef>
              <a:spcAft>
                <a:spcPts val="0"/>
              </a:spcAft>
              <a:buSzPts val="2000"/>
              <a:buFont typeface="Alfa Slab One"/>
              <a:buNone/>
              <a:defRPr sz="2000">
                <a:latin typeface="Alfa Slab One"/>
                <a:ea typeface="Alfa Slab One"/>
                <a:cs typeface="Alfa Slab One"/>
                <a:sym typeface="Alfa Slab One"/>
              </a:defRPr>
            </a:lvl7pPr>
            <a:lvl8pPr lvl="7" algn="ctr" rtl="0">
              <a:spcBef>
                <a:spcPts val="0"/>
              </a:spcBef>
              <a:spcAft>
                <a:spcPts val="0"/>
              </a:spcAft>
              <a:buSzPts val="2000"/>
              <a:buFont typeface="Alfa Slab One"/>
              <a:buNone/>
              <a:defRPr sz="2000">
                <a:latin typeface="Alfa Slab One"/>
                <a:ea typeface="Alfa Slab One"/>
                <a:cs typeface="Alfa Slab One"/>
                <a:sym typeface="Alfa Slab One"/>
              </a:defRPr>
            </a:lvl8pPr>
            <a:lvl9pPr lvl="8" algn="ctr"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
        <p:nvSpPr>
          <p:cNvPr id="72" name="Google Shape;72;p15"/>
          <p:cNvSpPr txBox="1">
            <a:spLocks noGrp="1"/>
          </p:cNvSpPr>
          <p:nvPr>
            <p:ph type="subTitle" idx="5"/>
          </p:nvPr>
        </p:nvSpPr>
        <p:spPr>
          <a:xfrm>
            <a:off x="6152700" y="4030800"/>
            <a:ext cx="2271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73" name="Google Shape;73;p15"/>
          <p:cNvSpPr txBox="1">
            <a:spLocks noGrp="1"/>
          </p:cNvSpPr>
          <p:nvPr>
            <p:ph type="subTitle" idx="6"/>
          </p:nvPr>
        </p:nvSpPr>
        <p:spPr>
          <a:xfrm>
            <a:off x="6356450" y="3715050"/>
            <a:ext cx="1863900" cy="39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algn="ctr" rtl="0">
              <a:spcBef>
                <a:spcPts val="0"/>
              </a:spcBef>
              <a:spcAft>
                <a:spcPts val="0"/>
              </a:spcAft>
              <a:buSzPts val="2000"/>
              <a:buFont typeface="Alfa Slab One"/>
              <a:buNone/>
              <a:defRPr sz="2000">
                <a:latin typeface="Alfa Slab One"/>
                <a:ea typeface="Alfa Slab One"/>
                <a:cs typeface="Alfa Slab One"/>
                <a:sym typeface="Alfa Slab One"/>
              </a:defRPr>
            </a:lvl2pPr>
            <a:lvl3pPr lvl="2" algn="ctr" rtl="0">
              <a:spcBef>
                <a:spcPts val="0"/>
              </a:spcBef>
              <a:spcAft>
                <a:spcPts val="0"/>
              </a:spcAft>
              <a:buSzPts val="2000"/>
              <a:buFont typeface="Alfa Slab One"/>
              <a:buNone/>
              <a:defRPr sz="2000">
                <a:latin typeface="Alfa Slab One"/>
                <a:ea typeface="Alfa Slab One"/>
                <a:cs typeface="Alfa Slab One"/>
                <a:sym typeface="Alfa Slab One"/>
              </a:defRPr>
            </a:lvl3pPr>
            <a:lvl4pPr lvl="3" algn="ctr" rtl="0">
              <a:spcBef>
                <a:spcPts val="0"/>
              </a:spcBef>
              <a:spcAft>
                <a:spcPts val="0"/>
              </a:spcAft>
              <a:buSzPts val="2000"/>
              <a:buFont typeface="Alfa Slab One"/>
              <a:buNone/>
              <a:defRPr sz="2000">
                <a:latin typeface="Alfa Slab One"/>
                <a:ea typeface="Alfa Slab One"/>
                <a:cs typeface="Alfa Slab One"/>
                <a:sym typeface="Alfa Slab One"/>
              </a:defRPr>
            </a:lvl4pPr>
            <a:lvl5pPr lvl="4" algn="ctr" rtl="0">
              <a:spcBef>
                <a:spcPts val="0"/>
              </a:spcBef>
              <a:spcAft>
                <a:spcPts val="0"/>
              </a:spcAft>
              <a:buSzPts val="2000"/>
              <a:buFont typeface="Alfa Slab One"/>
              <a:buNone/>
              <a:defRPr sz="2000">
                <a:latin typeface="Alfa Slab One"/>
                <a:ea typeface="Alfa Slab One"/>
                <a:cs typeface="Alfa Slab One"/>
                <a:sym typeface="Alfa Slab One"/>
              </a:defRPr>
            </a:lvl5pPr>
            <a:lvl6pPr lvl="5" algn="ctr" rtl="0">
              <a:spcBef>
                <a:spcPts val="0"/>
              </a:spcBef>
              <a:spcAft>
                <a:spcPts val="0"/>
              </a:spcAft>
              <a:buSzPts val="2000"/>
              <a:buFont typeface="Alfa Slab One"/>
              <a:buNone/>
              <a:defRPr sz="2000">
                <a:latin typeface="Alfa Slab One"/>
                <a:ea typeface="Alfa Slab One"/>
                <a:cs typeface="Alfa Slab One"/>
                <a:sym typeface="Alfa Slab One"/>
              </a:defRPr>
            </a:lvl6pPr>
            <a:lvl7pPr lvl="6" algn="ctr" rtl="0">
              <a:spcBef>
                <a:spcPts val="0"/>
              </a:spcBef>
              <a:spcAft>
                <a:spcPts val="0"/>
              </a:spcAft>
              <a:buSzPts val="2000"/>
              <a:buFont typeface="Alfa Slab One"/>
              <a:buNone/>
              <a:defRPr sz="2000">
                <a:latin typeface="Alfa Slab One"/>
                <a:ea typeface="Alfa Slab One"/>
                <a:cs typeface="Alfa Slab One"/>
                <a:sym typeface="Alfa Slab One"/>
              </a:defRPr>
            </a:lvl7pPr>
            <a:lvl8pPr lvl="7" algn="ctr" rtl="0">
              <a:spcBef>
                <a:spcPts val="0"/>
              </a:spcBef>
              <a:spcAft>
                <a:spcPts val="0"/>
              </a:spcAft>
              <a:buSzPts val="2000"/>
              <a:buFont typeface="Alfa Slab One"/>
              <a:buNone/>
              <a:defRPr sz="2000">
                <a:latin typeface="Alfa Slab One"/>
                <a:ea typeface="Alfa Slab One"/>
                <a:cs typeface="Alfa Slab One"/>
                <a:sym typeface="Alfa Slab One"/>
              </a:defRPr>
            </a:lvl8pPr>
            <a:lvl9pPr lvl="8" algn="ctr"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
        <p:nvSpPr>
          <p:cNvPr id="74" name="Google Shape;74;p15"/>
          <p:cNvSpPr txBox="1">
            <a:spLocks noGrp="1"/>
          </p:cNvSpPr>
          <p:nvPr>
            <p:ph type="subTitle" idx="7"/>
          </p:nvPr>
        </p:nvSpPr>
        <p:spPr>
          <a:xfrm>
            <a:off x="712650" y="2291750"/>
            <a:ext cx="2271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75" name="Google Shape;75;p15"/>
          <p:cNvSpPr txBox="1">
            <a:spLocks noGrp="1"/>
          </p:cNvSpPr>
          <p:nvPr>
            <p:ph type="subTitle" idx="8"/>
          </p:nvPr>
        </p:nvSpPr>
        <p:spPr>
          <a:xfrm>
            <a:off x="916350" y="1976000"/>
            <a:ext cx="1863900" cy="39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algn="ctr" rtl="0">
              <a:spcBef>
                <a:spcPts val="0"/>
              </a:spcBef>
              <a:spcAft>
                <a:spcPts val="0"/>
              </a:spcAft>
              <a:buSzPts val="2000"/>
              <a:buFont typeface="Alfa Slab One"/>
              <a:buNone/>
              <a:defRPr sz="2000">
                <a:latin typeface="Alfa Slab One"/>
                <a:ea typeface="Alfa Slab One"/>
                <a:cs typeface="Alfa Slab One"/>
                <a:sym typeface="Alfa Slab One"/>
              </a:defRPr>
            </a:lvl2pPr>
            <a:lvl3pPr lvl="2" algn="ctr" rtl="0">
              <a:spcBef>
                <a:spcPts val="0"/>
              </a:spcBef>
              <a:spcAft>
                <a:spcPts val="0"/>
              </a:spcAft>
              <a:buSzPts val="2000"/>
              <a:buFont typeface="Alfa Slab One"/>
              <a:buNone/>
              <a:defRPr sz="2000">
                <a:latin typeface="Alfa Slab One"/>
                <a:ea typeface="Alfa Slab One"/>
                <a:cs typeface="Alfa Slab One"/>
                <a:sym typeface="Alfa Slab One"/>
              </a:defRPr>
            </a:lvl3pPr>
            <a:lvl4pPr lvl="3" algn="ctr" rtl="0">
              <a:spcBef>
                <a:spcPts val="0"/>
              </a:spcBef>
              <a:spcAft>
                <a:spcPts val="0"/>
              </a:spcAft>
              <a:buSzPts val="2000"/>
              <a:buFont typeface="Alfa Slab One"/>
              <a:buNone/>
              <a:defRPr sz="2000">
                <a:latin typeface="Alfa Slab One"/>
                <a:ea typeface="Alfa Slab One"/>
                <a:cs typeface="Alfa Slab One"/>
                <a:sym typeface="Alfa Slab One"/>
              </a:defRPr>
            </a:lvl4pPr>
            <a:lvl5pPr lvl="4" algn="ctr" rtl="0">
              <a:spcBef>
                <a:spcPts val="0"/>
              </a:spcBef>
              <a:spcAft>
                <a:spcPts val="0"/>
              </a:spcAft>
              <a:buSzPts val="2000"/>
              <a:buFont typeface="Alfa Slab One"/>
              <a:buNone/>
              <a:defRPr sz="2000">
                <a:latin typeface="Alfa Slab One"/>
                <a:ea typeface="Alfa Slab One"/>
                <a:cs typeface="Alfa Slab One"/>
                <a:sym typeface="Alfa Slab One"/>
              </a:defRPr>
            </a:lvl5pPr>
            <a:lvl6pPr lvl="5" algn="ctr" rtl="0">
              <a:spcBef>
                <a:spcPts val="0"/>
              </a:spcBef>
              <a:spcAft>
                <a:spcPts val="0"/>
              </a:spcAft>
              <a:buSzPts val="2000"/>
              <a:buFont typeface="Alfa Slab One"/>
              <a:buNone/>
              <a:defRPr sz="2000">
                <a:latin typeface="Alfa Slab One"/>
                <a:ea typeface="Alfa Slab One"/>
                <a:cs typeface="Alfa Slab One"/>
                <a:sym typeface="Alfa Slab One"/>
              </a:defRPr>
            </a:lvl6pPr>
            <a:lvl7pPr lvl="6" algn="ctr" rtl="0">
              <a:spcBef>
                <a:spcPts val="0"/>
              </a:spcBef>
              <a:spcAft>
                <a:spcPts val="0"/>
              </a:spcAft>
              <a:buSzPts val="2000"/>
              <a:buFont typeface="Alfa Slab One"/>
              <a:buNone/>
              <a:defRPr sz="2000">
                <a:latin typeface="Alfa Slab One"/>
                <a:ea typeface="Alfa Slab One"/>
                <a:cs typeface="Alfa Slab One"/>
                <a:sym typeface="Alfa Slab One"/>
              </a:defRPr>
            </a:lvl7pPr>
            <a:lvl8pPr lvl="7" algn="ctr" rtl="0">
              <a:spcBef>
                <a:spcPts val="0"/>
              </a:spcBef>
              <a:spcAft>
                <a:spcPts val="0"/>
              </a:spcAft>
              <a:buSzPts val="2000"/>
              <a:buFont typeface="Alfa Slab One"/>
              <a:buNone/>
              <a:defRPr sz="2000">
                <a:latin typeface="Alfa Slab One"/>
                <a:ea typeface="Alfa Slab One"/>
                <a:cs typeface="Alfa Slab One"/>
                <a:sym typeface="Alfa Slab One"/>
              </a:defRPr>
            </a:lvl8pPr>
            <a:lvl9pPr lvl="8" algn="ctr"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
        <p:nvSpPr>
          <p:cNvPr id="76" name="Google Shape;76;p15"/>
          <p:cNvSpPr txBox="1">
            <a:spLocks noGrp="1"/>
          </p:cNvSpPr>
          <p:nvPr>
            <p:ph type="subTitle" idx="9"/>
          </p:nvPr>
        </p:nvSpPr>
        <p:spPr>
          <a:xfrm>
            <a:off x="3436350" y="2291750"/>
            <a:ext cx="2271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77" name="Google Shape;77;p15"/>
          <p:cNvSpPr txBox="1">
            <a:spLocks noGrp="1"/>
          </p:cNvSpPr>
          <p:nvPr>
            <p:ph type="subTitle" idx="13"/>
          </p:nvPr>
        </p:nvSpPr>
        <p:spPr>
          <a:xfrm>
            <a:off x="3640100" y="1976000"/>
            <a:ext cx="1863900" cy="39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algn="ctr" rtl="0">
              <a:spcBef>
                <a:spcPts val="0"/>
              </a:spcBef>
              <a:spcAft>
                <a:spcPts val="0"/>
              </a:spcAft>
              <a:buSzPts val="2000"/>
              <a:buFont typeface="Alfa Slab One"/>
              <a:buNone/>
              <a:defRPr sz="2000">
                <a:latin typeface="Alfa Slab One"/>
                <a:ea typeface="Alfa Slab One"/>
                <a:cs typeface="Alfa Slab One"/>
                <a:sym typeface="Alfa Slab One"/>
              </a:defRPr>
            </a:lvl2pPr>
            <a:lvl3pPr lvl="2" algn="ctr" rtl="0">
              <a:spcBef>
                <a:spcPts val="0"/>
              </a:spcBef>
              <a:spcAft>
                <a:spcPts val="0"/>
              </a:spcAft>
              <a:buSzPts val="2000"/>
              <a:buFont typeface="Alfa Slab One"/>
              <a:buNone/>
              <a:defRPr sz="2000">
                <a:latin typeface="Alfa Slab One"/>
                <a:ea typeface="Alfa Slab One"/>
                <a:cs typeface="Alfa Slab One"/>
                <a:sym typeface="Alfa Slab One"/>
              </a:defRPr>
            </a:lvl3pPr>
            <a:lvl4pPr lvl="3" algn="ctr" rtl="0">
              <a:spcBef>
                <a:spcPts val="0"/>
              </a:spcBef>
              <a:spcAft>
                <a:spcPts val="0"/>
              </a:spcAft>
              <a:buSzPts val="2000"/>
              <a:buFont typeface="Alfa Slab One"/>
              <a:buNone/>
              <a:defRPr sz="2000">
                <a:latin typeface="Alfa Slab One"/>
                <a:ea typeface="Alfa Slab One"/>
                <a:cs typeface="Alfa Slab One"/>
                <a:sym typeface="Alfa Slab One"/>
              </a:defRPr>
            </a:lvl4pPr>
            <a:lvl5pPr lvl="4" algn="ctr" rtl="0">
              <a:spcBef>
                <a:spcPts val="0"/>
              </a:spcBef>
              <a:spcAft>
                <a:spcPts val="0"/>
              </a:spcAft>
              <a:buSzPts val="2000"/>
              <a:buFont typeface="Alfa Slab One"/>
              <a:buNone/>
              <a:defRPr sz="2000">
                <a:latin typeface="Alfa Slab One"/>
                <a:ea typeface="Alfa Slab One"/>
                <a:cs typeface="Alfa Slab One"/>
                <a:sym typeface="Alfa Slab One"/>
              </a:defRPr>
            </a:lvl5pPr>
            <a:lvl6pPr lvl="5" algn="ctr" rtl="0">
              <a:spcBef>
                <a:spcPts val="0"/>
              </a:spcBef>
              <a:spcAft>
                <a:spcPts val="0"/>
              </a:spcAft>
              <a:buSzPts val="2000"/>
              <a:buFont typeface="Alfa Slab One"/>
              <a:buNone/>
              <a:defRPr sz="2000">
                <a:latin typeface="Alfa Slab One"/>
                <a:ea typeface="Alfa Slab One"/>
                <a:cs typeface="Alfa Slab One"/>
                <a:sym typeface="Alfa Slab One"/>
              </a:defRPr>
            </a:lvl6pPr>
            <a:lvl7pPr lvl="6" algn="ctr" rtl="0">
              <a:spcBef>
                <a:spcPts val="0"/>
              </a:spcBef>
              <a:spcAft>
                <a:spcPts val="0"/>
              </a:spcAft>
              <a:buSzPts val="2000"/>
              <a:buFont typeface="Alfa Slab One"/>
              <a:buNone/>
              <a:defRPr sz="2000">
                <a:latin typeface="Alfa Slab One"/>
                <a:ea typeface="Alfa Slab One"/>
                <a:cs typeface="Alfa Slab One"/>
                <a:sym typeface="Alfa Slab One"/>
              </a:defRPr>
            </a:lvl7pPr>
            <a:lvl8pPr lvl="7" algn="ctr" rtl="0">
              <a:spcBef>
                <a:spcPts val="0"/>
              </a:spcBef>
              <a:spcAft>
                <a:spcPts val="0"/>
              </a:spcAft>
              <a:buSzPts val="2000"/>
              <a:buFont typeface="Alfa Slab One"/>
              <a:buNone/>
              <a:defRPr sz="2000">
                <a:latin typeface="Alfa Slab One"/>
                <a:ea typeface="Alfa Slab One"/>
                <a:cs typeface="Alfa Slab One"/>
                <a:sym typeface="Alfa Slab One"/>
              </a:defRPr>
            </a:lvl8pPr>
            <a:lvl9pPr lvl="8" algn="ctr"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
        <p:nvSpPr>
          <p:cNvPr id="78" name="Google Shape;78;p15"/>
          <p:cNvSpPr txBox="1">
            <a:spLocks noGrp="1"/>
          </p:cNvSpPr>
          <p:nvPr>
            <p:ph type="subTitle" idx="14"/>
          </p:nvPr>
        </p:nvSpPr>
        <p:spPr>
          <a:xfrm>
            <a:off x="6152700" y="2291750"/>
            <a:ext cx="2271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79" name="Google Shape;79;p15"/>
          <p:cNvSpPr txBox="1">
            <a:spLocks noGrp="1"/>
          </p:cNvSpPr>
          <p:nvPr>
            <p:ph type="subTitle" idx="15"/>
          </p:nvPr>
        </p:nvSpPr>
        <p:spPr>
          <a:xfrm>
            <a:off x="6356450" y="1976000"/>
            <a:ext cx="1863900" cy="39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algn="ctr" rtl="0">
              <a:spcBef>
                <a:spcPts val="0"/>
              </a:spcBef>
              <a:spcAft>
                <a:spcPts val="0"/>
              </a:spcAft>
              <a:buSzPts val="2000"/>
              <a:buFont typeface="Alfa Slab One"/>
              <a:buNone/>
              <a:defRPr sz="2000">
                <a:latin typeface="Alfa Slab One"/>
                <a:ea typeface="Alfa Slab One"/>
                <a:cs typeface="Alfa Slab One"/>
                <a:sym typeface="Alfa Slab One"/>
              </a:defRPr>
            </a:lvl2pPr>
            <a:lvl3pPr lvl="2" algn="ctr" rtl="0">
              <a:spcBef>
                <a:spcPts val="0"/>
              </a:spcBef>
              <a:spcAft>
                <a:spcPts val="0"/>
              </a:spcAft>
              <a:buSzPts val="2000"/>
              <a:buFont typeface="Alfa Slab One"/>
              <a:buNone/>
              <a:defRPr sz="2000">
                <a:latin typeface="Alfa Slab One"/>
                <a:ea typeface="Alfa Slab One"/>
                <a:cs typeface="Alfa Slab One"/>
                <a:sym typeface="Alfa Slab One"/>
              </a:defRPr>
            </a:lvl3pPr>
            <a:lvl4pPr lvl="3" algn="ctr" rtl="0">
              <a:spcBef>
                <a:spcPts val="0"/>
              </a:spcBef>
              <a:spcAft>
                <a:spcPts val="0"/>
              </a:spcAft>
              <a:buSzPts val="2000"/>
              <a:buFont typeface="Alfa Slab One"/>
              <a:buNone/>
              <a:defRPr sz="2000">
                <a:latin typeface="Alfa Slab One"/>
                <a:ea typeface="Alfa Slab One"/>
                <a:cs typeface="Alfa Slab One"/>
                <a:sym typeface="Alfa Slab One"/>
              </a:defRPr>
            </a:lvl4pPr>
            <a:lvl5pPr lvl="4" algn="ctr" rtl="0">
              <a:spcBef>
                <a:spcPts val="0"/>
              </a:spcBef>
              <a:spcAft>
                <a:spcPts val="0"/>
              </a:spcAft>
              <a:buSzPts val="2000"/>
              <a:buFont typeface="Alfa Slab One"/>
              <a:buNone/>
              <a:defRPr sz="2000">
                <a:latin typeface="Alfa Slab One"/>
                <a:ea typeface="Alfa Slab One"/>
                <a:cs typeface="Alfa Slab One"/>
                <a:sym typeface="Alfa Slab One"/>
              </a:defRPr>
            </a:lvl5pPr>
            <a:lvl6pPr lvl="5" algn="ctr" rtl="0">
              <a:spcBef>
                <a:spcPts val="0"/>
              </a:spcBef>
              <a:spcAft>
                <a:spcPts val="0"/>
              </a:spcAft>
              <a:buSzPts val="2000"/>
              <a:buFont typeface="Alfa Slab One"/>
              <a:buNone/>
              <a:defRPr sz="2000">
                <a:latin typeface="Alfa Slab One"/>
                <a:ea typeface="Alfa Slab One"/>
                <a:cs typeface="Alfa Slab One"/>
                <a:sym typeface="Alfa Slab One"/>
              </a:defRPr>
            </a:lvl6pPr>
            <a:lvl7pPr lvl="6" algn="ctr" rtl="0">
              <a:spcBef>
                <a:spcPts val="0"/>
              </a:spcBef>
              <a:spcAft>
                <a:spcPts val="0"/>
              </a:spcAft>
              <a:buSzPts val="2000"/>
              <a:buFont typeface="Alfa Slab One"/>
              <a:buNone/>
              <a:defRPr sz="2000">
                <a:latin typeface="Alfa Slab One"/>
                <a:ea typeface="Alfa Slab One"/>
                <a:cs typeface="Alfa Slab One"/>
                <a:sym typeface="Alfa Slab One"/>
              </a:defRPr>
            </a:lvl7pPr>
            <a:lvl8pPr lvl="7" algn="ctr" rtl="0">
              <a:spcBef>
                <a:spcPts val="0"/>
              </a:spcBef>
              <a:spcAft>
                <a:spcPts val="0"/>
              </a:spcAft>
              <a:buSzPts val="2000"/>
              <a:buFont typeface="Alfa Slab One"/>
              <a:buNone/>
              <a:defRPr sz="2000">
                <a:latin typeface="Alfa Slab One"/>
                <a:ea typeface="Alfa Slab One"/>
                <a:cs typeface="Alfa Slab One"/>
                <a:sym typeface="Alfa Slab One"/>
              </a:defRPr>
            </a:lvl8pPr>
            <a:lvl9pPr lvl="8" algn="ctr"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Tree>
    <p:extLst>
      <p:ext uri="{BB962C8B-B14F-4D97-AF65-F5344CB8AC3E}">
        <p14:creationId xmlns:p14="http://schemas.microsoft.com/office/powerpoint/2010/main" val="754984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0"/>
        <p:cNvGrpSpPr/>
        <p:nvPr/>
      </p:nvGrpSpPr>
      <p:grpSpPr>
        <a:xfrm>
          <a:off x="0" y="0"/>
          <a:ext cx="0" cy="0"/>
          <a:chOff x="0" y="0"/>
          <a:chExt cx="0" cy="0"/>
        </a:xfrm>
      </p:grpSpPr>
      <p:pic>
        <p:nvPicPr>
          <p:cNvPr id="81" name="Google Shape;81;p16"/>
          <p:cNvPicPr preferRelativeResize="0"/>
          <p:nvPr/>
        </p:nvPicPr>
        <p:blipFill rotWithShape="1">
          <a:blip r:embed="rId2">
            <a:alphaModFix/>
          </a:blip>
          <a:srcRect t="38675" b="38675"/>
          <a:stretch/>
        </p:blipFill>
        <p:spPr>
          <a:xfrm>
            <a:off x="0" y="-27150"/>
            <a:ext cx="9143998" cy="1183874"/>
          </a:xfrm>
          <a:prstGeom prst="rect">
            <a:avLst/>
          </a:prstGeom>
          <a:noFill/>
          <a:ln>
            <a:noFill/>
          </a:ln>
        </p:spPr>
      </p:pic>
      <p:sp>
        <p:nvSpPr>
          <p:cNvPr id="82" name="Google Shape;82;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200"/>
              <a:buNone/>
              <a:defRPr>
                <a:solidFill>
                  <a:srgbClr val="FFFFFF"/>
                </a:solidFill>
              </a:defRPr>
            </a:lvl1pPr>
            <a:lvl2pPr lvl="1" rtl="0">
              <a:spcBef>
                <a:spcPts val="0"/>
              </a:spcBef>
              <a:spcAft>
                <a:spcPts val="0"/>
              </a:spcAft>
              <a:buClr>
                <a:srgbClr val="FFFFFF"/>
              </a:buClr>
              <a:buSzPts val="3200"/>
              <a:buNone/>
              <a:defRPr>
                <a:solidFill>
                  <a:srgbClr val="FFFFFF"/>
                </a:solidFill>
              </a:defRPr>
            </a:lvl2pPr>
            <a:lvl3pPr lvl="2" rtl="0">
              <a:spcBef>
                <a:spcPts val="0"/>
              </a:spcBef>
              <a:spcAft>
                <a:spcPts val="0"/>
              </a:spcAft>
              <a:buClr>
                <a:srgbClr val="FFFFFF"/>
              </a:buClr>
              <a:buSzPts val="3200"/>
              <a:buNone/>
              <a:defRPr>
                <a:solidFill>
                  <a:srgbClr val="FFFFFF"/>
                </a:solidFill>
              </a:defRPr>
            </a:lvl3pPr>
            <a:lvl4pPr lvl="3" rtl="0">
              <a:spcBef>
                <a:spcPts val="0"/>
              </a:spcBef>
              <a:spcAft>
                <a:spcPts val="0"/>
              </a:spcAft>
              <a:buClr>
                <a:srgbClr val="FFFFFF"/>
              </a:buClr>
              <a:buSzPts val="3200"/>
              <a:buNone/>
              <a:defRPr>
                <a:solidFill>
                  <a:srgbClr val="FFFFFF"/>
                </a:solidFill>
              </a:defRPr>
            </a:lvl4pPr>
            <a:lvl5pPr lvl="4" rtl="0">
              <a:spcBef>
                <a:spcPts val="0"/>
              </a:spcBef>
              <a:spcAft>
                <a:spcPts val="0"/>
              </a:spcAft>
              <a:buClr>
                <a:srgbClr val="FFFFFF"/>
              </a:buClr>
              <a:buSzPts val="3200"/>
              <a:buNone/>
              <a:defRPr>
                <a:solidFill>
                  <a:srgbClr val="FFFFFF"/>
                </a:solidFill>
              </a:defRPr>
            </a:lvl5pPr>
            <a:lvl6pPr lvl="5" rtl="0">
              <a:spcBef>
                <a:spcPts val="0"/>
              </a:spcBef>
              <a:spcAft>
                <a:spcPts val="0"/>
              </a:spcAft>
              <a:buClr>
                <a:srgbClr val="FFFFFF"/>
              </a:buClr>
              <a:buSzPts val="3200"/>
              <a:buNone/>
              <a:defRPr>
                <a:solidFill>
                  <a:srgbClr val="FFFFFF"/>
                </a:solidFill>
              </a:defRPr>
            </a:lvl6pPr>
            <a:lvl7pPr lvl="6" rtl="0">
              <a:spcBef>
                <a:spcPts val="0"/>
              </a:spcBef>
              <a:spcAft>
                <a:spcPts val="0"/>
              </a:spcAft>
              <a:buClr>
                <a:srgbClr val="FFFFFF"/>
              </a:buClr>
              <a:buSzPts val="3200"/>
              <a:buNone/>
              <a:defRPr>
                <a:solidFill>
                  <a:srgbClr val="FFFFFF"/>
                </a:solidFill>
              </a:defRPr>
            </a:lvl7pPr>
            <a:lvl8pPr lvl="7" rtl="0">
              <a:spcBef>
                <a:spcPts val="0"/>
              </a:spcBef>
              <a:spcAft>
                <a:spcPts val="0"/>
              </a:spcAft>
              <a:buClr>
                <a:srgbClr val="FFFFFF"/>
              </a:buClr>
              <a:buSzPts val="3200"/>
              <a:buNone/>
              <a:defRPr>
                <a:solidFill>
                  <a:srgbClr val="FFFFFF"/>
                </a:solidFill>
              </a:defRPr>
            </a:lvl8pPr>
            <a:lvl9pPr lvl="8" rtl="0">
              <a:spcBef>
                <a:spcPts val="0"/>
              </a:spcBef>
              <a:spcAft>
                <a:spcPts val="0"/>
              </a:spcAft>
              <a:buClr>
                <a:srgbClr val="FFFFFF"/>
              </a:buClr>
              <a:buSzPts val="3200"/>
              <a:buNone/>
              <a:defRPr>
                <a:solidFill>
                  <a:srgbClr val="FFFFFF"/>
                </a:solidFill>
              </a:defRPr>
            </a:lvl9pPr>
          </a:lstStyle>
          <a:p>
            <a:endParaRPr/>
          </a:p>
        </p:txBody>
      </p:sp>
      <p:sp>
        <p:nvSpPr>
          <p:cNvPr id="83" name="Google Shape;83;p16"/>
          <p:cNvSpPr txBox="1">
            <a:spLocks noGrp="1"/>
          </p:cNvSpPr>
          <p:nvPr>
            <p:ph type="subTitle" idx="1"/>
          </p:nvPr>
        </p:nvSpPr>
        <p:spPr>
          <a:xfrm>
            <a:off x="720000" y="3819875"/>
            <a:ext cx="2271300" cy="63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84" name="Google Shape;84;p16"/>
          <p:cNvSpPr txBox="1">
            <a:spLocks noGrp="1"/>
          </p:cNvSpPr>
          <p:nvPr>
            <p:ph type="subTitle" idx="2"/>
          </p:nvPr>
        </p:nvSpPr>
        <p:spPr>
          <a:xfrm>
            <a:off x="6152700" y="3819875"/>
            <a:ext cx="2271300" cy="631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5" name="Google Shape;85;p16"/>
          <p:cNvSpPr txBox="1">
            <a:spLocks noGrp="1"/>
          </p:cNvSpPr>
          <p:nvPr>
            <p:ph type="subTitle" idx="3"/>
          </p:nvPr>
        </p:nvSpPr>
        <p:spPr>
          <a:xfrm>
            <a:off x="1127388" y="3359425"/>
            <a:ext cx="1863900" cy="391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algn="r" rtl="0">
              <a:spcBef>
                <a:spcPts val="0"/>
              </a:spcBef>
              <a:spcAft>
                <a:spcPts val="0"/>
              </a:spcAft>
              <a:buSzPts val="2000"/>
              <a:buFont typeface="Alfa Slab One"/>
              <a:buNone/>
              <a:defRPr sz="2000">
                <a:latin typeface="Alfa Slab One"/>
                <a:ea typeface="Alfa Slab One"/>
                <a:cs typeface="Alfa Slab One"/>
                <a:sym typeface="Alfa Slab One"/>
              </a:defRPr>
            </a:lvl2pPr>
            <a:lvl3pPr lvl="2" algn="r" rtl="0">
              <a:spcBef>
                <a:spcPts val="0"/>
              </a:spcBef>
              <a:spcAft>
                <a:spcPts val="0"/>
              </a:spcAft>
              <a:buSzPts val="2000"/>
              <a:buFont typeface="Alfa Slab One"/>
              <a:buNone/>
              <a:defRPr sz="2000">
                <a:latin typeface="Alfa Slab One"/>
                <a:ea typeface="Alfa Slab One"/>
                <a:cs typeface="Alfa Slab One"/>
                <a:sym typeface="Alfa Slab One"/>
              </a:defRPr>
            </a:lvl3pPr>
            <a:lvl4pPr lvl="3" algn="r" rtl="0">
              <a:spcBef>
                <a:spcPts val="0"/>
              </a:spcBef>
              <a:spcAft>
                <a:spcPts val="0"/>
              </a:spcAft>
              <a:buSzPts val="2000"/>
              <a:buFont typeface="Alfa Slab One"/>
              <a:buNone/>
              <a:defRPr sz="2000">
                <a:latin typeface="Alfa Slab One"/>
                <a:ea typeface="Alfa Slab One"/>
                <a:cs typeface="Alfa Slab One"/>
                <a:sym typeface="Alfa Slab One"/>
              </a:defRPr>
            </a:lvl4pPr>
            <a:lvl5pPr lvl="4" algn="r" rtl="0">
              <a:spcBef>
                <a:spcPts val="0"/>
              </a:spcBef>
              <a:spcAft>
                <a:spcPts val="0"/>
              </a:spcAft>
              <a:buSzPts val="2000"/>
              <a:buFont typeface="Alfa Slab One"/>
              <a:buNone/>
              <a:defRPr sz="2000">
                <a:latin typeface="Alfa Slab One"/>
                <a:ea typeface="Alfa Slab One"/>
                <a:cs typeface="Alfa Slab One"/>
                <a:sym typeface="Alfa Slab One"/>
              </a:defRPr>
            </a:lvl5pPr>
            <a:lvl6pPr lvl="5" algn="r" rtl="0">
              <a:spcBef>
                <a:spcPts val="0"/>
              </a:spcBef>
              <a:spcAft>
                <a:spcPts val="0"/>
              </a:spcAft>
              <a:buSzPts val="2000"/>
              <a:buFont typeface="Alfa Slab One"/>
              <a:buNone/>
              <a:defRPr sz="2000">
                <a:latin typeface="Alfa Slab One"/>
                <a:ea typeface="Alfa Slab One"/>
                <a:cs typeface="Alfa Slab One"/>
                <a:sym typeface="Alfa Slab One"/>
              </a:defRPr>
            </a:lvl6pPr>
            <a:lvl7pPr lvl="6" algn="r" rtl="0">
              <a:spcBef>
                <a:spcPts val="0"/>
              </a:spcBef>
              <a:spcAft>
                <a:spcPts val="0"/>
              </a:spcAft>
              <a:buSzPts val="2000"/>
              <a:buFont typeface="Alfa Slab One"/>
              <a:buNone/>
              <a:defRPr sz="2000">
                <a:latin typeface="Alfa Slab One"/>
                <a:ea typeface="Alfa Slab One"/>
                <a:cs typeface="Alfa Slab One"/>
                <a:sym typeface="Alfa Slab One"/>
              </a:defRPr>
            </a:lvl7pPr>
            <a:lvl8pPr lvl="7" algn="r" rtl="0">
              <a:spcBef>
                <a:spcPts val="0"/>
              </a:spcBef>
              <a:spcAft>
                <a:spcPts val="0"/>
              </a:spcAft>
              <a:buSzPts val="2000"/>
              <a:buFont typeface="Alfa Slab One"/>
              <a:buNone/>
              <a:defRPr sz="2000">
                <a:latin typeface="Alfa Slab One"/>
                <a:ea typeface="Alfa Slab One"/>
                <a:cs typeface="Alfa Slab One"/>
                <a:sym typeface="Alfa Slab One"/>
              </a:defRPr>
            </a:lvl8pPr>
            <a:lvl9pPr lvl="8" algn="r"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
        <p:nvSpPr>
          <p:cNvPr id="86" name="Google Shape;86;p16"/>
          <p:cNvSpPr txBox="1">
            <a:spLocks noGrp="1"/>
          </p:cNvSpPr>
          <p:nvPr>
            <p:ph type="subTitle" idx="4"/>
          </p:nvPr>
        </p:nvSpPr>
        <p:spPr>
          <a:xfrm>
            <a:off x="6152688" y="3359425"/>
            <a:ext cx="1863900" cy="391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rtl="0">
              <a:spcBef>
                <a:spcPts val="0"/>
              </a:spcBef>
              <a:spcAft>
                <a:spcPts val="0"/>
              </a:spcAft>
              <a:buSzPts val="2000"/>
              <a:buFont typeface="Alfa Slab One"/>
              <a:buNone/>
              <a:defRPr sz="2000">
                <a:latin typeface="Alfa Slab One"/>
                <a:ea typeface="Alfa Slab One"/>
                <a:cs typeface="Alfa Slab One"/>
                <a:sym typeface="Alfa Slab One"/>
              </a:defRPr>
            </a:lvl2pPr>
            <a:lvl3pPr lvl="2" rtl="0">
              <a:spcBef>
                <a:spcPts val="0"/>
              </a:spcBef>
              <a:spcAft>
                <a:spcPts val="0"/>
              </a:spcAft>
              <a:buSzPts val="2000"/>
              <a:buFont typeface="Alfa Slab One"/>
              <a:buNone/>
              <a:defRPr sz="2000">
                <a:latin typeface="Alfa Slab One"/>
                <a:ea typeface="Alfa Slab One"/>
                <a:cs typeface="Alfa Slab One"/>
                <a:sym typeface="Alfa Slab One"/>
              </a:defRPr>
            </a:lvl3pPr>
            <a:lvl4pPr lvl="3" rtl="0">
              <a:spcBef>
                <a:spcPts val="0"/>
              </a:spcBef>
              <a:spcAft>
                <a:spcPts val="0"/>
              </a:spcAft>
              <a:buSzPts val="2000"/>
              <a:buFont typeface="Alfa Slab One"/>
              <a:buNone/>
              <a:defRPr sz="2000">
                <a:latin typeface="Alfa Slab One"/>
                <a:ea typeface="Alfa Slab One"/>
                <a:cs typeface="Alfa Slab One"/>
                <a:sym typeface="Alfa Slab One"/>
              </a:defRPr>
            </a:lvl4pPr>
            <a:lvl5pPr lvl="4" rtl="0">
              <a:spcBef>
                <a:spcPts val="0"/>
              </a:spcBef>
              <a:spcAft>
                <a:spcPts val="0"/>
              </a:spcAft>
              <a:buSzPts val="2000"/>
              <a:buFont typeface="Alfa Slab One"/>
              <a:buNone/>
              <a:defRPr sz="2000">
                <a:latin typeface="Alfa Slab One"/>
                <a:ea typeface="Alfa Slab One"/>
                <a:cs typeface="Alfa Slab One"/>
                <a:sym typeface="Alfa Slab One"/>
              </a:defRPr>
            </a:lvl5pPr>
            <a:lvl6pPr lvl="5" rtl="0">
              <a:spcBef>
                <a:spcPts val="0"/>
              </a:spcBef>
              <a:spcAft>
                <a:spcPts val="0"/>
              </a:spcAft>
              <a:buSzPts val="2000"/>
              <a:buFont typeface="Alfa Slab One"/>
              <a:buNone/>
              <a:defRPr sz="2000">
                <a:latin typeface="Alfa Slab One"/>
                <a:ea typeface="Alfa Slab One"/>
                <a:cs typeface="Alfa Slab One"/>
                <a:sym typeface="Alfa Slab One"/>
              </a:defRPr>
            </a:lvl6pPr>
            <a:lvl7pPr lvl="6" rtl="0">
              <a:spcBef>
                <a:spcPts val="0"/>
              </a:spcBef>
              <a:spcAft>
                <a:spcPts val="0"/>
              </a:spcAft>
              <a:buSzPts val="2000"/>
              <a:buFont typeface="Alfa Slab One"/>
              <a:buNone/>
              <a:defRPr sz="2000">
                <a:latin typeface="Alfa Slab One"/>
                <a:ea typeface="Alfa Slab One"/>
                <a:cs typeface="Alfa Slab One"/>
                <a:sym typeface="Alfa Slab One"/>
              </a:defRPr>
            </a:lvl7pPr>
            <a:lvl8pPr lvl="7" rtl="0">
              <a:spcBef>
                <a:spcPts val="0"/>
              </a:spcBef>
              <a:spcAft>
                <a:spcPts val="0"/>
              </a:spcAft>
              <a:buSzPts val="2000"/>
              <a:buFont typeface="Alfa Slab One"/>
              <a:buNone/>
              <a:defRPr sz="2000">
                <a:latin typeface="Alfa Slab One"/>
                <a:ea typeface="Alfa Slab One"/>
                <a:cs typeface="Alfa Slab One"/>
                <a:sym typeface="Alfa Slab One"/>
              </a:defRPr>
            </a:lvl8pPr>
            <a:lvl9pPr lvl="8"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
        <p:nvSpPr>
          <p:cNvPr id="87" name="Google Shape;87;p16"/>
          <p:cNvSpPr txBox="1">
            <a:spLocks noGrp="1"/>
          </p:cNvSpPr>
          <p:nvPr>
            <p:ph type="subTitle" idx="5"/>
          </p:nvPr>
        </p:nvSpPr>
        <p:spPr>
          <a:xfrm>
            <a:off x="720000" y="2085625"/>
            <a:ext cx="2271300" cy="63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88" name="Google Shape;88;p16"/>
          <p:cNvSpPr txBox="1">
            <a:spLocks noGrp="1"/>
          </p:cNvSpPr>
          <p:nvPr>
            <p:ph type="subTitle" idx="6"/>
          </p:nvPr>
        </p:nvSpPr>
        <p:spPr>
          <a:xfrm>
            <a:off x="6152700" y="2085625"/>
            <a:ext cx="2271300" cy="631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9" name="Google Shape;89;p16"/>
          <p:cNvSpPr txBox="1">
            <a:spLocks noGrp="1"/>
          </p:cNvSpPr>
          <p:nvPr>
            <p:ph type="subTitle" idx="7"/>
          </p:nvPr>
        </p:nvSpPr>
        <p:spPr>
          <a:xfrm>
            <a:off x="1127388" y="1625175"/>
            <a:ext cx="1863900" cy="391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algn="r" rtl="0">
              <a:spcBef>
                <a:spcPts val="0"/>
              </a:spcBef>
              <a:spcAft>
                <a:spcPts val="0"/>
              </a:spcAft>
              <a:buSzPts val="2000"/>
              <a:buFont typeface="Alfa Slab One"/>
              <a:buNone/>
              <a:defRPr sz="2000">
                <a:latin typeface="Alfa Slab One"/>
                <a:ea typeface="Alfa Slab One"/>
                <a:cs typeface="Alfa Slab One"/>
                <a:sym typeface="Alfa Slab One"/>
              </a:defRPr>
            </a:lvl2pPr>
            <a:lvl3pPr lvl="2" algn="r" rtl="0">
              <a:spcBef>
                <a:spcPts val="0"/>
              </a:spcBef>
              <a:spcAft>
                <a:spcPts val="0"/>
              </a:spcAft>
              <a:buSzPts val="2000"/>
              <a:buFont typeface="Alfa Slab One"/>
              <a:buNone/>
              <a:defRPr sz="2000">
                <a:latin typeface="Alfa Slab One"/>
                <a:ea typeface="Alfa Slab One"/>
                <a:cs typeface="Alfa Slab One"/>
                <a:sym typeface="Alfa Slab One"/>
              </a:defRPr>
            </a:lvl3pPr>
            <a:lvl4pPr lvl="3" algn="r" rtl="0">
              <a:spcBef>
                <a:spcPts val="0"/>
              </a:spcBef>
              <a:spcAft>
                <a:spcPts val="0"/>
              </a:spcAft>
              <a:buSzPts val="2000"/>
              <a:buFont typeface="Alfa Slab One"/>
              <a:buNone/>
              <a:defRPr sz="2000">
                <a:latin typeface="Alfa Slab One"/>
                <a:ea typeface="Alfa Slab One"/>
                <a:cs typeface="Alfa Slab One"/>
                <a:sym typeface="Alfa Slab One"/>
              </a:defRPr>
            </a:lvl4pPr>
            <a:lvl5pPr lvl="4" algn="r" rtl="0">
              <a:spcBef>
                <a:spcPts val="0"/>
              </a:spcBef>
              <a:spcAft>
                <a:spcPts val="0"/>
              </a:spcAft>
              <a:buSzPts val="2000"/>
              <a:buFont typeface="Alfa Slab One"/>
              <a:buNone/>
              <a:defRPr sz="2000">
                <a:latin typeface="Alfa Slab One"/>
                <a:ea typeface="Alfa Slab One"/>
                <a:cs typeface="Alfa Slab One"/>
                <a:sym typeface="Alfa Slab One"/>
              </a:defRPr>
            </a:lvl5pPr>
            <a:lvl6pPr lvl="5" algn="r" rtl="0">
              <a:spcBef>
                <a:spcPts val="0"/>
              </a:spcBef>
              <a:spcAft>
                <a:spcPts val="0"/>
              </a:spcAft>
              <a:buSzPts val="2000"/>
              <a:buFont typeface="Alfa Slab One"/>
              <a:buNone/>
              <a:defRPr sz="2000">
                <a:latin typeface="Alfa Slab One"/>
                <a:ea typeface="Alfa Slab One"/>
                <a:cs typeface="Alfa Slab One"/>
                <a:sym typeface="Alfa Slab One"/>
              </a:defRPr>
            </a:lvl6pPr>
            <a:lvl7pPr lvl="6" algn="r" rtl="0">
              <a:spcBef>
                <a:spcPts val="0"/>
              </a:spcBef>
              <a:spcAft>
                <a:spcPts val="0"/>
              </a:spcAft>
              <a:buSzPts val="2000"/>
              <a:buFont typeface="Alfa Slab One"/>
              <a:buNone/>
              <a:defRPr sz="2000">
                <a:latin typeface="Alfa Slab One"/>
                <a:ea typeface="Alfa Slab One"/>
                <a:cs typeface="Alfa Slab One"/>
                <a:sym typeface="Alfa Slab One"/>
              </a:defRPr>
            </a:lvl7pPr>
            <a:lvl8pPr lvl="7" algn="r" rtl="0">
              <a:spcBef>
                <a:spcPts val="0"/>
              </a:spcBef>
              <a:spcAft>
                <a:spcPts val="0"/>
              </a:spcAft>
              <a:buSzPts val="2000"/>
              <a:buFont typeface="Alfa Slab One"/>
              <a:buNone/>
              <a:defRPr sz="2000">
                <a:latin typeface="Alfa Slab One"/>
                <a:ea typeface="Alfa Slab One"/>
                <a:cs typeface="Alfa Slab One"/>
                <a:sym typeface="Alfa Slab One"/>
              </a:defRPr>
            </a:lvl8pPr>
            <a:lvl9pPr lvl="8" algn="r"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
        <p:nvSpPr>
          <p:cNvPr id="90" name="Google Shape;90;p16"/>
          <p:cNvSpPr txBox="1">
            <a:spLocks noGrp="1"/>
          </p:cNvSpPr>
          <p:nvPr>
            <p:ph type="subTitle" idx="8"/>
          </p:nvPr>
        </p:nvSpPr>
        <p:spPr>
          <a:xfrm>
            <a:off x="6152688" y="1625175"/>
            <a:ext cx="1863900" cy="391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rtl="0">
              <a:spcBef>
                <a:spcPts val="0"/>
              </a:spcBef>
              <a:spcAft>
                <a:spcPts val="0"/>
              </a:spcAft>
              <a:buSzPts val="2000"/>
              <a:buFont typeface="Alfa Slab One"/>
              <a:buNone/>
              <a:defRPr sz="2000">
                <a:latin typeface="Alfa Slab One"/>
                <a:ea typeface="Alfa Slab One"/>
                <a:cs typeface="Alfa Slab One"/>
                <a:sym typeface="Alfa Slab One"/>
              </a:defRPr>
            </a:lvl2pPr>
            <a:lvl3pPr lvl="2" rtl="0">
              <a:spcBef>
                <a:spcPts val="0"/>
              </a:spcBef>
              <a:spcAft>
                <a:spcPts val="0"/>
              </a:spcAft>
              <a:buSzPts val="2000"/>
              <a:buFont typeface="Alfa Slab One"/>
              <a:buNone/>
              <a:defRPr sz="2000">
                <a:latin typeface="Alfa Slab One"/>
                <a:ea typeface="Alfa Slab One"/>
                <a:cs typeface="Alfa Slab One"/>
                <a:sym typeface="Alfa Slab One"/>
              </a:defRPr>
            </a:lvl3pPr>
            <a:lvl4pPr lvl="3" rtl="0">
              <a:spcBef>
                <a:spcPts val="0"/>
              </a:spcBef>
              <a:spcAft>
                <a:spcPts val="0"/>
              </a:spcAft>
              <a:buSzPts val="2000"/>
              <a:buFont typeface="Alfa Slab One"/>
              <a:buNone/>
              <a:defRPr sz="2000">
                <a:latin typeface="Alfa Slab One"/>
                <a:ea typeface="Alfa Slab One"/>
                <a:cs typeface="Alfa Slab One"/>
                <a:sym typeface="Alfa Slab One"/>
              </a:defRPr>
            </a:lvl4pPr>
            <a:lvl5pPr lvl="4" rtl="0">
              <a:spcBef>
                <a:spcPts val="0"/>
              </a:spcBef>
              <a:spcAft>
                <a:spcPts val="0"/>
              </a:spcAft>
              <a:buSzPts val="2000"/>
              <a:buFont typeface="Alfa Slab One"/>
              <a:buNone/>
              <a:defRPr sz="2000">
                <a:latin typeface="Alfa Slab One"/>
                <a:ea typeface="Alfa Slab One"/>
                <a:cs typeface="Alfa Slab One"/>
                <a:sym typeface="Alfa Slab One"/>
              </a:defRPr>
            </a:lvl5pPr>
            <a:lvl6pPr lvl="5" rtl="0">
              <a:spcBef>
                <a:spcPts val="0"/>
              </a:spcBef>
              <a:spcAft>
                <a:spcPts val="0"/>
              </a:spcAft>
              <a:buSzPts val="2000"/>
              <a:buFont typeface="Alfa Slab One"/>
              <a:buNone/>
              <a:defRPr sz="2000">
                <a:latin typeface="Alfa Slab One"/>
                <a:ea typeface="Alfa Slab One"/>
                <a:cs typeface="Alfa Slab One"/>
                <a:sym typeface="Alfa Slab One"/>
              </a:defRPr>
            </a:lvl6pPr>
            <a:lvl7pPr lvl="6" rtl="0">
              <a:spcBef>
                <a:spcPts val="0"/>
              </a:spcBef>
              <a:spcAft>
                <a:spcPts val="0"/>
              </a:spcAft>
              <a:buSzPts val="2000"/>
              <a:buFont typeface="Alfa Slab One"/>
              <a:buNone/>
              <a:defRPr sz="2000">
                <a:latin typeface="Alfa Slab One"/>
                <a:ea typeface="Alfa Slab One"/>
                <a:cs typeface="Alfa Slab One"/>
                <a:sym typeface="Alfa Slab One"/>
              </a:defRPr>
            </a:lvl7pPr>
            <a:lvl8pPr lvl="7" rtl="0">
              <a:spcBef>
                <a:spcPts val="0"/>
              </a:spcBef>
              <a:spcAft>
                <a:spcPts val="0"/>
              </a:spcAft>
              <a:buSzPts val="2000"/>
              <a:buFont typeface="Alfa Slab One"/>
              <a:buNone/>
              <a:defRPr sz="2000">
                <a:latin typeface="Alfa Slab One"/>
                <a:ea typeface="Alfa Slab One"/>
                <a:cs typeface="Alfa Slab One"/>
                <a:sym typeface="Alfa Slab One"/>
              </a:defRPr>
            </a:lvl8pPr>
            <a:lvl9pPr lvl="8"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Tree>
    <p:extLst>
      <p:ext uri="{BB962C8B-B14F-4D97-AF65-F5344CB8AC3E}">
        <p14:creationId xmlns:p14="http://schemas.microsoft.com/office/powerpoint/2010/main" val="9945427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1"/>
        <p:cNvGrpSpPr/>
        <p:nvPr/>
      </p:nvGrpSpPr>
      <p:grpSpPr>
        <a:xfrm>
          <a:off x="0" y="0"/>
          <a:ext cx="0" cy="0"/>
          <a:chOff x="0" y="0"/>
          <a:chExt cx="0" cy="0"/>
        </a:xfrm>
      </p:grpSpPr>
      <p:pic>
        <p:nvPicPr>
          <p:cNvPr id="92" name="Google Shape;92;p17"/>
          <p:cNvPicPr preferRelativeResize="0"/>
          <p:nvPr/>
        </p:nvPicPr>
        <p:blipFill rotWithShape="1">
          <a:blip r:embed="rId2">
            <a:alphaModFix/>
          </a:blip>
          <a:srcRect t="38675" b="38675"/>
          <a:stretch/>
        </p:blipFill>
        <p:spPr>
          <a:xfrm>
            <a:off x="0" y="-27150"/>
            <a:ext cx="9143998" cy="1183874"/>
          </a:xfrm>
          <a:prstGeom prst="rect">
            <a:avLst/>
          </a:prstGeom>
          <a:noFill/>
          <a:ln>
            <a:noFill/>
          </a:ln>
        </p:spPr>
      </p:pic>
      <p:sp>
        <p:nvSpPr>
          <p:cNvPr id="93" name="Google Shape;93;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200"/>
              <a:buNone/>
              <a:defRPr>
                <a:solidFill>
                  <a:srgbClr val="FFFFFF"/>
                </a:solidFill>
              </a:defRPr>
            </a:lvl1pPr>
            <a:lvl2pPr lvl="1" rtl="0">
              <a:spcBef>
                <a:spcPts val="0"/>
              </a:spcBef>
              <a:spcAft>
                <a:spcPts val="0"/>
              </a:spcAft>
              <a:buClr>
                <a:srgbClr val="FFFFFF"/>
              </a:buClr>
              <a:buSzPts val="3200"/>
              <a:buNone/>
              <a:defRPr>
                <a:solidFill>
                  <a:srgbClr val="FFFFFF"/>
                </a:solidFill>
              </a:defRPr>
            </a:lvl2pPr>
            <a:lvl3pPr lvl="2" rtl="0">
              <a:spcBef>
                <a:spcPts val="0"/>
              </a:spcBef>
              <a:spcAft>
                <a:spcPts val="0"/>
              </a:spcAft>
              <a:buClr>
                <a:srgbClr val="FFFFFF"/>
              </a:buClr>
              <a:buSzPts val="3200"/>
              <a:buNone/>
              <a:defRPr>
                <a:solidFill>
                  <a:srgbClr val="FFFFFF"/>
                </a:solidFill>
              </a:defRPr>
            </a:lvl3pPr>
            <a:lvl4pPr lvl="3" rtl="0">
              <a:spcBef>
                <a:spcPts val="0"/>
              </a:spcBef>
              <a:spcAft>
                <a:spcPts val="0"/>
              </a:spcAft>
              <a:buClr>
                <a:srgbClr val="FFFFFF"/>
              </a:buClr>
              <a:buSzPts val="3200"/>
              <a:buNone/>
              <a:defRPr>
                <a:solidFill>
                  <a:srgbClr val="FFFFFF"/>
                </a:solidFill>
              </a:defRPr>
            </a:lvl4pPr>
            <a:lvl5pPr lvl="4" rtl="0">
              <a:spcBef>
                <a:spcPts val="0"/>
              </a:spcBef>
              <a:spcAft>
                <a:spcPts val="0"/>
              </a:spcAft>
              <a:buClr>
                <a:srgbClr val="FFFFFF"/>
              </a:buClr>
              <a:buSzPts val="3200"/>
              <a:buNone/>
              <a:defRPr>
                <a:solidFill>
                  <a:srgbClr val="FFFFFF"/>
                </a:solidFill>
              </a:defRPr>
            </a:lvl5pPr>
            <a:lvl6pPr lvl="5" rtl="0">
              <a:spcBef>
                <a:spcPts val="0"/>
              </a:spcBef>
              <a:spcAft>
                <a:spcPts val="0"/>
              </a:spcAft>
              <a:buClr>
                <a:srgbClr val="FFFFFF"/>
              </a:buClr>
              <a:buSzPts val="3200"/>
              <a:buNone/>
              <a:defRPr>
                <a:solidFill>
                  <a:srgbClr val="FFFFFF"/>
                </a:solidFill>
              </a:defRPr>
            </a:lvl6pPr>
            <a:lvl7pPr lvl="6" rtl="0">
              <a:spcBef>
                <a:spcPts val="0"/>
              </a:spcBef>
              <a:spcAft>
                <a:spcPts val="0"/>
              </a:spcAft>
              <a:buClr>
                <a:srgbClr val="FFFFFF"/>
              </a:buClr>
              <a:buSzPts val="3200"/>
              <a:buNone/>
              <a:defRPr>
                <a:solidFill>
                  <a:srgbClr val="FFFFFF"/>
                </a:solidFill>
              </a:defRPr>
            </a:lvl7pPr>
            <a:lvl8pPr lvl="7" rtl="0">
              <a:spcBef>
                <a:spcPts val="0"/>
              </a:spcBef>
              <a:spcAft>
                <a:spcPts val="0"/>
              </a:spcAft>
              <a:buClr>
                <a:srgbClr val="FFFFFF"/>
              </a:buClr>
              <a:buSzPts val="3200"/>
              <a:buNone/>
              <a:defRPr>
                <a:solidFill>
                  <a:srgbClr val="FFFFFF"/>
                </a:solidFill>
              </a:defRPr>
            </a:lvl8pPr>
            <a:lvl9pPr lvl="8" rtl="0">
              <a:spcBef>
                <a:spcPts val="0"/>
              </a:spcBef>
              <a:spcAft>
                <a:spcPts val="0"/>
              </a:spcAft>
              <a:buClr>
                <a:srgbClr val="FFFFFF"/>
              </a:buClr>
              <a:buSzPts val="3200"/>
              <a:buNone/>
              <a:defRPr>
                <a:solidFill>
                  <a:srgbClr val="FFFFFF"/>
                </a:solidFill>
              </a:defRPr>
            </a:lvl9pPr>
          </a:lstStyle>
          <a:p>
            <a:endParaRPr/>
          </a:p>
        </p:txBody>
      </p:sp>
      <p:sp>
        <p:nvSpPr>
          <p:cNvPr id="94" name="Google Shape;94;p17"/>
          <p:cNvSpPr txBox="1">
            <a:spLocks noGrp="1"/>
          </p:cNvSpPr>
          <p:nvPr>
            <p:ph type="subTitle" idx="1"/>
          </p:nvPr>
        </p:nvSpPr>
        <p:spPr>
          <a:xfrm>
            <a:off x="720000" y="3723000"/>
            <a:ext cx="2271300" cy="728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5" name="Google Shape;95;p17"/>
          <p:cNvSpPr txBox="1">
            <a:spLocks noGrp="1"/>
          </p:cNvSpPr>
          <p:nvPr>
            <p:ph type="subTitle" idx="2"/>
          </p:nvPr>
        </p:nvSpPr>
        <p:spPr>
          <a:xfrm>
            <a:off x="923700" y="3262550"/>
            <a:ext cx="1863900" cy="39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algn="ctr" rtl="0">
              <a:spcBef>
                <a:spcPts val="0"/>
              </a:spcBef>
              <a:spcAft>
                <a:spcPts val="0"/>
              </a:spcAft>
              <a:buSzPts val="2000"/>
              <a:buFont typeface="Alfa Slab One"/>
              <a:buNone/>
              <a:defRPr sz="2000">
                <a:latin typeface="Alfa Slab One"/>
                <a:ea typeface="Alfa Slab One"/>
                <a:cs typeface="Alfa Slab One"/>
                <a:sym typeface="Alfa Slab One"/>
              </a:defRPr>
            </a:lvl2pPr>
            <a:lvl3pPr lvl="2" algn="ctr" rtl="0">
              <a:spcBef>
                <a:spcPts val="0"/>
              </a:spcBef>
              <a:spcAft>
                <a:spcPts val="0"/>
              </a:spcAft>
              <a:buSzPts val="2000"/>
              <a:buFont typeface="Alfa Slab One"/>
              <a:buNone/>
              <a:defRPr sz="2000">
                <a:latin typeface="Alfa Slab One"/>
                <a:ea typeface="Alfa Slab One"/>
                <a:cs typeface="Alfa Slab One"/>
                <a:sym typeface="Alfa Slab One"/>
              </a:defRPr>
            </a:lvl3pPr>
            <a:lvl4pPr lvl="3" algn="ctr" rtl="0">
              <a:spcBef>
                <a:spcPts val="0"/>
              </a:spcBef>
              <a:spcAft>
                <a:spcPts val="0"/>
              </a:spcAft>
              <a:buSzPts val="2000"/>
              <a:buFont typeface="Alfa Slab One"/>
              <a:buNone/>
              <a:defRPr sz="2000">
                <a:latin typeface="Alfa Slab One"/>
                <a:ea typeface="Alfa Slab One"/>
                <a:cs typeface="Alfa Slab One"/>
                <a:sym typeface="Alfa Slab One"/>
              </a:defRPr>
            </a:lvl4pPr>
            <a:lvl5pPr lvl="4" algn="ctr" rtl="0">
              <a:spcBef>
                <a:spcPts val="0"/>
              </a:spcBef>
              <a:spcAft>
                <a:spcPts val="0"/>
              </a:spcAft>
              <a:buSzPts val="2000"/>
              <a:buFont typeface="Alfa Slab One"/>
              <a:buNone/>
              <a:defRPr sz="2000">
                <a:latin typeface="Alfa Slab One"/>
                <a:ea typeface="Alfa Slab One"/>
                <a:cs typeface="Alfa Slab One"/>
                <a:sym typeface="Alfa Slab One"/>
              </a:defRPr>
            </a:lvl5pPr>
            <a:lvl6pPr lvl="5" algn="ctr" rtl="0">
              <a:spcBef>
                <a:spcPts val="0"/>
              </a:spcBef>
              <a:spcAft>
                <a:spcPts val="0"/>
              </a:spcAft>
              <a:buSzPts val="2000"/>
              <a:buFont typeface="Alfa Slab One"/>
              <a:buNone/>
              <a:defRPr sz="2000">
                <a:latin typeface="Alfa Slab One"/>
                <a:ea typeface="Alfa Slab One"/>
                <a:cs typeface="Alfa Slab One"/>
                <a:sym typeface="Alfa Slab One"/>
              </a:defRPr>
            </a:lvl6pPr>
            <a:lvl7pPr lvl="6" algn="ctr" rtl="0">
              <a:spcBef>
                <a:spcPts val="0"/>
              </a:spcBef>
              <a:spcAft>
                <a:spcPts val="0"/>
              </a:spcAft>
              <a:buSzPts val="2000"/>
              <a:buFont typeface="Alfa Slab One"/>
              <a:buNone/>
              <a:defRPr sz="2000">
                <a:latin typeface="Alfa Slab One"/>
                <a:ea typeface="Alfa Slab One"/>
                <a:cs typeface="Alfa Slab One"/>
                <a:sym typeface="Alfa Slab One"/>
              </a:defRPr>
            </a:lvl7pPr>
            <a:lvl8pPr lvl="7" algn="ctr" rtl="0">
              <a:spcBef>
                <a:spcPts val="0"/>
              </a:spcBef>
              <a:spcAft>
                <a:spcPts val="0"/>
              </a:spcAft>
              <a:buSzPts val="2000"/>
              <a:buFont typeface="Alfa Slab One"/>
              <a:buNone/>
              <a:defRPr sz="2000">
                <a:latin typeface="Alfa Slab One"/>
                <a:ea typeface="Alfa Slab One"/>
                <a:cs typeface="Alfa Slab One"/>
                <a:sym typeface="Alfa Slab One"/>
              </a:defRPr>
            </a:lvl8pPr>
            <a:lvl9pPr lvl="8" algn="ctr"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
        <p:nvSpPr>
          <p:cNvPr id="96" name="Google Shape;96;p17"/>
          <p:cNvSpPr txBox="1">
            <a:spLocks noGrp="1"/>
          </p:cNvSpPr>
          <p:nvPr>
            <p:ph type="subTitle" idx="3"/>
          </p:nvPr>
        </p:nvSpPr>
        <p:spPr>
          <a:xfrm>
            <a:off x="3436350" y="3723000"/>
            <a:ext cx="2271300" cy="728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7" name="Google Shape;97;p17"/>
          <p:cNvSpPr txBox="1">
            <a:spLocks noGrp="1"/>
          </p:cNvSpPr>
          <p:nvPr>
            <p:ph type="subTitle" idx="4"/>
          </p:nvPr>
        </p:nvSpPr>
        <p:spPr>
          <a:xfrm>
            <a:off x="3640050" y="3262550"/>
            <a:ext cx="1863900" cy="39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algn="ctr" rtl="0">
              <a:spcBef>
                <a:spcPts val="0"/>
              </a:spcBef>
              <a:spcAft>
                <a:spcPts val="0"/>
              </a:spcAft>
              <a:buSzPts val="2000"/>
              <a:buFont typeface="Alfa Slab One"/>
              <a:buNone/>
              <a:defRPr sz="2000">
                <a:latin typeface="Alfa Slab One"/>
                <a:ea typeface="Alfa Slab One"/>
                <a:cs typeface="Alfa Slab One"/>
                <a:sym typeface="Alfa Slab One"/>
              </a:defRPr>
            </a:lvl2pPr>
            <a:lvl3pPr lvl="2" algn="ctr" rtl="0">
              <a:spcBef>
                <a:spcPts val="0"/>
              </a:spcBef>
              <a:spcAft>
                <a:spcPts val="0"/>
              </a:spcAft>
              <a:buSzPts val="2000"/>
              <a:buFont typeface="Alfa Slab One"/>
              <a:buNone/>
              <a:defRPr sz="2000">
                <a:latin typeface="Alfa Slab One"/>
                <a:ea typeface="Alfa Slab One"/>
                <a:cs typeface="Alfa Slab One"/>
                <a:sym typeface="Alfa Slab One"/>
              </a:defRPr>
            </a:lvl3pPr>
            <a:lvl4pPr lvl="3" algn="ctr" rtl="0">
              <a:spcBef>
                <a:spcPts val="0"/>
              </a:spcBef>
              <a:spcAft>
                <a:spcPts val="0"/>
              </a:spcAft>
              <a:buSzPts val="2000"/>
              <a:buFont typeface="Alfa Slab One"/>
              <a:buNone/>
              <a:defRPr sz="2000">
                <a:latin typeface="Alfa Slab One"/>
                <a:ea typeface="Alfa Slab One"/>
                <a:cs typeface="Alfa Slab One"/>
                <a:sym typeface="Alfa Slab One"/>
              </a:defRPr>
            </a:lvl4pPr>
            <a:lvl5pPr lvl="4" algn="ctr" rtl="0">
              <a:spcBef>
                <a:spcPts val="0"/>
              </a:spcBef>
              <a:spcAft>
                <a:spcPts val="0"/>
              </a:spcAft>
              <a:buSzPts val="2000"/>
              <a:buFont typeface="Alfa Slab One"/>
              <a:buNone/>
              <a:defRPr sz="2000">
                <a:latin typeface="Alfa Slab One"/>
                <a:ea typeface="Alfa Slab One"/>
                <a:cs typeface="Alfa Slab One"/>
                <a:sym typeface="Alfa Slab One"/>
              </a:defRPr>
            </a:lvl5pPr>
            <a:lvl6pPr lvl="5" algn="ctr" rtl="0">
              <a:spcBef>
                <a:spcPts val="0"/>
              </a:spcBef>
              <a:spcAft>
                <a:spcPts val="0"/>
              </a:spcAft>
              <a:buSzPts val="2000"/>
              <a:buFont typeface="Alfa Slab One"/>
              <a:buNone/>
              <a:defRPr sz="2000">
                <a:latin typeface="Alfa Slab One"/>
                <a:ea typeface="Alfa Slab One"/>
                <a:cs typeface="Alfa Slab One"/>
                <a:sym typeface="Alfa Slab One"/>
              </a:defRPr>
            </a:lvl6pPr>
            <a:lvl7pPr lvl="6" algn="ctr" rtl="0">
              <a:spcBef>
                <a:spcPts val="0"/>
              </a:spcBef>
              <a:spcAft>
                <a:spcPts val="0"/>
              </a:spcAft>
              <a:buSzPts val="2000"/>
              <a:buFont typeface="Alfa Slab One"/>
              <a:buNone/>
              <a:defRPr sz="2000">
                <a:latin typeface="Alfa Slab One"/>
                <a:ea typeface="Alfa Slab One"/>
                <a:cs typeface="Alfa Slab One"/>
                <a:sym typeface="Alfa Slab One"/>
              </a:defRPr>
            </a:lvl7pPr>
            <a:lvl8pPr lvl="7" algn="ctr" rtl="0">
              <a:spcBef>
                <a:spcPts val="0"/>
              </a:spcBef>
              <a:spcAft>
                <a:spcPts val="0"/>
              </a:spcAft>
              <a:buSzPts val="2000"/>
              <a:buFont typeface="Alfa Slab One"/>
              <a:buNone/>
              <a:defRPr sz="2000">
                <a:latin typeface="Alfa Slab One"/>
                <a:ea typeface="Alfa Slab One"/>
                <a:cs typeface="Alfa Slab One"/>
                <a:sym typeface="Alfa Slab One"/>
              </a:defRPr>
            </a:lvl8pPr>
            <a:lvl9pPr lvl="8" algn="ctr"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
        <p:nvSpPr>
          <p:cNvPr id="98" name="Google Shape;98;p17"/>
          <p:cNvSpPr txBox="1">
            <a:spLocks noGrp="1"/>
          </p:cNvSpPr>
          <p:nvPr>
            <p:ph type="subTitle" idx="5"/>
          </p:nvPr>
        </p:nvSpPr>
        <p:spPr>
          <a:xfrm>
            <a:off x="6152700" y="3723000"/>
            <a:ext cx="2271300" cy="728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9" name="Google Shape;99;p17"/>
          <p:cNvSpPr txBox="1">
            <a:spLocks noGrp="1"/>
          </p:cNvSpPr>
          <p:nvPr>
            <p:ph type="subTitle" idx="6"/>
          </p:nvPr>
        </p:nvSpPr>
        <p:spPr>
          <a:xfrm>
            <a:off x="6356400" y="3262550"/>
            <a:ext cx="1863900" cy="39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algn="ctr" rtl="0">
              <a:spcBef>
                <a:spcPts val="0"/>
              </a:spcBef>
              <a:spcAft>
                <a:spcPts val="0"/>
              </a:spcAft>
              <a:buSzPts val="2000"/>
              <a:buFont typeface="Alfa Slab One"/>
              <a:buNone/>
              <a:defRPr sz="2000">
                <a:latin typeface="Alfa Slab One"/>
                <a:ea typeface="Alfa Slab One"/>
                <a:cs typeface="Alfa Slab One"/>
                <a:sym typeface="Alfa Slab One"/>
              </a:defRPr>
            </a:lvl2pPr>
            <a:lvl3pPr lvl="2" algn="ctr" rtl="0">
              <a:spcBef>
                <a:spcPts val="0"/>
              </a:spcBef>
              <a:spcAft>
                <a:spcPts val="0"/>
              </a:spcAft>
              <a:buSzPts val="2000"/>
              <a:buFont typeface="Alfa Slab One"/>
              <a:buNone/>
              <a:defRPr sz="2000">
                <a:latin typeface="Alfa Slab One"/>
                <a:ea typeface="Alfa Slab One"/>
                <a:cs typeface="Alfa Slab One"/>
                <a:sym typeface="Alfa Slab One"/>
              </a:defRPr>
            </a:lvl3pPr>
            <a:lvl4pPr lvl="3" algn="ctr" rtl="0">
              <a:spcBef>
                <a:spcPts val="0"/>
              </a:spcBef>
              <a:spcAft>
                <a:spcPts val="0"/>
              </a:spcAft>
              <a:buSzPts val="2000"/>
              <a:buFont typeface="Alfa Slab One"/>
              <a:buNone/>
              <a:defRPr sz="2000">
                <a:latin typeface="Alfa Slab One"/>
                <a:ea typeface="Alfa Slab One"/>
                <a:cs typeface="Alfa Slab One"/>
                <a:sym typeface="Alfa Slab One"/>
              </a:defRPr>
            </a:lvl4pPr>
            <a:lvl5pPr lvl="4" algn="ctr" rtl="0">
              <a:spcBef>
                <a:spcPts val="0"/>
              </a:spcBef>
              <a:spcAft>
                <a:spcPts val="0"/>
              </a:spcAft>
              <a:buSzPts val="2000"/>
              <a:buFont typeface="Alfa Slab One"/>
              <a:buNone/>
              <a:defRPr sz="2000">
                <a:latin typeface="Alfa Slab One"/>
                <a:ea typeface="Alfa Slab One"/>
                <a:cs typeface="Alfa Slab One"/>
                <a:sym typeface="Alfa Slab One"/>
              </a:defRPr>
            </a:lvl5pPr>
            <a:lvl6pPr lvl="5" algn="ctr" rtl="0">
              <a:spcBef>
                <a:spcPts val="0"/>
              </a:spcBef>
              <a:spcAft>
                <a:spcPts val="0"/>
              </a:spcAft>
              <a:buSzPts val="2000"/>
              <a:buFont typeface="Alfa Slab One"/>
              <a:buNone/>
              <a:defRPr sz="2000">
                <a:latin typeface="Alfa Slab One"/>
                <a:ea typeface="Alfa Slab One"/>
                <a:cs typeface="Alfa Slab One"/>
                <a:sym typeface="Alfa Slab One"/>
              </a:defRPr>
            </a:lvl6pPr>
            <a:lvl7pPr lvl="6" algn="ctr" rtl="0">
              <a:spcBef>
                <a:spcPts val="0"/>
              </a:spcBef>
              <a:spcAft>
                <a:spcPts val="0"/>
              </a:spcAft>
              <a:buSzPts val="2000"/>
              <a:buFont typeface="Alfa Slab One"/>
              <a:buNone/>
              <a:defRPr sz="2000">
                <a:latin typeface="Alfa Slab One"/>
                <a:ea typeface="Alfa Slab One"/>
                <a:cs typeface="Alfa Slab One"/>
                <a:sym typeface="Alfa Slab One"/>
              </a:defRPr>
            </a:lvl7pPr>
            <a:lvl8pPr lvl="7" algn="ctr" rtl="0">
              <a:spcBef>
                <a:spcPts val="0"/>
              </a:spcBef>
              <a:spcAft>
                <a:spcPts val="0"/>
              </a:spcAft>
              <a:buSzPts val="2000"/>
              <a:buFont typeface="Alfa Slab One"/>
              <a:buNone/>
              <a:defRPr sz="2000">
                <a:latin typeface="Alfa Slab One"/>
                <a:ea typeface="Alfa Slab One"/>
                <a:cs typeface="Alfa Slab One"/>
                <a:sym typeface="Alfa Slab One"/>
              </a:defRPr>
            </a:lvl8pPr>
            <a:lvl9pPr lvl="8" algn="ctr"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Tree>
    <p:extLst>
      <p:ext uri="{BB962C8B-B14F-4D97-AF65-F5344CB8AC3E}">
        <p14:creationId xmlns:p14="http://schemas.microsoft.com/office/powerpoint/2010/main" val="42265319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0"/>
        <p:cNvGrpSpPr/>
        <p:nvPr/>
      </p:nvGrpSpPr>
      <p:grpSpPr>
        <a:xfrm>
          <a:off x="0" y="0"/>
          <a:ext cx="0" cy="0"/>
          <a:chOff x="0" y="0"/>
          <a:chExt cx="0" cy="0"/>
        </a:xfrm>
      </p:grpSpPr>
      <p:pic>
        <p:nvPicPr>
          <p:cNvPr id="101" name="Google Shape;101;p18"/>
          <p:cNvPicPr preferRelativeResize="0"/>
          <p:nvPr/>
        </p:nvPicPr>
        <p:blipFill rotWithShape="1">
          <a:blip r:embed="rId2">
            <a:alphaModFix/>
          </a:blip>
          <a:srcRect t="38675" b="38675"/>
          <a:stretch/>
        </p:blipFill>
        <p:spPr>
          <a:xfrm>
            <a:off x="0" y="-27150"/>
            <a:ext cx="9143998" cy="1183874"/>
          </a:xfrm>
          <a:prstGeom prst="rect">
            <a:avLst/>
          </a:prstGeom>
          <a:noFill/>
          <a:ln>
            <a:noFill/>
          </a:ln>
        </p:spPr>
      </p:pic>
      <p:sp>
        <p:nvSpPr>
          <p:cNvPr id="102" name="Google Shape;102;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200"/>
              <a:buNone/>
              <a:defRPr>
                <a:solidFill>
                  <a:srgbClr val="FFFFFF"/>
                </a:solidFill>
              </a:defRPr>
            </a:lvl1pPr>
            <a:lvl2pPr lvl="1" rtl="0">
              <a:spcBef>
                <a:spcPts val="0"/>
              </a:spcBef>
              <a:spcAft>
                <a:spcPts val="0"/>
              </a:spcAft>
              <a:buClr>
                <a:srgbClr val="FFFFFF"/>
              </a:buClr>
              <a:buSzPts val="3200"/>
              <a:buNone/>
              <a:defRPr>
                <a:solidFill>
                  <a:srgbClr val="FFFFFF"/>
                </a:solidFill>
              </a:defRPr>
            </a:lvl2pPr>
            <a:lvl3pPr lvl="2" rtl="0">
              <a:spcBef>
                <a:spcPts val="0"/>
              </a:spcBef>
              <a:spcAft>
                <a:spcPts val="0"/>
              </a:spcAft>
              <a:buClr>
                <a:srgbClr val="FFFFFF"/>
              </a:buClr>
              <a:buSzPts val="3200"/>
              <a:buNone/>
              <a:defRPr>
                <a:solidFill>
                  <a:srgbClr val="FFFFFF"/>
                </a:solidFill>
              </a:defRPr>
            </a:lvl3pPr>
            <a:lvl4pPr lvl="3" rtl="0">
              <a:spcBef>
                <a:spcPts val="0"/>
              </a:spcBef>
              <a:spcAft>
                <a:spcPts val="0"/>
              </a:spcAft>
              <a:buClr>
                <a:srgbClr val="FFFFFF"/>
              </a:buClr>
              <a:buSzPts val="3200"/>
              <a:buNone/>
              <a:defRPr>
                <a:solidFill>
                  <a:srgbClr val="FFFFFF"/>
                </a:solidFill>
              </a:defRPr>
            </a:lvl4pPr>
            <a:lvl5pPr lvl="4" rtl="0">
              <a:spcBef>
                <a:spcPts val="0"/>
              </a:spcBef>
              <a:spcAft>
                <a:spcPts val="0"/>
              </a:spcAft>
              <a:buClr>
                <a:srgbClr val="FFFFFF"/>
              </a:buClr>
              <a:buSzPts val="3200"/>
              <a:buNone/>
              <a:defRPr>
                <a:solidFill>
                  <a:srgbClr val="FFFFFF"/>
                </a:solidFill>
              </a:defRPr>
            </a:lvl5pPr>
            <a:lvl6pPr lvl="5" rtl="0">
              <a:spcBef>
                <a:spcPts val="0"/>
              </a:spcBef>
              <a:spcAft>
                <a:spcPts val="0"/>
              </a:spcAft>
              <a:buClr>
                <a:srgbClr val="FFFFFF"/>
              </a:buClr>
              <a:buSzPts val="3200"/>
              <a:buNone/>
              <a:defRPr>
                <a:solidFill>
                  <a:srgbClr val="FFFFFF"/>
                </a:solidFill>
              </a:defRPr>
            </a:lvl6pPr>
            <a:lvl7pPr lvl="6" rtl="0">
              <a:spcBef>
                <a:spcPts val="0"/>
              </a:spcBef>
              <a:spcAft>
                <a:spcPts val="0"/>
              </a:spcAft>
              <a:buClr>
                <a:srgbClr val="FFFFFF"/>
              </a:buClr>
              <a:buSzPts val="3200"/>
              <a:buNone/>
              <a:defRPr>
                <a:solidFill>
                  <a:srgbClr val="FFFFFF"/>
                </a:solidFill>
              </a:defRPr>
            </a:lvl7pPr>
            <a:lvl8pPr lvl="7" rtl="0">
              <a:spcBef>
                <a:spcPts val="0"/>
              </a:spcBef>
              <a:spcAft>
                <a:spcPts val="0"/>
              </a:spcAft>
              <a:buClr>
                <a:srgbClr val="FFFFFF"/>
              </a:buClr>
              <a:buSzPts val="3200"/>
              <a:buNone/>
              <a:defRPr>
                <a:solidFill>
                  <a:srgbClr val="FFFFFF"/>
                </a:solidFill>
              </a:defRPr>
            </a:lvl8pPr>
            <a:lvl9pPr lvl="8" rtl="0">
              <a:spcBef>
                <a:spcPts val="0"/>
              </a:spcBef>
              <a:spcAft>
                <a:spcPts val="0"/>
              </a:spcAft>
              <a:buClr>
                <a:srgbClr val="FFFFFF"/>
              </a:buClr>
              <a:buSzPts val="3200"/>
              <a:buNone/>
              <a:defRPr>
                <a:solidFill>
                  <a:srgbClr val="FFFFFF"/>
                </a:solidFill>
              </a:defRPr>
            </a:lvl9pPr>
          </a:lstStyle>
          <a:p>
            <a:endParaRPr/>
          </a:p>
        </p:txBody>
      </p:sp>
      <p:sp>
        <p:nvSpPr>
          <p:cNvPr id="103" name="Google Shape;103;p18"/>
          <p:cNvSpPr txBox="1">
            <a:spLocks noGrp="1"/>
          </p:cNvSpPr>
          <p:nvPr>
            <p:ph type="subTitle" idx="1"/>
          </p:nvPr>
        </p:nvSpPr>
        <p:spPr>
          <a:xfrm>
            <a:off x="720000" y="2982450"/>
            <a:ext cx="2271300" cy="728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4" name="Google Shape;104;p18"/>
          <p:cNvSpPr txBox="1">
            <a:spLocks noGrp="1"/>
          </p:cNvSpPr>
          <p:nvPr>
            <p:ph type="subTitle" idx="2"/>
          </p:nvPr>
        </p:nvSpPr>
        <p:spPr>
          <a:xfrm>
            <a:off x="923700" y="2522000"/>
            <a:ext cx="1863900" cy="39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algn="ctr" rtl="0">
              <a:spcBef>
                <a:spcPts val="0"/>
              </a:spcBef>
              <a:spcAft>
                <a:spcPts val="0"/>
              </a:spcAft>
              <a:buSzPts val="2000"/>
              <a:buFont typeface="Alfa Slab One"/>
              <a:buNone/>
              <a:defRPr sz="2000">
                <a:latin typeface="Alfa Slab One"/>
                <a:ea typeface="Alfa Slab One"/>
                <a:cs typeface="Alfa Slab One"/>
                <a:sym typeface="Alfa Slab One"/>
              </a:defRPr>
            </a:lvl2pPr>
            <a:lvl3pPr lvl="2" algn="ctr" rtl="0">
              <a:spcBef>
                <a:spcPts val="0"/>
              </a:spcBef>
              <a:spcAft>
                <a:spcPts val="0"/>
              </a:spcAft>
              <a:buSzPts val="2000"/>
              <a:buFont typeface="Alfa Slab One"/>
              <a:buNone/>
              <a:defRPr sz="2000">
                <a:latin typeface="Alfa Slab One"/>
                <a:ea typeface="Alfa Slab One"/>
                <a:cs typeface="Alfa Slab One"/>
                <a:sym typeface="Alfa Slab One"/>
              </a:defRPr>
            </a:lvl3pPr>
            <a:lvl4pPr lvl="3" algn="ctr" rtl="0">
              <a:spcBef>
                <a:spcPts val="0"/>
              </a:spcBef>
              <a:spcAft>
                <a:spcPts val="0"/>
              </a:spcAft>
              <a:buSzPts val="2000"/>
              <a:buFont typeface="Alfa Slab One"/>
              <a:buNone/>
              <a:defRPr sz="2000">
                <a:latin typeface="Alfa Slab One"/>
                <a:ea typeface="Alfa Slab One"/>
                <a:cs typeface="Alfa Slab One"/>
                <a:sym typeface="Alfa Slab One"/>
              </a:defRPr>
            </a:lvl4pPr>
            <a:lvl5pPr lvl="4" algn="ctr" rtl="0">
              <a:spcBef>
                <a:spcPts val="0"/>
              </a:spcBef>
              <a:spcAft>
                <a:spcPts val="0"/>
              </a:spcAft>
              <a:buSzPts val="2000"/>
              <a:buFont typeface="Alfa Slab One"/>
              <a:buNone/>
              <a:defRPr sz="2000">
                <a:latin typeface="Alfa Slab One"/>
                <a:ea typeface="Alfa Slab One"/>
                <a:cs typeface="Alfa Slab One"/>
                <a:sym typeface="Alfa Slab One"/>
              </a:defRPr>
            </a:lvl5pPr>
            <a:lvl6pPr lvl="5" algn="ctr" rtl="0">
              <a:spcBef>
                <a:spcPts val="0"/>
              </a:spcBef>
              <a:spcAft>
                <a:spcPts val="0"/>
              </a:spcAft>
              <a:buSzPts val="2000"/>
              <a:buFont typeface="Alfa Slab One"/>
              <a:buNone/>
              <a:defRPr sz="2000">
                <a:latin typeface="Alfa Slab One"/>
                <a:ea typeface="Alfa Slab One"/>
                <a:cs typeface="Alfa Slab One"/>
                <a:sym typeface="Alfa Slab One"/>
              </a:defRPr>
            </a:lvl6pPr>
            <a:lvl7pPr lvl="6" algn="ctr" rtl="0">
              <a:spcBef>
                <a:spcPts val="0"/>
              </a:spcBef>
              <a:spcAft>
                <a:spcPts val="0"/>
              </a:spcAft>
              <a:buSzPts val="2000"/>
              <a:buFont typeface="Alfa Slab One"/>
              <a:buNone/>
              <a:defRPr sz="2000">
                <a:latin typeface="Alfa Slab One"/>
                <a:ea typeface="Alfa Slab One"/>
                <a:cs typeface="Alfa Slab One"/>
                <a:sym typeface="Alfa Slab One"/>
              </a:defRPr>
            </a:lvl7pPr>
            <a:lvl8pPr lvl="7" algn="ctr" rtl="0">
              <a:spcBef>
                <a:spcPts val="0"/>
              </a:spcBef>
              <a:spcAft>
                <a:spcPts val="0"/>
              </a:spcAft>
              <a:buSzPts val="2000"/>
              <a:buFont typeface="Alfa Slab One"/>
              <a:buNone/>
              <a:defRPr sz="2000">
                <a:latin typeface="Alfa Slab One"/>
                <a:ea typeface="Alfa Slab One"/>
                <a:cs typeface="Alfa Slab One"/>
                <a:sym typeface="Alfa Slab One"/>
              </a:defRPr>
            </a:lvl8pPr>
            <a:lvl9pPr lvl="8" algn="ctr"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
        <p:nvSpPr>
          <p:cNvPr id="105" name="Google Shape;105;p18"/>
          <p:cNvSpPr txBox="1">
            <a:spLocks noGrp="1"/>
          </p:cNvSpPr>
          <p:nvPr>
            <p:ph type="subTitle" idx="3"/>
          </p:nvPr>
        </p:nvSpPr>
        <p:spPr>
          <a:xfrm>
            <a:off x="3436350" y="4047250"/>
            <a:ext cx="2271300" cy="728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6" name="Google Shape;106;p18"/>
          <p:cNvSpPr txBox="1">
            <a:spLocks noGrp="1"/>
          </p:cNvSpPr>
          <p:nvPr>
            <p:ph type="subTitle" idx="4"/>
          </p:nvPr>
        </p:nvSpPr>
        <p:spPr>
          <a:xfrm>
            <a:off x="3640050" y="3586800"/>
            <a:ext cx="1863900" cy="39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algn="ctr" rtl="0">
              <a:spcBef>
                <a:spcPts val="0"/>
              </a:spcBef>
              <a:spcAft>
                <a:spcPts val="0"/>
              </a:spcAft>
              <a:buSzPts val="2000"/>
              <a:buFont typeface="Alfa Slab One"/>
              <a:buNone/>
              <a:defRPr sz="2000">
                <a:latin typeface="Alfa Slab One"/>
                <a:ea typeface="Alfa Slab One"/>
                <a:cs typeface="Alfa Slab One"/>
                <a:sym typeface="Alfa Slab One"/>
              </a:defRPr>
            </a:lvl2pPr>
            <a:lvl3pPr lvl="2" algn="ctr" rtl="0">
              <a:spcBef>
                <a:spcPts val="0"/>
              </a:spcBef>
              <a:spcAft>
                <a:spcPts val="0"/>
              </a:spcAft>
              <a:buSzPts val="2000"/>
              <a:buFont typeface="Alfa Slab One"/>
              <a:buNone/>
              <a:defRPr sz="2000">
                <a:latin typeface="Alfa Slab One"/>
                <a:ea typeface="Alfa Slab One"/>
                <a:cs typeface="Alfa Slab One"/>
                <a:sym typeface="Alfa Slab One"/>
              </a:defRPr>
            </a:lvl3pPr>
            <a:lvl4pPr lvl="3" algn="ctr" rtl="0">
              <a:spcBef>
                <a:spcPts val="0"/>
              </a:spcBef>
              <a:spcAft>
                <a:spcPts val="0"/>
              </a:spcAft>
              <a:buSzPts val="2000"/>
              <a:buFont typeface="Alfa Slab One"/>
              <a:buNone/>
              <a:defRPr sz="2000">
                <a:latin typeface="Alfa Slab One"/>
                <a:ea typeface="Alfa Slab One"/>
                <a:cs typeface="Alfa Slab One"/>
                <a:sym typeface="Alfa Slab One"/>
              </a:defRPr>
            </a:lvl4pPr>
            <a:lvl5pPr lvl="4" algn="ctr" rtl="0">
              <a:spcBef>
                <a:spcPts val="0"/>
              </a:spcBef>
              <a:spcAft>
                <a:spcPts val="0"/>
              </a:spcAft>
              <a:buSzPts val="2000"/>
              <a:buFont typeface="Alfa Slab One"/>
              <a:buNone/>
              <a:defRPr sz="2000">
                <a:latin typeface="Alfa Slab One"/>
                <a:ea typeface="Alfa Slab One"/>
                <a:cs typeface="Alfa Slab One"/>
                <a:sym typeface="Alfa Slab One"/>
              </a:defRPr>
            </a:lvl5pPr>
            <a:lvl6pPr lvl="5" algn="ctr" rtl="0">
              <a:spcBef>
                <a:spcPts val="0"/>
              </a:spcBef>
              <a:spcAft>
                <a:spcPts val="0"/>
              </a:spcAft>
              <a:buSzPts val="2000"/>
              <a:buFont typeface="Alfa Slab One"/>
              <a:buNone/>
              <a:defRPr sz="2000">
                <a:latin typeface="Alfa Slab One"/>
                <a:ea typeface="Alfa Slab One"/>
                <a:cs typeface="Alfa Slab One"/>
                <a:sym typeface="Alfa Slab One"/>
              </a:defRPr>
            </a:lvl6pPr>
            <a:lvl7pPr lvl="6" algn="ctr" rtl="0">
              <a:spcBef>
                <a:spcPts val="0"/>
              </a:spcBef>
              <a:spcAft>
                <a:spcPts val="0"/>
              </a:spcAft>
              <a:buSzPts val="2000"/>
              <a:buFont typeface="Alfa Slab One"/>
              <a:buNone/>
              <a:defRPr sz="2000">
                <a:latin typeface="Alfa Slab One"/>
                <a:ea typeface="Alfa Slab One"/>
                <a:cs typeface="Alfa Slab One"/>
                <a:sym typeface="Alfa Slab One"/>
              </a:defRPr>
            </a:lvl7pPr>
            <a:lvl8pPr lvl="7" algn="ctr" rtl="0">
              <a:spcBef>
                <a:spcPts val="0"/>
              </a:spcBef>
              <a:spcAft>
                <a:spcPts val="0"/>
              </a:spcAft>
              <a:buSzPts val="2000"/>
              <a:buFont typeface="Alfa Slab One"/>
              <a:buNone/>
              <a:defRPr sz="2000">
                <a:latin typeface="Alfa Slab One"/>
                <a:ea typeface="Alfa Slab One"/>
                <a:cs typeface="Alfa Slab One"/>
                <a:sym typeface="Alfa Slab One"/>
              </a:defRPr>
            </a:lvl8pPr>
            <a:lvl9pPr lvl="8" algn="ctr"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
        <p:nvSpPr>
          <p:cNvPr id="107" name="Google Shape;107;p18"/>
          <p:cNvSpPr txBox="1">
            <a:spLocks noGrp="1"/>
          </p:cNvSpPr>
          <p:nvPr>
            <p:ph type="subTitle" idx="5"/>
          </p:nvPr>
        </p:nvSpPr>
        <p:spPr>
          <a:xfrm>
            <a:off x="6152700" y="2982450"/>
            <a:ext cx="2271300" cy="728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8" name="Google Shape;108;p18"/>
          <p:cNvSpPr txBox="1">
            <a:spLocks noGrp="1"/>
          </p:cNvSpPr>
          <p:nvPr>
            <p:ph type="subTitle" idx="6"/>
          </p:nvPr>
        </p:nvSpPr>
        <p:spPr>
          <a:xfrm>
            <a:off x="6356400" y="2522000"/>
            <a:ext cx="1863900" cy="39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algn="ctr" rtl="0">
              <a:spcBef>
                <a:spcPts val="0"/>
              </a:spcBef>
              <a:spcAft>
                <a:spcPts val="0"/>
              </a:spcAft>
              <a:buSzPts val="2000"/>
              <a:buFont typeface="Alfa Slab One"/>
              <a:buNone/>
              <a:defRPr sz="2000">
                <a:latin typeface="Alfa Slab One"/>
                <a:ea typeface="Alfa Slab One"/>
                <a:cs typeface="Alfa Slab One"/>
                <a:sym typeface="Alfa Slab One"/>
              </a:defRPr>
            </a:lvl2pPr>
            <a:lvl3pPr lvl="2" algn="ctr" rtl="0">
              <a:spcBef>
                <a:spcPts val="0"/>
              </a:spcBef>
              <a:spcAft>
                <a:spcPts val="0"/>
              </a:spcAft>
              <a:buSzPts val="2000"/>
              <a:buFont typeface="Alfa Slab One"/>
              <a:buNone/>
              <a:defRPr sz="2000">
                <a:latin typeface="Alfa Slab One"/>
                <a:ea typeface="Alfa Slab One"/>
                <a:cs typeface="Alfa Slab One"/>
                <a:sym typeface="Alfa Slab One"/>
              </a:defRPr>
            </a:lvl3pPr>
            <a:lvl4pPr lvl="3" algn="ctr" rtl="0">
              <a:spcBef>
                <a:spcPts val="0"/>
              </a:spcBef>
              <a:spcAft>
                <a:spcPts val="0"/>
              </a:spcAft>
              <a:buSzPts val="2000"/>
              <a:buFont typeface="Alfa Slab One"/>
              <a:buNone/>
              <a:defRPr sz="2000">
                <a:latin typeface="Alfa Slab One"/>
                <a:ea typeface="Alfa Slab One"/>
                <a:cs typeface="Alfa Slab One"/>
                <a:sym typeface="Alfa Slab One"/>
              </a:defRPr>
            </a:lvl4pPr>
            <a:lvl5pPr lvl="4" algn="ctr" rtl="0">
              <a:spcBef>
                <a:spcPts val="0"/>
              </a:spcBef>
              <a:spcAft>
                <a:spcPts val="0"/>
              </a:spcAft>
              <a:buSzPts val="2000"/>
              <a:buFont typeface="Alfa Slab One"/>
              <a:buNone/>
              <a:defRPr sz="2000">
                <a:latin typeface="Alfa Slab One"/>
                <a:ea typeface="Alfa Slab One"/>
                <a:cs typeface="Alfa Slab One"/>
                <a:sym typeface="Alfa Slab One"/>
              </a:defRPr>
            </a:lvl5pPr>
            <a:lvl6pPr lvl="5" algn="ctr" rtl="0">
              <a:spcBef>
                <a:spcPts val="0"/>
              </a:spcBef>
              <a:spcAft>
                <a:spcPts val="0"/>
              </a:spcAft>
              <a:buSzPts val="2000"/>
              <a:buFont typeface="Alfa Slab One"/>
              <a:buNone/>
              <a:defRPr sz="2000">
                <a:latin typeface="Alfa Slab One"/>
                <a:ea typeface="Alfa Slab One"/>
                <a:cs typeface="Alfa Slab One"/>
                <a:sym typeface="Alfa Slab One"/>
              </a:defRPr>
            </a:lvl6pPr>
            <a:lvl7pPr lvl="6" algn="ctr" rtl="0">
              <a:spcBef>
                <a:spcPts val="0"/>
              </a:spcBef>
              <a:spcAft>
                <a:spcPts val="0"/>
              </a:spcAft>
              <a:buSzPts val="2000"/>
              <a:buFont typeface="Alfa Slab One"/>
              <a:buNone/>
              <a:defRPr sz="2000">
                <a:latin typeface="Alfa Slab One"/>
                <a:ea typeface="Alfa Slab One"/>
                <a:cs typeface="Alfa Slab One"/>
                <a:sym typeface="Alfa Slab One"/>
              </a:defRPr>
            </a:lvl7pPr>
            <a:lvl8pPr lvl="7" algn="ctr" rtl="0">
              <a:spcBef>
                <a:spcPts val="0"/>
              </a:spcBef>
              <a:spcAft>
                <a:spcPts val="0"/>
              </a:spcAft>
              <a:buSzPts val="2000"/>
              <a:buFont typeface="Alfa Slab One"/>
              <a:buNone/>
              <a:defRPr sz="2000">
                <a:latin typeface="Alfa Slab One"/>
                <a:ea typeface="Alfa Slab One"/>
                <a:cs typeface="Alfa Slab One"/>
                <a:sym typeface="Alfa Slab One"/>
              </a:defRPr>
            </a:lvl8pPr>
            <a:lvl9pPr lvl="8" algn="ctr"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
        <p:nvSpPr>
          <p:cNvPr id="109" name="Google Shape;109;p18"/>
          <p:cNvSpPr txBox="1">
            <a:spLocks noGrp="1"/>
          </p:cNvSpPr>
          <p:nvPr>
            <p:ph type="title" idx="7" hasCustomPrompt="1"/>
          </p:nvPr>
        </p:nvSpPr>
        <p:spPr>
          <a:xfrm>
            <a:off x="720000" y="1571950"/>
            <a:ext cx="2271300" cy="8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0" name="Google Shape;110;p18"/>
          <p:cNvSpPr txBox="1">
            <a:spLocks noGrp="1"/>
          </p:cNvSpPr>
          <p:nvPr>
            <p:ph type="title" idx="8" hasCustomPrompt="1"/>
          </p:nvPr>
        </p:nvSpPr>
        <p:spPr>
          <a:xfrm>
            <a:off x="3436350" y="2636750"/>
            <a:ext cx="2271300" cy="8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1" name="Google Shape;111;p18"/>
          <p:cNvSpPr txBox="1">
            <a:spLocks noGrp="1"/>
          </p:cNvSpPr>
          <p:nvPr>
            <p:ph type="title" idx="9" hasCustomPrompt="1"/>
          </p:nvPr>
        </p:nvSpPr>
        <p:spPr>
          <a:xfrm>
            <a:off x="6152700" y="1571950"/>
            <a:ext cx="2271300" cy="8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extLst>
      <p:ext uri="{BB962C8B-B14F-4D97-AF65-F5344CB8AC3E}">
        <p14:creationId xmlns:p14="http://schemas.microsoft.com/office/powerpoint/2010/main" val="6229551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12"/>
        <p:cNvGrpSpPr/>
        <p:nvPr/>
      </p:nvGrpSpPr>
      <p:grpSpPr>
        <a:xfrm>
          <a:off x="0" y="0"/>
          <a:ext cx="0" cy="0"/>
          <a:chOff x="0" y="0"/>
          <a:chExt cx="0" cy="0"/>
        </a:xfrm>
      </p:grpSpPr>
      <p:pic>
        <p:nvPicPr>
          <p:cNvPr id="113" name="Google Shape;113;p19"/>
          <p:cNvPicPr preferRelativeResize="0"/>
          <p:nvPr/>
        </p:nvPicPr>
        <p:blipFill rotWithShape="1">
          <a:blip r:embed="rId2">
            <a:alphaModFix/>
          </a:blip>
          <a:srcRect t="38675" b="38675"/>
          <a:stretch/>
        </p:blipFill>
        <p:spPr>
          <a:xfrm>
            <a:off x="0" y="-27150"/>
            <a:ext cx="9143998" cy="1183874"/>
          </a:xfrm>
          <a:prstGeom prst="rect">
            <a:avLst/>
          </a:prstGeom>
          <a:noFill/>
          <a:ln>
            <a:noFill/>
          </a:ln>
        </p:spPr>
      </p:pic>
      <p:sp>
        <p:nvSpPr>
          <p:cNvPr id="114" name="Google Shape;114;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200"/>
              <a:buNone/>
              <a:defRPr>
                <a:solidFill>
                  <a:srgbClr val="FFFFFF"/>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5" name="Google Shape;115;p19"/>
          <p:cNvSpPr txBox="1">
            <a:spLocks noGrp="1"/>
          </p:cNvSpPr>
          <p:nvPr>
            <p:ph type="subTitle" idx="1"/>
          </p:nvPr>
        </p:nvSpPr>
        <p:spPr>
          <a:xfrm>
            <a:off x="720000" y="1494575"/>
            <a:ext cx="3227400" cy="31089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solidFill>
                  <a:schemeClr val="dk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7207974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116"/>
        <p:cNvGrpSpPr/>
        <p:nvPr/>
      </p:nvGrpSpPr>
      <p:grpSpPr>
        <a:xfrm>
          <a:off x="0" y="0"/>
          <a:ext cx="0" cy="0"/>
          <a:chOff x="0" y="0"/>
          <a:chExt cx="0" cy="0"/>
        </a:xfrm>
      </p:grpSpPr>
      <p:pic>
        <p:nvPicPr>
          <p:cNvPr id="117" name="Google Shape;117;p20"/>
          <p:cNvPicPr preferRelativeResize="0"/>
          <p:nvPr/>
        </p:nvPicPr>
        <p:blipFill rotWithShape="1">
          <a:blip r:embed="rId3">
            <a:alphaModFix/>
          </a:blip>
          <a:srcRect t="35721" b="40349"/>
          <a:stretch/>
        </p:blipFill>
        <p:spPr>
          <a:xfrm>
            <a:off x="0" y="3892725"/>
            <a:ext cx="9143998" cy="1250775"/>
          </a:xfrm>
          <a:prstGeom prst="rect">
            <a:avLst/>
          </a:prstGeom>
          <a:noFill/>
          <a:ln>
            <a:noFill/>
          </a:ln>
        </p:spPr>
      </p:pic>
      <p:sp>
        <p:nvSpPr>
          <p:cNvPr id="118" name="Google Shape;118;p20"/>
          <p:cNvSpPr txBox="1">
            <a:spLocks noGrp="1"/>
          </p:cNvSpPr>
          <p:nvPr>
            <p:ph type="ctrTitle"/>
          </p:nvPr>
        </p:nvSpPr>
        <p:spPr>
          <a:xfrm>
            <a:off x="720000" y="692400"/>
            <a:ext cx="4227300" cy="10089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5200"/>
              <a:buNone/>
              <a:defRPr sz="5000">
                <a:solidFill>
                  <a:srgbClr val="FFFFFF"/>
                </a:solidFill>
                <a:latin typeface="Alfa Slab One"/>
                <a:ea typeface="Alfa Slab One"/>
                <a:cs typeface="Alfa Slab One"/>
                <a:sym typeface="Alfa Slab One"/>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119" name="Google Shape;119;p20"/>
          <p:cNvSpPr txBox="1">
            <a:spLocks noGrp="1"/>
          </p:cNvSpPr>
          <p:nvPr>
            <p:ph type="subTitle" idx="1"/>
          </p:nvPr>
        </p:nvSpPr>
        <p:spPr>
          <a:xfrm>
            <a:off x="720000" y="1607075"/>
            <a:ext cx="4227300" cy="39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600"/>
              <a:buFont typeface="Alfa Slab One"/>
              <a:buNone/>
              <a:defRPr sz="1700">
                <a:solidFill>
                  <a:schemeClr val="dk2"/>
                </a:solidFill>
                <a:latin typeface="Alfa Slab One"/>
                <a:ea typeface="Alfa Slab One"/>
                <a:cs typeface="Alfa Slab One"/>
                <a:sym typeface="Alfa Slab One"/>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20" name="Google Shape;120;p20"/>
          <p:cNvSpPr txBox="1">
            <a:spLocks noGrp="1"/>
          </p:cNvSpPr>
          <p:nvPr>
            <p:ph type="subTitle" idx="2"/>
          </p:nvPr>
        </p:nvSpPr>
        <p:spPr>
          <a:xfrm>
            <a:off x="720000" y="2066100"/>
            <a:ext cx="4227300" cy="79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600"/>
              <a:buNone/>
              <a:defRPr>
                <a:solidFill>
                  <a:schemeClr val="lt1"/>
                </a:solidFill>
                <a:latin typeface="Maven Pro SemiBold"/>
                <a:ea typeface="Maven Pro SemiBold"/>
                <a:cs typeface="Maven Pro SemiBold"/>
                <a:sym typeface="Maven Pro SemiBold"/>
              </a:defRPr>
            </a:lvl1pPr>
            <a:lvl2pPr lvl="1" algn="ctr" rtl="0">
              <a:lnSpc>
                <a:spcPct val="100000"/>
              </a:lnSpc>
              <a:spcBef>
                <a:spcPts val="0"/>
              </a:spcBef>
              <a:spcAft>
                <a:spcPts val="0"/>
              </a:spcAft>
              <a:buClr>
                <a:schemeClr val="lt1"/>
              </a:buClr>
              <a:buSzPts val="1600"/>
              <a:buNone/>
              <a:defRPr>
                <a:solidFill>
                  <a:schemeClr val="lt1"/>
                </a:solidFill>
              </a:defRPr>
            </a:lvl2pPr>
            <a:lvl3pPr lvl="2" algn="ctr" rtl="0">
              <a:lnSpc>
                <a:spcPct val="100000"/>
              </a:lnSpc>
              <a:spcBef>
                <a:spcPts val="0"/>
              </a:spcBef>
              <a:spcAft>
                <a:spcPts val="0"/>
              </a:spcAft>
              <a:buClr>
                <a:schemeClr val="lt1"/>
              </a:buClr>
              <a:buSzPts val="1600"/>
              <a:buNone/>
              <a:defRPr>
                <a:solidFill>
                  <a:schemeClr val="lt1"/>
                </a:solidFill>
              </a:defRPr>
            </a:lvl3pPr>
            <a:lvl4pPr lvl="3" algn="ctr" rtl="0">
              <a:lnSpc>
                <a:spcPct val="100000"/>
              </a:lnSpc>
              <a:spcBef>
                <a:spcPts val="0"/>
              </a:spcBef>
              <a:spcAft>
                <a:spcPts val="0"/>
              </a:spcAft>
              <a:buClr>
                <a:schemeClr val="lt1"/>
              </a:buClr>
              <a:buSzPts val="1600"/>
              <a:buNone/>
              <a:defRPr>
                <a:solidFill>
                  <a:schemeClr val="lt1"/>
                </a:solidFill>
              </a:defRPr>
            </a:lvl4pPr>
            <a:lvl5pPr lvl="4" algn="ctr" rtl="0">
              <a:lnSpc>
                <a:spcPct val="100000"/>
              </a:lnSpc>
              <a:spcBef>
                <a:spcPts val="0"/>
              </a:spcBef>
              <a:spcAft>
                <a:spcPts val="0"/>
              </a:spcAft>
              <a:buClr>
                <a:schemeClr val="lt1"/>
              </a:buClr>
              <a:buSzPts val="1600"/>
              <a:buNone/>
              <a:defRPr>
                <a:solidFill>
                  <a:schemeClr val="lt1"/>
                </a:solidFill>
              </a:defRPr>
            </a:lvl5pPr>
            <a:lvl6pPr lvl="5" algn="ctr" rtl="0">
              <a:lnSpc>
                <a:spcPct val="100000"/>
              </a:lnSpc>
              <a:spcBef>
                <a:spcPts val="0"/>
              </a:spcBef>
              <a:spcAft>
                <a:spcPts val="0"/>
              </a:spcAft>
              <a:buClr>
                <a:schemeClr val="lt1"/>
              </a:buClr>
              <a:buSzPts val="1600"/>
              <a:buNone/>
              <a:defRPr>
                <a:solidFill>
                  <a:schemeClr val="lt1"/>
                </a:solidFill>
              </a:defRPr>
            </a:lvl6pPr>
            <a:lvl7pPr lvl="6" algn="ctr" rtl="0">
              <a:lnSpc>
                <a:spcPct val="100000"/>
              </a:lnSpc>
              <a:spcBef>
                <a:spcPts val="0"/>
              </a:spcBef>
              <a:spcAft>
                <a:spcPts val="0"/>
              </a:spcAft>
              <a:buClr>
                <a:schemeClr val="lt1"/>
              </a:buClr>
              <a:buSzPts val="1600"/>
              <a:buNone/>
              <a:defRPr>
                <a:solidFill>
                  <a:schemeClr val="lt1"/>
                </a:solidFill>
              </a:defRPr>
            </a:lvl7pPr>
            <a:lvl8pPr lvl="7" algn="ctr" rtl="0">
              <a:lnSpc>
                <a:spcPct val="100000"/>
              </a:lnSpc>
              <a:spcBef>
                <a:spcPts val="0"/>
              </a:spcBef>
              <a:spcAft>
                <a:spcPts val="0"/>
              </a:spcAft>
              <a:buClr>
                <a:schemeClr val="lt1"/>
              </a:buClr>
              <a:buSzPts val="1600"/>
              <a:buNone/>
              <a:defRPr>
                <a:solidFill>
                  <a:schemeClr val="lt1"/>
                </a:solidFill>
              </a:defRPr>
            </a:lvl8pPr>
            <a:lvl9pPr lvl="8" algn="ctr" rtl="0">
              <a:lnSpc>
                <a:spcPct val="100000"/>
              </a:lnSpc>
              <a:spcBef>
                <a:spcPts val="0"/>
              </a:spcBef>
              <a:spcAft>
                <a:spcPts val="0"/>
              </a:spcAft>
              <a:buClr>
                <a:schemeClr val="lt1"/>
              </a:buClr>
              <a:buSzPts val="1600"/>
              <a:buNone/>
              <a:defRPr>
                <a:solidFill>
                  <a:schemeClr val="lt1"/>
                </a:solidFill>
              </a:defRPr>
            </a:lvl9pPr>
          </a:lstStyle>
          <a:p>
            <a:endParaRPr/>
          </a:p>
        </p:txBody>
      </p:sp>
      <p:sp>
        <p:nvSpPr>
          <p:cNvPr id="121" name="Google Shape;121;p20"/>
          <p:cNvSpPr txBox="1"/>
          <p:nvPr/>
        </p:nvSpPr>
        <p:spPr>
          <a:xfrm>
            <a:off x="720000" y="3935500"/>
            <a:ext cx="3945300" cy="5562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000" b="1">
                <a:solidFill>
                  <a:schemeClr val="dk1"/>
                </a:solidFill>
                <a:latin typeface="Maven Pro"/>
                <a:ea typeface="Maven Pro"/>
                <a:cs typeface="Maven Pro"/>
                <a:sym typeface="Maven Pro"/>
              </a:rPr>
              <a:t>CREDITS:</a:t>
            </a:r>
            <a:r>
              <a:rPr lang="en" sz="1000">
                <a:solidFill>
                  <a:schemeClr val="dk1"/>
                </a:solidFill>
                <a:latin typeface="Maven Pro"/>
                <a:ea typeface="Maven Pro"/>
                <a:cs typeface="Maven Pro"/>
                <a:sym typeface="Maven Pro"/>
              </a:rPr>
              <a:t> This presentation template was created by </a:t>
            </a:r>
            <a:r>
              <a:rPr lang="en" sz="1000" b="1">
                <a:solidFill>
                  <a:schemeClr val="dk1"/>
                </a:solidFill>
                <a:uFill>
                  <a:noFill/>
                </a:uFill>
                <a:latin typeface="Maven Pro"/>
                <a:ea typeface="Maven Pro"/>
                <a:cs typeface="Maven Pro"/>
                <a:sym typeface="Maven Pro"/>
                <a:hlinkClick r:id="rId4">
                  <a:extLst>
                    <a:ext uri="{A12FA001-AC4F-418D-AE19-62706E023703}">
                      <ahyp:hlinkClr xmlns:ahyp="http://schemas.microsoft.com/office/drawing/2018/hyperlinkcolor" val="tx"/>
                    </a:ext>
                  </a:extLst>
                </a:hlinkClick>
              </a:rPr>
              <a:t>Slidesgo</a:t>
            </a:r>
            <a:r>
              <a:rPr lang="en" sz="1000">
                <a:solidFill>
                  <a:schemeClr val="dk1"/>
                </a:solidFill>
                <a:latin typeface="Maven Pro"/>
                <a:ea typeface="Maven Pro"/>
                <a:cs typeface="Maven Pro"/>
                <a:sym typeface="Maven Pro"/>
              </a:rPr>
              <a:t>, including icons by </a:t>
            </a:r>
            <a:r>
              <a:rPr lang="en" sz="1000" b="1">
                <a:solidFill>
                  <a:schemeClr val="dk1"/>
                </a:solidFill>
                <a:uFill>
                  <a:noFill/>
                </a:uFill>
                <a:latin typeface="Maven Pro"/>
                <a:ea typeface="Maven Pro"/>
                <a:cs typeface="Maven Pro"/>
                <a:sym typeface="Maven Pro"/>
                <a:hlinkClick r:id="rId5">
                  <a:extLst>
                    <a:ext uri="{A12FA001-AC4F-418D-AE19-62706E023703}">
                      <ahyp:hlinkClr xmlns:ahyp="http://schemas.microsoft.com/office/drawing/2018/hyperlinkcolor" val="tx"/>
                    </a:ext>
                  </a:extLst>
                </a:hlinkClick>
              </a:rPr>
              <a:t>Flaticon</a:t>
            </a:r>
            <a:r>
              <a:rPr lang="en" sz="1000">
                <a:solidFill>
                  <a:schemeClr val="dk1"/>
                </a:solidFill>
                <a:latin typeface="Maven Pro"/>
                <a:ea typeface="Maven Pro"/>
                <a:cs typeface="Maven Pro"/>
                <a:sym typeface="Maven Pro"/>
              </a:rPr>
              <a:t>, infographics &amp; images by </a:t>
            </a:r>
            <a:r>
              <a:rPr lang="en" sz="1000" b="1">
                <a:solidFill>
                  <a:schemeClr val="dk1"/>
                </a:solidFill>
                <a:uFill>
                  <a:noFill/>
                </a:uFill>
                <a:latin typeface="Maven Pro"/>
                <a:ea typeface="Maven Pro"/>
                <a:cs typeface="Maven Pro"/>
                <a:sym typeface="Maven Pro"/>
                <a:hlinkClick r:id="rId6">
                  <a:extLst>
                    <a:ext uri="{A12FA001-AC4F-418D-AE19-62706E023703}">
                      <ahyp:hlinkClr xmlns:ahyp="http://schemas.microsoft.com/office/drawing/2018/hyperlinkcolor" val="tx"/>
                    </a:ext>
                  </a:extLst>
                </a:hlinkClick>
              </a:rPr>
              <a:t>Freepik</a:t>
            </a:r>
            <a:r>
              <a:rPr lang="en" sz="1000">
                <a:solidFill>
                  <a:schemeClr val="dk1"/>
                </a:solidFill>
                <a:latin typeface="Maven Pro"/>
                <a:ea typeface="Maven Pro"/>
                <a:cs typeface="Maven Pro"/>
                <a:sym typeface="Maven Pro"/>
              </a:rPr>
              <a:t> </a:t>
            </a:r>
            <a:endParaRPr sz="1000" b="1">
              <a:solidFill>
                <a:schemeClr val="dk1"/>
              </a:solidFill>
              <a:latin typeface="Maven Pro"/>
              <a:ea typeface="Maven Pro"/>
              <a:cs typeface="Maven Pro"/>
              <a:sym typeface="Maven Pro"/>
            </a:endParaRPr>
          </a:p>
        </p:txBody>
      </p:sp>
    </p:spTree>
    <p:extLst>
      <p:ext uri="{BB962C8B-B14F-4D97-AF65-F5344CB8AC3E}">
        <p14:creationId xmlns:p14="http://schemas.microsoft.com/office/powerpoint/2010/main" val="3349532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four columns">
  <p:cSld name="TITLE_AND_TWO_COLUMNS_2">
    <p:spTree>
      <p:nvGrpSpPr>
        <p:cNvPr id="1" name="Shape 80"/>
        <p:cNvGrpSpPr/>
        <p:nvPr/>
      </p:nvGrpSpPr>
      <p:grpSpPr>
        <a:xfrm>
          <a:off x="0" y="0"/>
          <a:ext cx="0" cy="0"/>
          <a:chOff x="0" y="0"/>
          <a:chExt cx="0" cy="0"/>
        </a:xfrm>
      </p:grpSpPr>
      <p:pic>
        <p:nvPicPr>
          <p:cNvPr id="81" name="Google Shape;81;p16"/>
          <p:cNvPicPr preferRelativeResize="0"/>
          <p:nvPr/>
        </p:nvPicPr>
        <p:blipFill rotWithShape="1">
          <a:blip r:embed="rId2">
            <a:alphaModFix/>
          </a:blip>
          <a:srcRect t="38675" b="38675"/>
          <a:stretch/>
        </p:blipFill>
        <p:spPr>
          <a:xfrm>
            <a:off x="0" y="-27150"/>
            <a:ext cx="9143998" cy="1183874"/>
          </a:xfrm>
          <a:prstGeom prst="rect">
            <a:avLst/>
          </a:prstGeom>
          <a:noFill/>
          <a:ln>
            <a:noFill/>
          </a:ln>
        </p:spPr>
      </p:pic>
      <p:sp>
        <p:nvSpPr>
          <p:cNvPr id="82" name="Google Shape;82;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200"/>
              <a:buNone/>
              <a:defRPr>
                <a:solidFill>
                  <a:srgbClr val="FFFFFF"/>
                </a:solidFill>
              </a:defRPr>
            </a:lvl1pPr>
            <a:lvl2pPr lvl="1" rtl="0">
              <a:spcBef>
                <a:spcPts val="0"/>
              </a:spcBef>
              <a:spcAft>
                <a:spcPts val="0"/>
              </a:spcAft>
              <a:buClr>
                <a:srgbClr val="FFFFFF"/>
              </a:buClr>
              <a:buSzPts val="3200"/>
              <a:buNone/>
              <a:defRPr>
                <a:solidFill>
                  <a:srgbClr val="FFFFFF"/>
                </a:solidFill>
              </a:defRPr>
            </a:lvl2pPr>
            <a:lvl3pPr lvl="2" rtl="0">
              <a:spcBef>
                <a:spcPts val="0"/>
              </a:spcBef>
              <a:spcAft>
                <a:spcPts val="0"/>
              </a:spcAft>
              <a:buClr>
                <a:srgbClr val="FFFFFF"/>
              </a:buClr>
              <a:buSzPts val="3200"/>
              <a:buNone/>
              <a:defRPr>
                <a:solidFill>
                  <a:srgbClr val="FFFFFF"/>
                </a:solidFill>
              </a:defRPr>
            </a:lvl3pPr>
            <a:lvl4pPr lvl="3" rtl="0">
              <a:spcBef>
                <a:spcPts val="0"/>
              </a:spcBef>
              <a:spcAft>
                <a:spcPts val="0"/>
              </a:spcAft>
              <a:buClr>
                <a:srgbClr val="FFFFFF"/>
              </a:buClr>
              <a:buSzPts val="3200"/>
              <a:buNone/>
              <a:defRPr>
                <a:solidFill>
                  <a:srgbClr val="FFFFFF"/>
                </a:solidFill>
              </a:defRPr>
            </a:lvl4pPr>
            <a:lvl5pPr lvl="4" rtl="0">
              <a:spcBef>
                <a:spcPts val="0"/>
              </a:spcBef>
              <a:spcAft>
                <a:spcPts val="0"/>
              </a:spcAft>
              <a:buClr>
                <a:srgbClr val="FFFFFF"/>
              </a:buClr>
              <a:buSzPts val="3200"/>
              <a:buNone/>
              <a:defRPr>
                <a:solidFill>
                  <a:srgbClr val="FFFFFF"/>
                </a:solidFill>
              </a:defRPr>
            </a:lvl5pPr>
            <a:lvl6pPr lvl="5" rtl="0">
              <a:spcBef>
                <a:spcPts val="0"/>
              </a:spcBef>
              <a:spcAft>
                <a:spcPts val="0"/>
              </a:spcAft>
              <a:buClr>
                <a:srgbClr val="FFFFFF"/>
              </a:buClr>
              <a:buSzPts val="3200"/>
              <a:buNone/>
              <a:defRPr>
                <a:solidFill>
                  <a:srgbClr val="FFFFFF"/>
                </a:solidFill>
              </a:defRPr>
            </a:lvl6pPr>
            <a:lvl7pPr lvl="6" rtl="0">
              <a:spcBef>
                <a:spcPts val="0"/>
              </a:spcBef>
              <a:spcAft>
                <a:spcPts val="0"/>
              </a:spcAft>
              <a:buClr>
                <a:srgbClr val="FFFFFF"/>
              </a:buClr>
              <a:buSzPts val="3200"/>
              <a:buNone/>
              <a:defRPr>
                <a:solidFill>
                  <a:srgbClr val="FFFFFF"/>
                </a:solidFill>
              </a:defRPr>
            </a:lvl7pPr>
            <a:lvl8pPr lvl="7" rtl="0">
              <a:spcBef>
                <a:spcPts val="0"/>
              </a:spcBef>
              <a:spcAft>
                <a:spcPts val="0"/>
              </a:spcAft>
              <a:buClr>
                <a:srgbClr val="FFFFFF"/>
              </a:buClr>
              <a:buSzPts val="3200"/>
              <a:buNone/>
              <a:defRPr>
                <a:solidFill>
                  <a:srgbClr val="FFFFFF"/>
                </a:solidFill>
              </a:defRPr>
            </a:lvl8pPr>
            <a:lvl9pPr lvl="8" rtl="0">
              <a:spcBef>
                <a:spcPts val="0"/>
              </a:spcBef>
              <a:spcAft>
                <a:spcPts val="0"/>
              </a:spcAft>
              <a:buClr>
                <a:srgbClr val="FFFFFF"/>
              </a:buClr>
              <a:buSzPts val="3200"/>
              <a:buNone/>
              <a:defRPr>
                <a:solidFill>
                  <a:srgbClr val="FFFFFF"/>
                </a:solidFill>
              </a:defRPr>
            </a:lvl9pPr>
          </a:lstStyle>
          <a:p>
            <a:endParaRPr/>
          </a:p>
        </p:txBody>
      </p:sp>
      <p:sp>
        <p:nvSpPr>
          <p:cNvPr id="83" name="Google Shape;83;p16"/>
          <p:cNvSpPr txBox="1">
            <a:spLocks noGrp="1"/>
          </p:cNvSpPr>
          <p:nvPr>
            <p:ph type="subTitle" idx="1"/>
          </p:nvPr>
        </p:nvSpPr>
        <p:spPr>
          <a:xfrm>
            <a:off x="720000" y="3819875"/>
            <a:ext cx="2271300" cy="63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84" name="Google Shape;84;p16"/>
          <p:cNvSpPr txBox="1">
            <a:spLocks noGrp="1"/>
          </p:cNvSpPr>
          <p:nvPr>
            <p:ph type="subTitle" idx="2"/>
          </p:nvPr>
        </p:nvSpPr>
        <p:spPr>
          <a:xfrm>
            <a:off x="6152700" y="3819875"/>
            <a:ext cx="2271300" cy="631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5" name="Google Shape;85;p16"/>
          <p:cNvSpPr txBox="1">
            <a:spLocks noGrp="1"/>
          </p:cNvSpPr>
          <p:nvPr>
            <p:ph type="subTitle" idx="3"/>
          </p:nvPr>
        </p:nvSpPr>
        <p:spPr>
          <a:xfrm>
            <a:off x="1127388" y="3359425"/>
            <a:ext cx="1863900" cy="391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algn="r" rtl="0">
              <a:spcBef>
                <a:spcPts val="0"/>
              </a:spcBef>
              <a:spcAft>
                <a:spcPts val="0"/>
              </a:spcAft>
              <a:buSzPts val="2000"/>
              <a:buFont typeface="Alfa Slab One"/>
              <a:buNone/>
              <a:defRPr sz="2000">
                <a:latin typeface="Alfa Slab One"/>
                <a:ea typeface="Alfa Slab One"/>
                <a:cs typeface="Alfa Slab One"/>
                <a:sym typeface="Alfa Slab One"/>
              </a:defRPr>
            </a:lvl2pPr>
            <a:lvl3pPr lvl="2" algn="r" rtl="0">
              <a:spcBef>
                <a:spcPts val="0"/>
              </a:spcBef>
              <a:spcAft>
                <a:spcPts val="0"/>
              </a:spcAft>
              <a:buSzPts val="2000"/>
              <a:buFont typeface="Alfa Slab One"/>
              <a:buNone/>
              <a:defRPr sz="2000">
                <a:latin typeface="Alfa Slab One"/>
                <a:ea typeface="Alfa Slab One"/>
                <a:cs typeface="Alfa Slab One"/>
                <a:sym typeface="Alfa Slab One"/>
              </a:defRPr>
            </a:lvl3pPr>
            <a:lvl4pPr lvl="3" algn="r" rtl="0">
              <a:spcBef>
                <a:spcPts val="0"/>
              </a:spcBef>
              <a:spcAft>
                <a:spcPts val="0"/>
              </a:spcAft>
              <a:buSzPts val="2000"/>
              <a:buFont typeface="Alfa Slab One"/>
              <a:buNone/>
              <a:defRPr sz="2000">
                <a:latin typeface="Alfa Slab One"/>
                <a:ea typeface="Alfa Slab One"/>
                <a:cs typeface="Alfa Slab One"/>
                <a:sym typeface="Alfa Slab One"/>
              </a:defRPr>
            </a:lvl4pPr>
            <a:lvl5pPr lvl="4" algn="r" rtl="0">
              <a:spcBef>
                <a:spcPts val="0"/>
              </a:spcBef>
              <a:spcAft>
                <a:spcPts val="0"/>
              </a:spcAft>
              <a:buSzPts val="2000"/>
              <a:buFont typeface="Alfa Slab One"/>
              <a:buNone/>
              <a:defRPr sz="2000">
                <a:latin typeface="Alfa Slab One"/>
                <a:ea typeface="Alfa Slab One"/>
                <a:cs typeface="Alfa Slab One"/>
                <a:sym typeface="Alfa Slab One"/>
              </a:defRPr>
            </a:lvl5pPr>
            <a:lvl6pPr lvl="5" algn="r" rtl="0">
              <a:spcBef>
                <a:spcPts val="0"/>
              </a:spcBef>
              <a:spcAft>
                <a:spcPts val="0"/>
              </a:spcAft>
              <a:buSzPts val="2000"/>
              <a:buFont typeface="Alfa Slab One"/>
              <a:buNone/>
              <a:defRPr sz="2000">
                <a:latin typeface="Alfa Slab One"/>
                <a:ea typeface="Alfa Slab One"/>
                <a:cs typeface="Alfa Slab One"/>
                <a:sym typeface="Alfa Slab One"/>
              </a:defRPr>
            </a:lvl6pPr>
            <a:lvl7pPr lvl="6" algn="r" rtl="0">
              <a:spcBef>
                <a:spcPts val="0"/>
              </a:spcBef>
              <a:spcAft>
                <a:spcPts val="0"/>
              </a:spcAft>
              <a:buSzPts val="2000"/>
              <a:buFont typeface="Alfa Slab One"/>
              <a:buNone/>
              <a:defRPr sz="2000">
                <a:latin typeface="Alfa Slab One"/>
                <a:ea typeface="Alfa Slab One"/>
                <a:cs typeface="Alfa Slab One"/>
                <a:sym typeface="Alfa Slab One"/>
              </a:defRPr>
            </a:lvl7pPr>
            <a:lvl8pPr lvl="7" algn="r" rtl="0">
              <a:spcBef>
                <a:spcPts val="0"/>
              </a:spcBef>
              <a:spcAft>
                <a:spcPts val="0"/>
              </a:spcAft>
              <a:buSzPts val="2000"/>
              <a:buFont typeface="Alfa Slab One"/>
              <a:buNone/>
              <a:defRPr sz="2000">
                <a:latin typeface="Alfa Slab One"/>
                <a:ea typeface="Alfa Slab One"/>
                <a:cs typeface="Alfa Slab One"/>
                <a:sym typeface="Alfa Slab One"/>
              </a:defRPr>
            </a:lvl8pPr>
            <a:lvl9pPr lvl="8" algn="r"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
        <p:nvSpPr>
          <p:cNvPr id="86" name="Google Shape;86;p16"/>
          <p:cNvSpPr txBox="1">
            <a:spLocks noGrp="1"/>
          </p:cNvSpPr>
          <p:nvPr>
            <p:ph type="subTitle" idx="4"/>
          </p:nvPr>
        </p:nvSpPr>
        <p:spPr>
          <a:xfrm>
            <a:off x="6152688" y="3359425"/>
            <a:ext cx="1863900" cy="391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rtl="0">
              <a:spcBef>
                <a:spcPts val="0"/>
              </a:spcBef>
              <a:spcAft>
                <a:spcPts val="0"/>
              </a:spcAft>
              <a:buSzPts val="2000"/>
              <a:buFont typeface="Alfa Slab One"/>
              <a:buNone/>
              <a:defRPr sz="2000">
                <a:latin typeface="Alfa Slab One"/>
                <a:ea typeface="Alfa Slab One"/>
                <a:cs typeface="Alfa Slab One"/>
                <a:sym typeface="Alfa Slab One"/>
              </a:defRPr>
            </a:lvl2pPr>
            <a:lvl3pPr lvl="2" rtl="0">
              <a:spcBef>
                <a:spcPts val="0"/>
              </a:spcBef>
              <a:spcAft>
                <a:spcPts val="0"/>
              </a:spcAft>
              <a:buSzPts val="2000"/>
              <a:buFont typeface="Alfa Slab One"/>
              <a:buNone/>
              <a:defRPr sz="2000">
                <a:latin typeface="Alfa Slab One"/>
                <a:ea typeface="Alfa Slab One"/>
                <a:cs typeface="Alfa Slab One"/>
                <a:sym typeface="Alfa Slab One"/>
              </a:defRPr>
            </a:lvl3pPr>
            <a:lvl4pPr lvl="3" rtl="0">
              <a:spcBef>
                <a:spcPts val="0"/>
              </a:spcBef>
              <a:spcAft>
                <a:spcPts val="0"/>
              </a:spcAft>
              <a:buSzPts val="2000"/>
              <a:buFont typeface="Alfa Slab One"/>
              <a:buNone/>
              <a:defRPr sz="2000">
                <a:latin typeface="Alfa Slab One"/>
                <a:ea typeface="Alfa Slab One"/>
                <a:cs typeface="Alfa Slab One"/>
                <a:sym typeface="Alfa Slab One"/>
              </a:defRPr>
            </a:lvl4pPr>
            <a:lvl5pPr lvl="4" rtl="0">
              <a:spcBef>
                <a:spcPts val="0"/>
              </a:spcBef>
              <a:spcAft>
                <a:spcPts val="0"/>
              </a:spcAft>
              <a:buSzPts val="2000"/>
              <a:buFont typeface="Alfa Slab One"/>
              <a:buNone/>
              <a:defRPr sz="2000">
                <a:latin typeface="Alfa Slab One"/>
                <a:ea typeface="Alfa Slab One"/>
                <a:cs typeface="Alfa Slab One"/>
                <a:sym typeface="Alfa Slab One"/>
              </a:defRPr>
            </a:lvl5pPr>
            <a:lvl6pPr lvl="5" rtl="0">
              <a:spcBef>
                <a:spcPts val="0"/>
              </a:spcBef>
              <a:spcAft>
                <a:spcPts val="0"/>
              </a:spcAft>
              <a:buSzPts val="2000"/>
              <a:buFont typeface="Alfa Slab One"/>
              <a:buNone/>
              <a:defRPr sz="2000">
                <a:latin typeface="Alfa Slab One"/>
                <a:ea typeface="Alfa Slab One"/>
                <a:cs typeface="Alfa Slab One"/>
                <a:sym typeface="Alfa Slab One"/>
              </a:defRPr>
            </a:lvl6pPr>
            <a:lvl7pPr lvl="6" rtl="0">
              <a:spcBef>
                <a:spcPts val="0"/>
              </a:spcBef>
              <a:spcAft>
                <a:spcPts val="0"/>
              </a:spcAft>
              <a:buSzPts val="2000"/>
              <a:buFont typeface="Alfa Slab One"/>
              <a:buNone/>
              <a:defRPr sz="2000">
                <a:latin typeface="Alfa Slab One"/>
                <a:ea typeface="Alfa Slab One"/>
                <a:cs typeface="Alfa Slab One"/>
                <a:sym typeface="Alfa Slab One"/>
              </a:defRPr>
            </a:lvl7pPr>
            <a:lvl8pPr lvl="7" rtl="0">
              <a:spcBef>
                <a:spcPts val="0"/>
              </a:spcBef>
              <a:spcAft>
                <a:spcPts val="0"/>
              </a:spcAft>
              <a:buSzPts val="2000"/>
              <a:buFont typeface="Alfa Slab One"/>
              <a:buNone/>
              <a:defRPr sz="2000">
                <a:latin typeface="Alfa Slab One"/>
                <a:ea typeface="Alfa Slab One"/>
                <a:cs typeface="Alfa Slab One"/>
                <a:sym typeface="Alfa Slab One"/>
              </a:defRPr>
            </a:lvl8pPr>
            <a:lvl9pPr lvl="8"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
        <p:nvSpPr>
          <p:cNvPr id="87" name="Google Shape;87;p16"/>
          <p:cNvSpPr txBox="1">
            <a:spLocks noGrp="1"/>
          </p:cNvSpPr>
          <p:nvPr>
            <p:ph type="subTitle" idx="5"/>
          </p:nvPr>
        </p:nvSpPr>
        <p:spPr>
          <a:xfrm>
            <a:off x="720000" y="2085625"/>
            <a:ext cx="2271300" cy="63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88" name="Google Shape;88;p16"/>
          <p:cNvSpPr txBox="1">
            <a:spLocks noGrp="1"/>
          </p:cNvSpPr>
          <p:nvPr>
            <p:ph type="subTitle" idx="6"/>
          </p:nvPr>
        </p:nvSpPr>
        <p:spPr>
          <a:xfrm>
            <a:off x="6152700" y="2085625"/>
            <a:ext cx="2271300" cy="631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9" name="Google Shape;89;p16"/>
          <p:cNvSpPr txBox="1">
            <a:spLocks noGrp="1"/>
          </p:cNvSpPr>
          <p:nvPr>
            <p:ph type="subTitle" idx="7"/>
          </p:nvPr>
        </p:nvSpPr>
        <p:spPr>
          <a:xfrm>
            <a:off x="1127388" y="1625175"/>
            <a:ext cx="1863900" cy="391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algn="r" rtl="0">
              <a:spcBef>
                <a:spcPts val="0"/>
              </a:spcBef>
              <a:spcAft>
                <a:spcPts val="0"/>
              </a:spcAft>
              <a:buSzPts val="2000"/>
              <a:buFont typeface="Alfa Slab One"/>
              <a:buNone/>
              <a:defRPr sz="2000">
                <a:latin typeface="Alfa Slab One"/>
                <a:ea typeface="Alfa Slab One"/>
                <a:cs typeface="Alfa Slab One"/>
                <a:sym typeface="Alfa Slab One"/>
              </a:defRPr>
            </a:lvl2pPr>
            <a:lvl3pPr lvl="2" algn="r" rtl="0">
              <a:spcBef>
                <a:spcPts val="0"/>
              </a:spcBef>
              <a:spcAft>
                <a:spcPts val="0"/>
              </a:spcAft>
              <a:buSzPts val="2000"/>
              <a:buFont typeface="Alfa Slab One"/>
              <a:buNone/>
              <a:defRPr sz="2000">
                <a:latin typeface="Alfa Slab One"/>
                <a:ea typeface="Alfa Slab One"/>
                <a:cs typeface="Alfa Slab One"/>
                <a:sym typeface="Alfa Slab One"/>
              </a:defRPr>
            </a:lvl3pPr>
            <a:lvl4pPr lvl="3" algn="r" rtl="0">
              <a:spcBef>
                <a:spcPts val="0"/>
              </a:spcBef>
              <a:spcAft>
                <a:spcPts val="0"/>
              </a:spcAft>
              <a:buSzPts val="2000"/>
              <a:buFont typeface="Alfa Slab One"/>
              <a:buNone/>
              <a:defRPr sz="2000">
                <a:latin typeface="Alfa Slab One"/>
                <a:ea typeface="Alfa Slab One"/>
                <a:cs typeface="Alfa Slab One"/>
                <a:sym typeface="Alfa Slab One"/>
              </a:defRPr>
            </a:lvl4pPr>
            <a:lvl5pPr lvl="4" algn="r" rtl="0">
              <a:spcBef>
                <a:spcPts val="0"/>
              </a:spcBef>
              <a:spcAft>
                <a:spcPts val="0"/>
              </a:spcAft>
              <a:buSzPts val="2000"/>
              <a:buFont typeface="Alfa Slab One"/>
              <a:buNone/>
              <a:defRPr sz="2000">
                <a:latin typeface="Alfa Slab One"/>
                <a:ea typeface="Alfa Slab One"/>
                <a:cs typeface="Alfa Slab One"/>
                <a:sym typeface="Alfa Slab One"/>
              </a:defRPr>
            </a:lvl5pPr>
            <a:lvl6pPr lvl="5" algn="r" rtl="0">
              <a:spcBef>
                <a:spcPts val="0"/>
              </a:spcBef>
              <a:spcAft>
                <a:spcPts val="0"/>
              </a:spcAft>
              <a:buSzPts val="2000"/>
              <a:buFont typeface="Alfa Slab One"/>
              <a:buNone/>
              <a:defRPr sz="2000">
                <a:latin typeface="Alfa Slab One"/>
                <a:ea typeface="Alfa Slab One"/>
                <a:cs typeface="Alfa Slab One"/>
                <a:sym typeface="Alfa Slab One"/>
              </a:defRPr>
            </a:lvl6pPr>
            <a:lvl7pPr lvl="6" algn="r" rtl="0">
              <a:spcBef>
                <a:spcPts val="0"/>
              </a:spcBef>
              <a:spcAft>
                <a:spcPts val="0"/>
              </a:spcAft>
              <a:buSzPts val="2000"/>
              <a:buFont typeface="Alfa Slab One"/>
              <a:buNone/>
              <a:defRPr sz="2000">
                <a:latin typeface="Alfa Slab One"/>
                <a:ea typeface="Alfa Slab One"/>
                <a:cs typeface="Alfa Slab One"/>
                <a:sym typeface="Alfa Slab One"/>
              </a:defRPr>
            </a:lvl7pPr>
            <a:lvl8pPr lvl="7" algn="r" rtl="0">
              <a:spcBef>
                <a:spcPts val="0"/>
              </a:spcBef>
              <a:spcAft>
                <a:spcPts val="0"/>
              </a:spcAft>
              <a:buSzPts val="2000"/>
              <a:buFont typeface="Alfa Slab One"/>
              <a:buNone/>
              <a:defRPr sz="2000">
                <a:latin typeface="Alfa Slab One"/>
                <a:ea typeface="Alfa Slab One"/>
                <a:cs typeface="Alfa Slab One"/>
                <a:sym typeface="Alfa Slab One"/>
              </a:defRPr>
            </a:lvl8pPr>
            <a:lvl9pPr lvl="8" algn="r"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
        <p:nvSpPr>
          <p:cNvPr id="90" name="Google Shape;90;p16"/>
          <p:cNvSpPr txBox="1">
            <a:spLocks noGrp="1"/>
          </p:cNvSpPr>
          <p:nvPr>
            <p:ph type="subTitle" idx="8"/>
          </p:nvPr>
        </p:nvSpPr>
        <p:spPr>
          <a:xfrm>
            <a:off x="6152688" y="1625175"/>
            <a:ext cx="1863900" cy="391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rtl="0">
              <a:spcBef>
                <a:spcPts val="0"/>
              </a:spcBef>
              <a:spcAft>
                <a:spcPts val="0"/>
              </a:spcAft>
              <a:buSzPts val="2000"/>
              <a:buFont typeface="Alfa Slab One"/>
              <a:buNone/>
              <a:defRPr sz="2000">
                <a:latin typeface="Alfa Slab One"/>
                <a:ea typeface="Alfa Slab One"/>
                <a:cs typeface="Alfa Slab One"/>
                <a:sym typeface="Alfa Slab One"/>
              </a:defRPr>
            </a:lvl2pPr>
            <a:lvl3pPr lvl="2" rtl="0">
              <a:spcBef>
                <a:spcPts val="0"/>
              </a:spcBef>
              <a:spcAft>
                <a:spcPts val="0"/>
              </a:spcAft>
              <a:buSzPts val="2000"/>
              <a:buFont typeface="Alfa Slab One"/>
              <a:buNone/>
              <a:defRPr sz="2000">
                <a:latin typeface="Alfa Slab One"/>
                <a:ea typeface="Alfa Slab One"/>
                <a:cs typeface="Alfa Slab One"/>
                <a:sym typeface="Alfa Slab One"/>
              </a:defRPr>
            </a:lvl3pPr>
            <a:lvl4pPr lvl="3" rtl="0">
              <a:spcBef>
                <a:spcPts val="0"/>
              </a:spcBef>
              <a:spcAft>
                <a:spcPts val="0"/>
              </a:spcAft>
              <a:buSzPts val="2000"/>
              <a:buFont typeface="Alfa Slab One"/>
              <a:buNone/>
              <a:defRPr sz="2000">
                <a:latin typeface="Alfa Slab One"/>
                <a:ea typeface="Alfa Slab One"/>
                <a:cs typeface="Alfa Slab One"/>
                <a:sym typeface="Alfa Slab One"/>
              </a:defRPr>
            </a:lvl4pPr>
            <a:lvl5pPr lvl="4" rtl="0">
              <a:spcBef>
                <a:spcPts val="0"/>
              </a:spcBef>
              <a:spcAft>
                <a:spcPts val="0"/>
              </a:spcAft>
              <a:buSzPts val="2000"/>
              <a:buFont typeface="Alfa Slab One"/>
              <a:buNone/>
              <a:defRPr sz="2000">
                <a:latin typeface="Alfa Slab One"/>
                <a:ea typeface="Alfa Slab One"/>
                <a:cs typeface="Alfa Slab One"/>
                <a:sym typeface="Alfa Slab One"/>
              </a:defRPr>
            </a:lvl5pPr>
            <a:lvl6pPr lvl="5" rtl="0">
              <a:spcBef>
                <a:spcPts val="0"/>
              </a:spcBef>
              <a:spcAft>
                <a:spcPts val="0"/>
              </a:spcAft>
              <a:buSzPts val="2000"/>
              <a:buFont typeface="Alfa Slab One"/>
              <a:buNone/>
              <a:defRPr sz="2000">
                <a:latin typeface="Alfa Slab One"/>
                <a:ea typeface="Alfa Slab One"/>
                <a:cs typeface="Alfa Slab One"/>
                <a:sym typeface="Alfa Slab One"/>
              </a:defRPr>
            </a:lvl6pPr>
            <a:lvl7pPr lvl="6" rtl="0">
              <a:spcBef>
                <a:spcPts val="0"/>
              </a:spcBef>
              <a:spcAft>
                <a:spcPts val="0"/>
              </a:spcAft>
              <a:buSzPts val="2000"/>
              <a:buFont typeface="Alfa Slab One"/>
              <a:buNone/>
              <a:defRPr sz="2000">
                <a:latin typeface="Alfa Slab One"/>
                <a:ea typeface="Alfa Slab One"/>
                <a:cs typeface="Alfa Slab One"/>
                <a:sym typeface="Alfa Slab One"/>
              </a:defRPr>
            </a:lvl7pPr>
            <a:lvl8pPr lvl="7" rtl="0">
              <a:spcBef>
                <a:spcPts val="0"/>
              </a:spcBef>
              <a:spcAft>
                <a:spcPts val="0"/>
              </a:spcAft>
              <a:buSzPts val="2000"/>
              <a:buFont typeface="Alfa Slab One"/>
              <a:buNone/>
              <a:defRPr sz="2000">
                <a:latin typeface="Alfa Slab One"/>
                <a:ea typeface="Alfa Slab One"/>
                <a:cs typeface="Alfa Slab One"/>
                <a:sym typeface="Alfa Slab One"/>
              </a:defRPr>
            </a:lvl8pPr>
            <a:lvl9pPr lvl="8"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2"/>
        <p:cNvGrpSpPr/>
        <p:nvPr/>
      </p:nvGrpSpPr>
      <p:grpSpPr>
        <a:xfrm>
          <a:off x="0" y="0"/>
          <a:ext cx="0" cy="0"/>
          <a:chOff x="0" y="0"/>
          <a:chExt cx="0" cy="0"/>
        </a:xfrm>
      </p:grpSpPr>
      <p:pic>
        <p:nvPicPr>
          <p:cNvPr id="123" name="Google Shape;123;p21"/>
          <p:cNvPicPr preferRelativeResize="0"/>
          <p:nvPr/>
        </p:nvPicPr>
        <p:blipFill rotWithShape="1">
          <a:blip r:embed="rId2">
            <a:alphaModFix/>
          </a:blip>
          <a:srcRect t="38675" b="38675"/>
          <a:stretch/>
        </p:blipFill>
        <p:spPr>
          <a:xfrm>
            <a:off x="-32562" y="-27150"/>
            <a:ext cx="9209124" cy="1183874"/>
          </a:xfrm>
          <a:prstGeom prst="rect">
            <a:avLst/>
          </a:prstGeom>
          <a:noFill/>
          <a:ln>
            <a:noFill/>
          </a:ln>
        </p:spPr>
      </p:pic>
    </p:spTree>
    <p:extLst>
      <p:ext uri="{BB962C8B-B14F-4D97-AF65-F5344CB8AC3E}">
        <p14:creationId xmlns:p14="http://schemas.microsoft.com/office/powerpoint/2010/main" val="33828240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
        <p:cNvGrpSpPr/>
        <p:nvPr/>
      </p:nvGrpSpPr>
      <p:grpSpPr>
        <a:xfrm>
          <a:off x="0" y="0"/>
          <a:ext cx="0" cy="0"/>
          <a:chOff x="0" y="0"/>
          <a:chExt cx="0" cy="0"/>
        </a:xfrm>
      </p:grpSpPr>
    </p:spTree>
    <p:extLst>
      <p:ext uri="{BB962C8B-B14F-4D97-AF65-F5344CB8AC3E}">
        <p14:creationId xmlns:p14="http://schemas.microsoft.com/office/powerpoint/2010/main" val="7384477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1_Background 1">
    <p:bg>
      <p:bgPr>
        <a:blipFill>
          <a:blip r:embed="rId2">
            <a:alphaModFix/>
          </a:blip>
          <a:stretch>
            <a:fillRect/>
          </a:stretch>
        </a:blipFill>
        <a:effectLst/>
      </p:bgPr>
    </p:bg>
    <p:spTree>
      <p:nvGrpSpPr>
        <p:cNvPr id="1" name="Shape 125"/>
        <p:cNvGrpSpPr/>
        <p:nvPr/>
      </p:nvGrpSpPr>
      <p:grpSpPr>
        <a:xfrm>
          <a:off x="0" y="0"/>
          <a:ext cx="0" cy="0"/>
          <a:chOff x="0" y="0"/>
          <a:chExt cx="0" cy="0"/>
        </a:xfrm>
      </p:grpSpPr>
    </p:spTree>
    <p:extLst>
      <p:ext uri="{BB962C8B-B14F-4D97-AF65-F5344CB8AC3E}">
        <p14:creationId xmlns:p14="http://schemas.microsoft.com/office/powerpoint/2010/main" val="3892790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3">
    <p:spTree>
      <p:nvGrpSpPr>
        <p:cNvPr id="1" name="Shape 91"/>
        <p:cNvGrpSpPr/>
        <p:nvPr/>
      </p:nvGrpSpPr>
      <p:grpSpPr>
        <a:xfrm>
          <a:off x="0" y="0"/>
          <a:ext cx="0" cy="0"/>
          <a:chOff x="0" y="0"/>
          <a:chExt cx="0" cy="0"/>
        </a:xfrm>
      </p:grpSpPr>
      <p:pic>
        <p:nvPicPr>
          <p:cNvPr id="92" name="Google Shape;92;p17"/>
          <p:cNvPicPr preferRelativeResize="0"/>
          <p:nvPr/>
        </p:nvPicPr>
        <p:blipFill rotWithShape="1">
          <a:blip r:embed="rId2">
            <a:alphaModFix/>
          </a:blip>
          <a:srcRect t="38675" b="38675"/>
          <a:stretch/>
        </p:blipFill>
        <p:spPr>
          <a:xfrm>
            <a:off x="0" y="-27150"/>
            <a:ext cx="9143998" cy="1183874"/>
          </a:xfrm>
          <a:prstGeom prst="rect">
            <a:avLst/>
          </a:prstGeom>
          <a:noFill/>
          <a:ln>
            <a:noFill/>
          </a:ln>
        </p:spPr>
      </p:pic>
      <p:sp>
        <p:nvSpPr>
          <p:cNvPr id="93" name="Google Shape;93;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200"/>
              <a:buNone/>
              <a:defRPr>
                <a:solidFill>
                  <a:srgbClr val="FFFFFF"/>
                </a:solidFill>
              </a:defRPr>
            </a:lvl1pPr>
            <a:lvl2pPr lvl="1" rtl="0">
              <a:spcBef>
                <a:spcPts val="0"/>
              </a:spcBef>
              <a:spcAft>
                <a:spcPts val="0"/>
              </a:spcAft>
              <a:buClr>
                <a:srgbClr val="FFFFFF"/>
              </a:buClr>
              <a:buSzPts val="3200"/>
              <a:buNone/>
              <a:defRPr>
                <a:solidFill>
                  <a:srgbClr val="FFFFFF"/>
                </a:solidFill>
              </a:defRPr>
            </a:lvl2pPr>
            <a:lvl3pPr lvl="2" rtl="0">
              <a:spcBef>
                <a:spcPts val="0"/>
              </a:spcBef>
              <a:spcAft>
                <a:spcPts val="0"/>
              </a:spcAft>
              <a:buClr>
                <a:srgbClr val="FFFFFF"/>
              </a:buClr>
              <a:buSzPts val="3200"/>
              <a:buNone/>
              <a:defRPr>
                <a:solidFill>
                  <a:srgbClr val="FFFFFF"/>
                </a:solidFill>
              </a:defRPr>
            </a:lvl3pPr>
            <a:lvl4pPr lvl="3" rtl="0">
              <a:spcBef>
                <a:spcPts val="0"/>
              </a:spcBef>
              <a:spcAft>
                <a:spcPts val="0"/>
              </a:spcAft>
              <a:buClr>
                <a:srgbClr val="FFFFFF"/>
              </a:buClr>
              <a:buSzPts val="3200"/>
              <a:buNone/>
              <a:defRPr>
                <a:solidFill>
                  <a:srgbClr val="FFFFFF"/>
                </a:solidFill>
              </a:defRPr>
            </a:lvl4pPr>
            <a:lvl5pPr lvl="4" rtl="0">
              <a:spcBef>
                <a:spcPts val="0"/>
              </a:spcBef>
              <a:spcAft>
                <a:spcPts val="0"/>
              </a:spcAft>
              <a:buClr>
                <a:srgbClr val="FFFFFF"/>
              </a:buClr>
              <a:buSzPts val="3200"/>
              <a:buNone/>
              <a:defRPr>
                <a:solidFill>
                  <a:srgbClr val="FFFFFF"/>
                </a:solidFill>
              </a:defRPr>
            </a:lvl5pPr>
            <a:lvl6pPr lvl="5" rtl="0">
              <a:spcBef>
                <a:spcPts val="0"/>
              </a:spcBef>
              <a:spcAft>
                <a:spcPts val="0"/>
              </a:spcAft>
              <a:buClr>
                <a:srgbClr val="FFFFFF"/>
              </a:buClr>
              <a:buSzPts val="3200"/>
              <a:buNone/>
              <a:defRPr>
                <a:solidFill>
                  <a:srgbClr val="FFFFFF"/>
                </a:solidFill>
              </a:defRPr>
            </a:lvl6pPr>
            <a:lvl7pPr lvl="6" rtl="0">
              <a:spcBef>
                <a:spcPts val="0"/>
              </a:spcBef>
              <a:spcAft>
                <a:spcPts val="0"/>
              </a:spcAft>
              <a:buClr>
                <a:srgbClr val="FFFFFF"/>
              </a:buClr>
              <a:buSzPts val="3200"/>
              <a:buNone/>
              <a:defRPr>
                <a:solidFill>
                  <a:srgbClr val="FFFFFF"/>
                </a:solidFill>
              </a:defRPr>
            </a:lvl7pPr>
            <a:lvl8pPr lvl="7" rtl="0">
              <a:spcBef>
                <a:spcPts val="0"/>
              </a:spcBef>
              <a:spcAft>
                <a:spcPts val="0"/>
              </a:spcAft>
              <a:buClr>
                <a:srgbClr val="FFFFFF"/>
              </a:buClr>
              <a:buSzPts val="3200"/>
              <a:buNone/>
              <a:defRPr>
                <a:solidFill>
                  <a:srgbClr val="FFFFFF"/>
                </a:solidFill>
              </a:defRPr>
            </a:lvl8pPr>
            <a:lvl9pPr lvl="8" rtl="0">
              <a:spcBef>
                <a:spcPts val="0"/>
              </a:spcBef>
              <a:spcAft>
                <a:spcPts val="0"/>
              </a:spcAft>
              <a:buClr>
                <a:srgbClr val="FFFFFF"/>
              </a:buClr>
              <a:buSzPts val="3200"/>
              <a:buNone/>
              <a:defRPr>
                <a:solidFill>
                  <a:srgbClr val="FFFFFF"/>
                </a:solidFill>
              </a:defRPr>
            </a:lvl9pPr>
          </a:lstStyle>
          <a:p>
            <a:endParaRPr/>
          </a:p>
        </p:txBody>
      </p:sp>
      <p:sp>
        <p:nvSpPr>
          <p:cNvPr id="94" name="Google Shape;94;p17"/>
          <p:cNvSpPr txBox="1">
            <a:spLocks noGrp="1"/>
          </p:cNvSpPr>
          <p:nvPr>
            <p:ph type="subTitle" idx="1"/>
          </p:nvPr>
        </p:nvSpPr>
        <p:spPr>
          <a:xfrm>
            <a:off x="720000" y="3723000"/>
            <a:ext cx="2271300" cy="728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5" name="Google Shape;95;p17"/>
          <p:cNvSpPr txBox="1">
            <a:spLocks noGrp="1"/>
          </p:cNvSpPr>
          <p:nvPr>
            <p:ph type="subTitle" idx="2"/>
          </p:nvPr>
        </p:nvSpPr>
        <p:spPr>
          <a:xfrm>
            <a:off x="923700" y="3262550"/>
            <a:ext cx="1863900" cy="39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algn="ctr" rtl="0">
              <a:spcBef>
                <a:spcPts val="0"/>
              </a:spcBef>
              <a:spcAft>
                <a:spcPts val="0"/>
              </a:spcAft>
              <a:buSzPts val="2000"/>
              <a:buFont typeface="Alfa Slab One"/>
              <a:buNone/>
              <a:defRPr sz="2000">
                <a:latin typeface="Alfa Slab One"/>
                <a:ea typeface="Alfa Slab One"/>
                <a:cs typeface="Alfa Slab One"/>
                <a:sym typeface="Alfa Slab One"/>
              </a:defRPr>
            </a:lvl2pPr>
            <a:lvl3pPr lvl="2" algn="ctr" rtl="0">
              <a:spcBef>
                <a:spcPts val="0"/>
              </a:spcBef>
              <a:spcAft>
                <a:spcPts val="0"/>
              </a:spcAft>
              <a:buSzPts val="2000"/>
              <a:buFont typeface="Alfa Slab One"/>
              <a:buNone/>
              <a:defRPr sz="2000">
                <a:latin typeface="Alfa Slab One"/>
                <a:ea typeface="Alfa Slab One"/>
                <a:cs typeface="Alfa Slab One"/>
                <a:sym typeface="Alfa Slab One"/>
              </a:defRPr>
            </a:lvl3pPr>
            <a:lvl4pPr lvl="3" algn="ctr" rtl="0">
              <a:spcBef>
                <a:spcPts val="0"/>
              </a:spcBef>
              <a:spcAft>
                <a:spcPts val="0"/>
              </a:spcAft>
              <a:buSzPts val="2000"/>
              <a:buFont typeface="Alfa Slab One"/>
              <a:buNone/>
              <a:defRPr sz="2000">
                <a:latin typeface="Alfa Slab One"/>
                <a:ea typeface="Alfa Slab One"/>
                <a:cs typeface="Alfa Slab One"/>
                <a:sym typeface="Alfa Slab One"/>
              </a:defRPr>
            </a:lvl4pPr>
            <a:lvl5pPr lvl="4" algn="ctr" rtl="0">
              <a:spcBef>
                <a:spcPts val="0"/>
              </a:spcBef>
              <a:spcAft>
                <a:spcPts val="0"/>
              </a:spcAft>
              <a:buSzPts val="2000"/>
              <a:buFont typeface="Alfa Slab One"/>
              <a:buNone/>
              <a:defRPr sz="2000">
                <a:latin typeface="Alfa Slab One"/>
                <a:ea typeface="Alfa Slab One"/>
                <a:cs typeface="Alfa Slab One"/>
                <a:sym typeface="Alfa Slab One"/>
              </a:defRPr>
            </a:lvl5pPr>
            <a:lvl6pPr lvl="5" algn="ctr" rtl="0">
              <a:spcBef>
                <a:spcPts val="0"/>
              </a:spcBef>
              <a:spcAft>
                <a:spcPts val="0"/>
              </a:spcAft>
              <a:buSzPts val="2000"/>
              <a:buFont typeface="Alfa Slab One"/>
              <a:buNone/>
              <a:defRPr sz="2000">
                <a:latin typeface="Alfa Slab One"/>
                <a:ea typeface="Alfa Slab One"/>
                <a:cs typeface="Alfa Slab One"/>
                <a:sym typeface="Alfa Slab One"/>
              </a:defRPr>
            </a:lvl6pPr>
            <a:lvl7pPr lvl="6" algn="ctr" rtl="0">
              <a:spcBef>
                <a:spcPts val="0"/>
              </a:spcBef>
              <a:spcAft>
                <a:spcPts val="0"/>
              </a:spcAft>
              <a:buSzPts val="2000"/>
              <a:buFont typeface="Alfa Slab One"/>
              <a:buNone/>
              <a:defRPr sz="2000">
                <a:latin typeface="Alfa Slab One"/>
                <a:ea typeface="Alfa Slab One"/>
                <a:cs typeface="Alfa Slab One"/>
                <a:sym typeface="Alfa Slab One"/>
              </a:defRPr>
            </a:lvl7pPr>
            <a:lvl8pPr lvl="7" algn="ctr" rtl="0">
              <a:spcBef>
                <a:spcPts val="0"/>
              </a:spcBef>
              <a:spcAft>
                <a:spcPts val="0"/>
              </a:spcAft>
              <a:buSzPts val="2000"/>
              <a:buFont typeface="Alfa Slab One"/>
              <a:buNone/>
              <a:defRPr sz="2000">
                <a:latin typeface="Alfa Slab One"/>
                <a:ea typeface="Alfa Slab One"/>
                <a:cs typeface="Alfa Slab One"/>
                <a:sym typeface="Alfa Slab One"/>
              </a:defRPr>
            </a:lvl8pPr>
            <a:lvl9pPr lvl="8" algn="ctr"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
        <p:nvSpPr>
          <p:cNvPr id="96" name="Google Shape;96;p17"/>
          <p:cNvSpPr txBox="1">
            <a:spLocks noGrp="1"/>
          </p:cNvSpPr>
          <p:nvPr>
            <p:ph type="subTitle" idx="3"/>
          </p:nvPr>
        </p:nvSpPr>
        <p:spPr>
          <a:xfrm>
            <a:off x="3436350" y="3723000"/>
            <a:ext cx="2271300" cy="728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7" name="Google Shape;97;p17"/>
          <p:cNvSpPr txBox="1">
            <a:spLocks noGrp="1"/>
          </p:cNvSpPr>
          <p:nvPr>
            <p:ph type="subTitle" idx="4"/>
          </p:nvPr>
        </p:nvSpPr>
        <p:spPr>
          <a:xfrm>
            <a:off x="3640050" y="3262550"/>
            <a:ext cx="1863900" cy="39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algn="ctr" rtl="0">
              <a:spcBef>
                <a:spcPts val="0"/>
              </a:spcBef>
              <a:spcAft>
                <a:spcPts val="0"/>
              </a:spcAft>
              <a:buSzPts val="2000"/>
              <a:buFont typeface="Alfa Slab One"/>
              <a:buNone/>
              <a:defRPr sz="2000">
                <a:latin typeface="Alfa Slab One"/>
                <a:ea typeface="Alfa Slab One"/>
                <a:cs typeface="Alfa Slab One"/>
                <a:sym typeface="Alfa Slab One"/>
              </a:defRPr>
            </a:lvl2pPr>
            <a:lvl3pPr lvl="2" algn="ctr" rtl="0">
              <a:spcBef>
                <a:spcPts val="0"/>
              </a:spcBef>
              <a:spcAft>
                <a:spcPts val="0"/>
              </a:spcAft>
              <a:buSzPts val="2000"/>
              <a:buFont typeface="Alfa Slab One"/>
              <a:buNone/>
              <a:defRPr sz="2000">
                <a:latin typeface="Alfa Slab One"/>
                <a:ea typeface="Alfa Slab One"/>
                <a:cs typeface="Alfa Slab One"/>
                <a:sym typeface="Alfa Slab One"/>
              </a:defRPr>
            </a:lvl3pPr>
            <a:lvl4pPr lvl="3" algn="ctr" rtl="0">
              <a:spcBef>
                <a:spcPts val="0"/>
              </a:spcBef>
              <a:spcAft>
                <a:spcPts val="0"/>
              </a:spcAft>
              <a:buSzPts val="2000"/>
              <a:buFont typeface="Alfa Slab One"/>
              <a:buNone/>
              <a:defRPr sz="2000">
                <a:latin typeface="Alfa Slab One"/>
                <a:ea typeface="Alfa Slab One"/>
                <a:cs typeface="Alfa Slab One"/>
                <a:sym typeface="Alfa Slab One"/>
              </a:defRPr>
            </a:lvl4pPr>
            <a:lvl5pPr lvl="4" algn="ctr" rtl="0">
              <a:spcBef>
                <a:spcPts val="0"/>
              </a:spcBef>
              <a:spcAft>
                <a:spcPts val="0"/>
              </a:spcAft>
              <a:buSzPts val="2000"/>
              <a:buFont typeface="Alfa Slab One"/>
              <a:buNone/>
              <a:defRPr sz="2000">
                <a:latin typeface="Alfa Slab One"/>
                <a:ea typeface="Alfa Slab One"/>
                <a:cs typeface="Alfa Slab One"/>
                <a:sym typeface="Alfa Slab One"/>
              </a:defRPr>
            </a:lvl5pPr>
            <a:lvl6pPr lvl="5" algn="ctr" rtl="0">
              <a:spcBef>
                <a:spcPts val="0"/>
              </a:spcBef>
              <a:spcAft>
                <a:spcPts val="0"/>
              </a:spcAft>
              <a:buSzPts val="2000"/>
              <a:buFont typeface="Alfa Slab One"/>
              <a:buNone/>
              <a:defRPr sz="2000">
                <a:latin typeface="Alfa Slab One"/>
                <a:ea typeface="Alfa Slab One"/>
                <a:cs typeface="Alfa Slab One"/>
                <a:sym typeface="Alfa Slab One"/>
              </a:defRPr>
            </a:lvl6pPr>
            <a:lvl7pPr lvl="6" algn="ctr" rtl="0">
              <a:spcBef>
                <a:spcPts val="0"/>
              </a:spcBef>
              <a:spcAft>
                <a:spcPts val="0"/>
              </a:spcAft>
              <a:buSzPts val="2000"/>
              <a:buFont typeface="Alfa Slab One"/>
              <a:buNone/>
              <a:defRPr sz="2000">
                <a:latin typeface="Alfa Slab One"/>
                <a:ea typeface="Alfa Slab One"/>
                <a:cs typeface="Alfa Slab One"/>
                <a:sym typeface="Alfa Slab One"/>
              </a:defRPr>
            </a:lvl7pPr>
            <a:lvl8pPr lvl="7" algn="ctr" rtl="0">
              <a:spcBef>
                <a:spcPts val="0"/>
              </a:spcBef>
              <a:spcAft>
                <a:spcPts val="0"/>
              </a:spcAft>
              <a:buSzPts val="2000"/>
              <a:buFont typeface="Alfa Slab One"/>
              <a:buNone/>
              <a:defRPr sz="2000">
                <a:latin typeface="Alfa Slab One"/>
                <a:ea typeface="Alfa Slab One"/>
                <a:cs typeface="Alfa Slab One"/>
                <a:sym typeface="Alfa Slab One"/>
              </a:defRPr>
            </a:lvl8pPr>
            <a:lvl9pPr lvl="8" algn="ctr"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
        <p:nvSpPr>
          <p:cNvPr id="98" name="Google Shape;98;p17"/>
          <p:cNvSpPr txBox="1">
            <a:spLocks noGrp="1"/>
          </p:cNvSpPr>
          <p:nvPr>
            <p:ph type="subTitle" idx="5"/>
          </p:nvPr>
        </p:nvSpPr>
        <p:spPr>
          <a:xfrm>
            <a:off x="6152700" y="3723000"/>
            <a:ext cx="2271300" cy="728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9" name="Google Shape;99;p17"/>
          <p:cNvSpPr txBox="1">
            <a:spLocks noGrp="1"/>
          </p:cNvSpPr>
          <p:nvPr>
            <p:ph type="subTitle" idx="6"/>
          </p:nvPr>
        </p:nvSpPr>
        <p:spPr>
          <a:xfrm>
            <a:off x="6356400" y="3262550"/>
            <a:ext cx="1863900" cy="39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lfa Slab One"/>
              <a:buNone/>
              <a:defRPr sz="2000">
                <a:solidFill>
                  <a:srgbClr val="FFFFFF"/>
                </a:solidFill>
                <a:latin typeface="Alfa Slab One"/>
                <a:ea typeface="Alfa Slab One"/>
                <a:cs typeface="Alfa Slab One"/>
                <a:sym typeface="Alfa Slab One"/>
              </a:defRPr>
            </a:lvl1pPr>
            <a:lvl2pPr lvl="1" algn="ctr" rtl="0">
              <a:spcBef>
                <a:spcPts val="0"/>
              </a:spcBef>
              <a:spcAft>
                <a:spcPts val="0"/>
              </a:spcAft>
              <a:buSzPts val="2000"/>
              <a:buFont typeface="Alfa Slab One"/>
              <a:buNone/>
              <a:defRPr sz="2000">
                <a:latin typeface="Alfa Slab One"/>
                <a:ea typeface="Alfa Slab One"/>
                <a:cs typeface="Alfa Slab One"/>
                <a:sym typeface="Alfa Slab One"/>
              </a:defRPr>
            </a:lvl2pPr>
            <a:lvl3pPr lvl="2" algn="ctr" rtl="0">
              <a:spcBef>
                <a:spcPts val="0"/>
              </a:spcBef>
              <a:spcAft>
                <a:spcPts val="0"/>
              </a:spcAft>
              <a:buSzPts val="2000"/>
              <a:buFont typeface="Alfa Slab One"/>
              <a:buNone/>
              <a:defRPr sz="2000">
                <a:latin typeface="Alfa Slab One"/>
                <a:ea typeface="Alfa Slab One"/>
                <a:cs typeface="Alfa Slab One"/>
                <a:sym typeface="Alfa Slab One"/>
              </a:defRPr>
            </a:lvl3pPr>
            <a:lvl4pPr lvl="3" algn="ctr" rtl="0">
              <a:spcBef>
                <a:spcPts val="0"/>
              </a:spcBef>
              <a:spcAft>
                <a:spcPts val="0"/>
              </a:spcAft>
              <a:buSzPts val="2000"/>
              <a:buFont typeface="Alfa Slab One"/>
              <a:buNone/>
              <a:defRPr sz="2000">
                <a:latin typeface="Alfa Slab One"/>
                <a:ea typeface="Alfa Slab One"/>
                <a:cs typeface="Alfa Slab One"/>
                <a:sym typeface="Alfa Slab One"/>
              </a:defRPr>
            </a:lvl4pPr>
            <a:lvl5pPr lvl="4" algn="ctr" rtl="0">
              <a:spcBef>
                <a:spcPts val="0"/>
              </a:spcBef>
              <a:spcAft>
                <a:spcPts val="0"/>
              </a:spcAft>
              <a:buSzPts val="2000"/>
              <a:buFont typeface="Alfa Slab One"/>
              <a:buNone/>
              <a:defRPr sz="2000">
                <a:latin typeface="Alfa Slab One"/>
                <a:ea typeface="Alfa Slab One"/>
                <a:cs typeface="Alfa Slab One"/>
                <a:sym typeface="Alfa Slab One"/>
              </a:defRPr>
            </a:lvl5pPr>
            <a:lvl6pPr lvl="5" algn="ctr" rtl="0">
              <a:spcBef>
                <a:spcPts val="0"/>
              </a:spcBef>
              <a:spcAft>
                <a:spcPts val="0"/>
              </a:spcAft>
              <a:buSzPts val="2000"/>
              <a:buFont typeface="Alfa Slab One"/>
              <a:buNone/>
              <a:defRPr sz="2000">
                <a:latin typeface="Alfa Slab One"/>
                <a:ea typeface="Alfa Slab One"/>
                <a:cs typeface="Alfa Slab One"/>
                <a:sym typeface="Alfa Slab One"/>
              </a:defRPr>
            </a:lvl6pPr>
            <a:lvl7pPr lvl="6" algn="ctr" rtl="0">
              <a:spcBef>
                <a:spcPts val="0"/>
              </a:spcBef>
              <a:spcAft>
                <a:spcPts val="0"/>
              </a:spcAft>
              <a:buSzPts val="2000"/>
              <a:buFont typeface="Alfa Slab One"/>
              <a:buNone/>
              <a:defRPr sz="2000">
                <a:latin typeface="Alfa Slab One"/>
                <a:ea typeface="Alfa Slab One"/>
                <a:cs typeface="Alfa Slab One"/>
                <a:sym typeface="Alfa Slab One"/>
              </a:defRPr>
            </a:lvl7pPr>
            <a:lvl8pPr lvl="7" algn="ctr" rtl="0">
              <a:spcBef>
                <a:spcPts val="0"/>
              </a:spcBef>
              <a:spcAft>
                <a:spcPts val="0"/>
              </a:spcAft>
              <a:buSzPts val="2000"/>
              <a:buFont typeface="Alfa Slab One"/>
              <a:buNone/>
              <a:defRPr sz="2000">
                <a:latin typeface="Alfa Slab One"/>
                <a:ea typeface="Alfa Slab One"/>
                <a:cs typeface="Alfa Slab One"/>
                <a:sym typeface="Alfa Slab One"/>
              </a:defRPr>
            </a:lvl8pPr>
            <a:lvl9pPr lvl="8" algn="ctr" rtl="0">
              <a:spcBef>
                <a:spcPts val="0"/>
              </a:spcBef>
              <a:spcAft>
                <a:spcPts val="0"/>
              </a:spcAft>
              <a:buSzPts val="2000"/>
              <a:buFont typeface="Alfa Slab One"/>
              <a:buNone/>
              <a:defRPr sz="2000">
                <a:latin typeface="Alfa Slab One"/>
                <a:ea typeface="Alfa Slab One"/>
                <a:cs typeface="Alfa Slab One"/>
                <a:sym typeface="Alfa Slab 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112"/>
        <p:cNvGrpSpPr/>
        <p:nvPr/>
      </p:nvGrpSpPr>
      <p:grpSpPr>
        <a:xfrm>
          <a:off x="0" y="0"/>
          <a:ext cx="0" cy="0"/>
          <a:chOff x="0" y="0"/>
          <a:chExt cx="0" cy="0"/>
        </a:xfrm>
      </p:grpSpPr>
      <p:pic>
        <p:nvPicPr>
          <p:cNvPr id="113" name="Google Shape;113;p19"/>
          <p:cNvPicPr preferRelativeResize="0"/>
          <p:nvPr/>
        </p:nvPicPr>
        <p:blipFill rotWithShape="1">
          <a:blip r:embed="rId2">
            <a:alphaModFix/>
          </a:blip>
          <a:srcRect t="38675" b="38675"/>
          <a:stretch/>
        </p:blipFill>
        <p:spPr>
          <a:xfrm>
            <a:off x="0" y="-27150"/>
            <a:ext cx="9143998" cy="1183874"/>
          </a:xfrm>
          <a:prstGeom prst="rect">
            <a:avLst/>
          </a:prstGeom>
          <a:noFill/>
          <a:ln>
            <a:noFill/>
          </a:ln>
        </p:spPr>
      </p:pic>
      <p:sp>
        <p:nvSpPr>
          <p:cNvPr id="114" name="Google Shape;114;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200"/>
              <a:buNone/>
              <a:defRPr>
                <a:solidFill>
                  <a:srgbClr val="FFFFFF"/>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5" name="Google Shape;115;p19"/>
          <p:cNvSpPr txBox="1">
            <a:spLocks noGrp="1"/>
          </p:cNvSpPr>
          <p:nvPr>
            <p:ph type="subTitle" idx="1"/>
          </p:nvPr>
        </p:nvSpPr>
        <p:spPr>
          <a:xfrm>
            <a:off x="720000" y="1494575"/>
            <a:ext cx="3227400" cy="31089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solidFill>
                  <a:schemeClr val="dk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p:cSld name="TITLE_1">
    <p:bg>
      <p:bgPr>
        <a:blipFill>
          <a:blip r:embed="rId2">
            <a:alphaModFix/>
          </a:blip>
          <a:stretch>
            <a:fillRect/>
          </a:stretch>
        </a:blipFill>
        <a:effectLst/>
      </p:bgPr>
    </p:bg>
    <p:spTree>
      <p:nvGrpSpPr>
        <p:cNvPr id="1" name="Shape 116"/>
        <p:cNvGrpSpPr/>
        <p:nvPr/>
      </p:nvGrpSpPr>
      <p:grpSpPr>
        <a:xfrm>
          <a:off x="0" y="0"/>
          <a:ext cx="0" cy="0"/>
          <a:chOff x="0" y="0"/>
          <a:chExt cx="0" cy="0"/>
        </a:xfrm>
      </p:grpSpPr>
      <p:pic>
        <p:nvPicPr>
          <p:cNvPr id="117" name="Google Shape;117;p20"/>
          <p:cNvPicPr preferRelativeResize="0"/>
          <p:nvPr/>
        </p:nvPicPr>
        <p:blipFill rotWithShape="1">
          <a:blip r:embed="rId3">
            <a:alphaModFix/>
          </a:blip>
          <a:srcRect t="35721" b="40349"/>
          <a:stretch/>
        </p:blipFill>
        <p:spPr>
          <a:xfrm>
            <a:off x="0" y="3892725"/>
            <a:ext cx="9143998" cy="1250775"/>
          </a:xfrm>
          <a:prstGeom prst="rect">
            <a:avLst/>
          </a:prstGeom>
          <a:noFill/>
          <a:ln>
            <a:noFill/>
          </a:ln>
        </p:spPr>
      </p:pic>
      <p:sp>
        <p:nvSpPr>
          <p:cNvPr id="118" name="Google Shape;118;p20"/>
          <p:cNvSpPr txBox="1">
            <a:spLocks noGrp="1"/>
          </p:cNvSpPr>
          <p:nvPr>
            <p:ph type="ctrTitle"/>
          </p:nvPr>
        </p:nvSpPr>
        <p:spPr>
          <a:xfrm>
            <a:off x="720000" y="692400"/>
            <a:ext cx="4227300" cy="10089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5200"/>
              <a:buNone/>
              <a:defRPr sz="5000">
                <a:solidFill>
                  <a:srgbClr val="FFFFFF"/>
                </a:solidFill>
                <a:latin typeface="Alfa Slab One"/>
                <a:ea typeface="Alfa Slab One"/>
                <a:cs typeface="Alfa Slab One"/>
                <a:sym typeface="Alfa Slab One"/>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119" name="Google Shape;119;p20"/>
          <p:cNvSpPr txBox="1">
            <a:spLocks noGrp="1"/>
          </p:cNvSpPr>
          <p:nvPr>
            <p:ph type="subTitle" idx="1"/>
          </p:nvPr>
        </p:nvSpPr>
        <p:spPr>
          <a:xfrm>
            <a:off x="720000" y="1607075"/>
            <a:ext cx="4227300" cy="39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600"/>
              <a:buFont typeface="Alfa Slab One"/>
              <a:buNone/>
              <a:defRPr sz="1700">
                <a:solidFill>
                  <a:schemeClr val="dk2"/>
                </a:solidFill>
                <a:latin typeface="Alfa Slab One"/>
                <a:ea typeface="Alfa Slab One"/>
                <a:cs typeface="Alfa Slab One"/>
                <a:sym typeface="Alfa Slab One"/>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20" name="Google Shape;120;p20"/>
          <p:cNvSpPr txBox="1">
            <a:spLocks noGrp="1"/>
          </p:cNvSpPr>
          <p:nvPr>
            <p:ph type="subTitle" idx="2"/>
          </p:nvPr>
        </p:nvSpPr>
        <p:spPr>
          <a:xfrm>
            <a:off x="720000" y="2066100"/>
            <a:ext cx="4227300" cy="79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600"/>
              <a:buNone/>
              <a:defRPr>
                <a:solidFill>
                  <a:schemeClr val="lt1"/>
                </a:solidFill>
                <a:latin typeface="Maven Pro SemiBold"/>
                <a:ea typeface="Maven Pro SemiBold"/>
                <a:cs typeface="Maven Pro SemiBold"/>
                <a:sym typeface="Maven Pro SemiBold"/>
              </a:defRPr>
            </a:lvl1pPr>
            <a:lvl2pPr lvl="1" algn="ctr" rtl="0">
              <a:lnSpc>
                <a:spcPct val="100000"/>
              </a:lnSpc>
              <a:spcBef>
                <a:spcPts val="0"/>
              </a:spcBef>
              <a:spcAft>
                <a:spcPts val="0"/>
              </a:spcAft>
              <a:buClr>
                <a:schemeClr val="lt1"/>
              </a:buClr>
              <a:buSzPts val="1600"/>
              <a:buNone/>
              <a:defRPr>
                <a:solidFill>
                  <a:schemeClr val="lt1"/>
                </a:solidFill>
              </a:defRPr>
            </a:lvl2pPr>
            <a:lvl3pPr lvl="2" algn="ctr" rtl="0">
              <a:lnSpc>
                <a:spcPct val="100000"/>
              </a:lnSpc>
              <a:spcBef>
                <a:spcPts val="0"/>
              </a:spcBef>
              <a:spcAft>
                <a:spcPts val="0"/>
              </a:spcAft>
              <a:buClr>
                <a:schemeClr val="lt1"/>
              </a:buClr>
              <a:buSzPts val="1600"/>
              <a:buNone/>
              <a:defRPr>
                <a:solidFill>
                  <a:schemeClr val="lt1"/>
                </a:solidFill>
              </a:defRPr>
            </a:lvl3pPr>
            <a:lvl4pPr lvl="3" algn="ctr" rtl="0">
              <a:lnSpc>
                <a:spcPct val="100000"/>
              </a:lnSpc>
              <a:spcBef>
                <a:spcPts val="0"/>
              </a:spcBef>
              <a:spcAft>
                <a:spcPts val="0"/>
              </a:spcAft>
              <a:buClr>
                <a:schemeClr val="lt1"/>
              </a:buClr>
              <a:buSzPts val="1600"/>
              <a:buNone/>
              <a:defRPr>
                <a:solidFill>
                  <a:schemeClr val="lt1"/>
                </a:solidFill>
              </a:defRPr>
            </a:lvl4pPr>
            <a:lvl5pPr lvl="4" algn="ctr" rtl="0">
              <a:lnSpc>
                <a:spcPct val="100000"/>
              </a:lnSpc>
              <a:spcBef>
                <a:spcPts val="0"/>
              </a:spcBef>
              <a:spcAft>
                <a:spcPts val="0"/>
              </a:spcAft>
              <a:buClr>
                <a:schemeClr val="lt1"/>
              </a:buClr>
              <a:buSzPts val="1600"/>
              <a:buNone/>
              <a:defRPr>
                <a:solidFill>
                  <a:schemeClr val="lt1"/>
                </a:solidFill>
              </a:defRPr>
            </a:lvl5pPr>
            <a:lvl6pPr lvl="5" algn="ctr" rtl="0">
              <a:lnSpc>
                <a:spcPct val="100000"/>
              </a:lnSpc>
              <a:spcBef>
                <a:spcPts val="0"/>
              </a:spcBef>
              <a:spcAft>
                <a:spcPts val="0"/>
              </a:spcAft>
              <a:buClr>
                <a:schemeClr val="lt1"/>
              </a:buClr>
              <a:buSzPts val="1600"/>
              <a:buNone/>
              <a:defRPr>
                <a:solidFill>
                  <a:schemeClr val="lt1"/>
                </a:solidFill>
              </a:defRPr>
            </a:lvl6pPr>
            <a:lvl7pPr lvl="6" algn="ctr" rtl="0">
              <a:lnSpc>
                <a:spcPct val="100000"/>
              </a:lnSpc>
              <a:spcBef>
                <a:spcPts val="0"/>
              </a:spcBef>
              <a:spcAft>
                <a:spcPts val="0"/>
              </a:spcAft>
              <a:buClr>
                <a:schemeClr val="lt1"/>
              </a:buClr>
              <a:buSzPts val="1600"/>
              <a:buNone/>
              <a:defRPr>
                <a:solidFill>
                  <a:schemeClr val="lt1"/>
                </a:solidFill>
              </a:defRPr>
            </a:lvl7pPr>
            <a:lvl8pPr lvl="7" algn="ctr" rtl="0">
              <a:lnSpc>
                <a:spcPct val="100000"/>
              </a:lnSpc>
              <a:spcBef>
                <a:spcPts val="0"/>
              </a:spcBef>
              <a:spcAft>
                <a:spcPts val="0"/>
              </a:spcAft>
              <a:buClr>
                <a:schemeClr val="lt1"/>
              </a:buClr>
              <a:buSzPts val="1600"/>
              <a:buNone/>
              <a:defRPr>
                <a:solidFill>
                  <a:schemeClr val="lt1"/>
                </a:solidFill>
              </a:defRPr>
            </a:lvl8pPr>
            <a:lvl9pPr lvl="8" algn="ctr" rtl="0">
              <a:lnSpc>
                <a:spcPct val="100000"/>
              </a:lnSpc>
              <a:spcBef>
                <a:spcPts val="0"/>
              </a:spcBef>
              <a:spcAft>
                <a:spcPts val="0"/>
              </a:spcAft>
              <a:buClr>
                <a:schemeClr val="lt1"/>
              </a:buClr>
              <a:buSzPts val="1600"/>
              <a:buNone/>
              <a:defRPr>
                <a:solidFill>
                  <a:schemeClr val="lt1"/>
                </a:solidFill>
              </a:defRPr>
            </a:lvl9pPr>
          </a:lstStyle>
          <a:p>
            <a:endParaRPr/>
          </a:p>
        </p:txBody>
      </p:sp>
      <p:sp>
        <p:nvSpPr>
          <p:cNvPr id="121" name="Google Shape;121;p20"/>
          <p:cNvSpPr txBox="1"/>
          <p:nvPr/>
        </p:nvSpPr>
        <p:spPr>
          <a:xfrm>
            <a:off x="720000" y="3935500"/>
            <a:ext cx="3945300" cy="5562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000" b="1">
                <a:solidFill>
                  <a:schemeClr val="dk1"/>
                </a:solidFill>
                <a:latin typeface="Maven Pro"/>
                <a:ea typeface="Maven Pro"/>
                <a:cs typeface="Maven Pro"/>
                <a:sym typeface="Maven Pro"/>
              </a:rPr>
              <a:t>CREDITS:</a:t>
            </a:r>
            <a:r>
              <a:rPr lang="en" sz="1000">
                <a:solidFill>
                  <a:schemeClr val="dk1"/>
                </a:solidFill>
                <a:latin typeface="Maven Pro"/>
                <a:ea typeface="Maven Pro"/>
                <a:cs typeface="Maven Pro"/>
                <a:sym typeface="Maven Pro"/>
              </a:rPr>
              <a:t> This presentation template was created by </a:t>
            </a:r>
            <a:r>
              <a:rPr lang="en" sz="1000" b="1">
                <a:solidFill>
                  <a:schemeClr val="dk1"/>
                </a:solidFill>
                <a:uFill>
                  <a:noFill/>
                </a:uFill>
                <a:latin typeface="Maven Pro"/>
                <a:ea typeface="Maven Pro"/>
                <a:cs typeface="Maven Pro"/>
                <a:sym typeface="Maven Pro"/>
                <a:hlinkClick r:id="rId4">
                  <a:extLst>
                    <a:ext uri="{A12FA001-AC4F-418D-AE19-62706E023703}">
                      <ahyp:hlinkClr xmlns:ahyp="http://schemas.microsoft.com/office/drawing/2018/hyperlinkcolor" val="tx"/>
                    </a:ext>
                  </a:extLst>
                </a:hlinkClick>
              </a:rPr>
              <a:t>Slidesgo</a:t>
            </a:r>
            <a:r>
              <a:rPr lang="en" sz="1000">
                <a:solidFill>
                  <a:schemeClr val="dk1"/>
                </a:solidFill>
                <a:latin typeface="Maven Pro"/>
                <a:ea typeface="Maven Pro"/>
                <a:cs typeface="Maven Pro"/>
                <a:sym typeface="Maven Pro"/>
              </a:rPr>
              <a:t>, including icons by </a:t>
            </a:r>
            <a:r>
              <a:rPr lang="en" sz="1000" b="1">
                <a:solidFill>
                  <a:schemeClr val="dk1"/>
                </a:solidFill>
                <a:uFill>
                  <a:noFill/>
                </a:uFill>
                <a:latin typeface="Maven Pro"/>
                <a:ea typeface="Maven Pro"/>
                <a:cs typeface="Maven Pro"/>
                <a:sym typeface="Maven Pro"/>
                <a:hlinkClick r:id="rId5">
                  <a:extLst>
                    <a:ext uri="{A12FA001-AC4F-418D-AE19-62706E023703}">
                      <ahyp:hlinkClr xmlns:ahyp="http://schemas.microsoft.com/office/drawing/2018/hyperlinkcolor" val="tx"/>
                    </a:ext>
                  </a:extLst>
                </a:hlinkClick>
              </a:rPr>
              <a:t>Flaticon</a:t>
            </a:r>
            <a:r>
              <a:rPr lang="en" sz="1000">
                <a:solidFill>
                  <a:schemeClr val="dk1"/>
                </a:solidFill>
                <a:latin typeface="Maven Pro"/>
                <a:ea typeface="Maven Pro"/>
                <a:cs typeface="Maven Pro"/>
                <a:sym typeface="Maven Pro"/>
              </a:rPr>
              <a:t>, infographics &amp; images by </a:t>
            </a:r>
            <a:r>
              <a:rPr lang="en" sz="1000" b="1">
                <a:solidFill>
                  <a:schemeClr val="dk1"/>
                </a:solidFill>
                <a:uFill>
                  <a:noFill/>
                </a:uFill>
                <a:latin typeface="Maven Pro"/>
                <a:ea typeface="Maven Pro"/>
                <a:cs typeface="Maven Pro"/>
                <a:sym typeface="Maven Pro"/>
                <a:hlinkClick r:id="rId6">
                  <a:extLst>
                    <a:ext uri="{A12FA001-AC4F-418D-AE19-62706E023703}">
                      <ahyp:hlinkClr xmlns:ahyp="http://schemas.microsoft.com/office/drawing/2018/hyperlinkcolor" val="tx"/>
                    </a:ext>
                  </a:extLst>
                </a:hlinkClick>
              </a:rPr>
              <a:t>Freepik</a:t>
            </a:r>
            <a:r>
              <a:rPr lang="en" sz="1000">
                <a:solidFill>
                  <a:schemeClr val="dk1"/>
                </a:solidFill>
                <a:latin typeface="Maven Pro"/>
                <a:ea typeface="Maven Pro"/>
                <a:cs typeface="Maven Pro"/>
                <a:sym typeface="Maven Pro"/>
              </a:rPr>
              <a:t> </a:t>
            </a:r>
            <a:endParaRPr sz="1000" b="1">
              <a:solidFill>
                <a:schemeClr val="dk1"/>
              </a:solidFill>
              <a:latin typeface="Maven Pro"/>
              <a:ea typeface="Maven Pro"/>
              <a:cs typeface="Maven Pro"/>
              <a:sym typeface="Maven Pr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2">
    <p:spTree>
      <p:nvGrpSpPr>
        <p:cNvPr id="1" name="Shape 122"/>
        <p:cNvGrpSpPr/>
        <p:nvPr/>
      </p:nvGrpSpPr>
      <p:grpSpPr>
        <a:xfrm>
          <a:off x="0" y="0"/>
          <a:ext cx="0" cy="0"/>
          <a:chOff x="0" y="0"/>
          <a:chExt cx="0" cy="0"/>
        </a:xfrm>
      </p:grpSpPr>
      <p:pic>
        <p:nvPicPr>
          <p:cNvPr id="123" name="Google Shape;123;p21"/>
          <p:cNvPicPr preferRelativeResize="0"/>
          <p:nvPr/>
        </p:nvPicPr>
        <p:blipFill rotWithShape="1">
          <a:blip r:embed="rId2">
            <a:alphaModFix/>
          </a:blip>
          <a:srcRect t="38675" b="38675"/>
          <a:stretch/>
        </p:blipFill>
        <p:spPr>
          <a:xfrm>
            <a:off x="-32562" y="-27150"/>
            <a:ext cx="9209124" cy="118387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1.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1pPr>
            <a:lvl2pPr lvl="1">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2pPr>
            <a:lvl3pPr lvl="2">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3pPr>
            <a:lvl4pPr lvl="3">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4pPr>
            <a:lvl5pPr lvl="4">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5pPr>
            <a:lvl6pPr lvl="5">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6pPr>
            <a:lvl7pPr lvl="6">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7pPr>
            <a:lvl8pPr lvl="7">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8pPr>
            <a:lvl9pPr lvl="8">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1pPr>
            <a:lvl2pPr marL="914400" lvl="1"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2pPr>
            <a:lvl3pPr marL="1371600" lvl="2"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3pPr>
            <a:lvl4pPr marL="1828800" lvl="3"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4pPr>
            <a:lvl5pPr marL="2286000" lvl="4"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5pPr>
            <a:lvl6pPr marL="2743200" lvl="5"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6pPr>
            <a:lvl7pPr marL="3200400" lvl="6"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7pPr>
            <a:lvl8pPr marL="3657600" lvl="7"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8pPr>
            <a:lvl9pPr marL="4114800" lvl="8"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60" r:id="rId4"/>
    <p:sldLayoutId id="2147483662" r:id="rId5"/>
    <p:sldLayoutId id="2147483663" r:id="rId6"/>
    <p:sldLayoutId id="2147483665" r:id="rId7"/>
    <p:sldLayoutId id="2147483666" r:id="rId8"/>
    <p:sldLayoutId id="2147483667" r:id="rId9"/>
    <p:sldLayoutId id="2147483668" r:id="rId10"/>
    <p:sldLayoutId id="2147483669"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173355" y="182881"/>
            <a:ext cx="8793480" cy="478345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457200"/>
            <a:ext cx="7406640" cy="101727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7251" y="1543050"/>
            <a:ext cx="7404653" cy="30289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4667871"/>
            <a:ext cx="1746806" cy="273844"/>
          </a:xfrm>
          <a:prstGeom prst="rect">
            <a:avLst/>
          </a:prstGeom>
        </p:spPr>
        <p:txBody>
          <a:bodyPr vert="horz" lIns="91440" tIns="45720" rIns="91440" bIns="45720" rtlCol="0" anchor="ctr"/>
          <a:lstStyle>
            <a:lvl1pPr algn="l">
              <a:defRPr sz="900">
                <a:solidFill>
                  <a:schemeClr val="accent1"/>
                </a:solidFill>
              </a:defRPr>
            </a:lvl1pPr>
          </a:lstStyle>
          <a:p>
            <a:fld id="{96DFF08F-DC6B-4601-B491-B0F83F6DD2DA}" type="datetimeFigureOut">
              <a:rPr lang="en-US" dirty="0"/>
              <a:pPr/>
              <a:t>3/12/2023</a:t>
            </a:fld>
            <a:endParaRPr lang="en-US" dirty="0"/>
          </a:p>
        </p:txBody>
      </p:sp>
      <p:sp>
        <p:nvSpPr>
          <p:cNvPr id="5" name="Footer Placeholder 4"/>
          <p:cNvSpPr>
            <a:spLocks noGrp="1"/>
          </p:cNvSpPr>
          <p:nvPr>
            <p:ph type="ftr" sz="quarter" idx="3"/>
          </p:nvPr>
        </p:nvSpPr>
        <p:spPr>
          <a:xfrm>
            <a:off x="2961861" y="4667871"/>
            <a:ext cx="3538331" cy="273844"/>
          </a:xfrm>
          <a:prstGeom prst="rect">
            <a:avLst/>
          </a:prstGeom>
        </p:spPr>
        <p:txBody>
          <a:bodyPr vert="horz" lIns="91440" tIns="45720" rIns="91440" bIns="45720" rtlCol="0" anchor="ctr"/>
          <a:lstStyle>
            <a:lvl1pPr algn="ctr">
              <a:defRPr sz="900">
                <a:solidFill>
                  <a:schemeClr val="accent1"/>
                </a:solidFill>
              </a:defRPr>
            </a:lvl1pPr>
          </a:lstStyle>
          <a:p>
            <a:endParaRPr lang="en-US" dirty="0"/>
          </a:p>
        </p:txBody>
      </p:sp>
      <p:sp>
        <p:nvSpPr>
          <p:cNvPr id="6" name="Slide Number Placeholder 5"/>
          <p:cNvSpPr>
            <a:spLocks noGrp="1"/>
          </p:cNvSpPr>
          <p:nvPr>
            <p:ph type="sldNum" sz="quarter" idx="4"/>
          </p:nvPr>
        </p:nvSpPr>
        <p:spPr>
          <a:xfrm>
            <a:off x="6997148" y="4667871"/>
            <a:ext cx="1279663" cy="273844"/>
          </a:xfrm>
          <a:prstGeom prst="rect">
            <a:avLst/>
          </a:prstGeom>
        </p:spPr>
        <p:txBody>
          <a:bodyPr vert="horz" lIns="91440" tIns="45720" rIns="91440" bIns="45720" rtlCol="0" anchor="ctr"/>
          <a:lstStyle>
            <a:lvl1pPr algn="r">
              <a:defRPr sz="900">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95358127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50"/>
        </a:spcBef>
        <a:buClr>
          <a:schemeClr val="accent1"/>
        </a:buClr>
        <a:buSzPct val="80000"/>
        <a:buFont typeface="Corbel" pitchFamily="34" charset="0"/>
        <a:buChar char="•"/>
        <a:defRPr sz="165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5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35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4pPr>
      <a:lvl5pPr marL="96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5pPr>
      <a:lvl6pPr marL="12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425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65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875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368F537-4DE8-4AC8-86F6-E1209F97EACB}" type="datetime1">
              <a:rPr lang="en-US" smtClean="0"/>
              <a:t>3/12/2023</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8F6D83A-BCBA-43C4-A415-61DF0E8048ED}" type="slidenum">
              <a:rPr lang="en-US" smtClean="0"/>
              <a:t>‹#›</a:t>
            </a:fld>
            <a:endParaRPr lang="en-US"/>
          </a:p>
        </p:txBody>
      </p:sp>
    </p:spTree>
    <p:extLst>
      <p:ext uri="{BB962C8B-B14F-4D97-AF65-F5344CB8AC3E}">
        <p14:creationId xmlns:p14="http://schemas.microsoft.com/office/powerpoint/2010/main" val="109909996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1pPr>
            <a:lvl2pPr lvl="1">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2pPr>
            <a:lvl3pPr lvl="2">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3pPr>
            <a:lvl4pPr lvl="3">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4pPr>
            <a:lvl5pPr lvl="4">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5pPr>
            <a:lvl6pPr lvl="5">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6pPr>
            <a:lvl7pPr lvl="6">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7pPr>
            <a:lvl8pPr lvl="7">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8pPr>
            <a:lvl9pPr lvl="8">
              <a:spcBef>
                <a:spcPts val="0"/>
              </a:spcBef>
              <a:spcAft>
                <a:spcPts val="0"/>
              </a:spcAft>
              <a:buClr>
                <a:srgbClr val="064554"/>
              </a:buClr>
              <a:buSzPts val="3200"/>
              <a:buFont typeface="Alfa Slab One"/>
              <a:buNone/>
              <a:defRPr sz="3200">
                <a:solidFill>
                  <a:srgbClr val="064554"/>
                </a:solidFill>
                <a:latin typeface="Alfa Slab One"/>
                <a:ea typeface="Alfa Slab One"/>
                <a:cs typeface="Alfa Slab One"/>
                <a:sym typeface="Alfa Slab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1pPr>
            <a:lvl2pPr marL="914400" lvl="1"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2pPr>
            <a:lvl3pPr marL="1371600" lvl="2"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3pPr>
            <a:lvl4pPr marL="1828800" lvl="3"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4pPr>
            <a:lvl5pPr marL="2286000" lvl="4"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5pPr>
            <a:lvl6pPr marL="2743200" lvl="5"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6pPr>
            <a:lvl7pPr marL="3200400" lvl="6"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7pPr>
            <a:lvl8pPr marL="3657600" lvl="7"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8pPr>
            <a:lvl9pPr marL="4114800" lvl="8" indent="-330200">
              <a:lnSpc>
                <a:spcPct val="100000"/>
              </a:lnSpc>
              <a:spcBef>
                <a:spcPts val="0"/>
              </a:spcBef>
              <a:spcAft>
                <a:spcPts val="0"/>
              </a:spcAft>
              <a:buClr>
                <a:srgbClr val="064554"/>
              </a:buClr>
              <a:buSzPts val="1600"/>
              <a:buFont typeface="Maven Pro Medium"/>
              <a:buChar char="■"/>
              <a:defRPr sz="1600">
                <a:solidFill>
                  <a:srgbClr val="064554"/>
                </a:solidFill>
                <a:latin typeface="Maven Pro Medium"/>
                <a:ea typeface="Maven Pro Medium"/>
                <a:cs typeface="Maven Pro Medium"/>
                <a:sym typeface="Maven Pro Medium"/>
              </a:defRPr>
            </a:lvl9pPr>
          </a:lstStyle>
          <a:p>
            <a:endParaRPr/>
          </a:p>
        </p:txBody>
      </p:sp>
    </p:spTree>
    <p:extLst>
      <p:ext uri="{BB962C8B-B14F-4D97-AF65-F5344CB8AC3E}">
        <p14:creationId xmlns:p14="http://schemas.microsoft.com/office/powerpoint/2010/main" val="2078136939"/>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14.emf"/><Relationship Id="rId5" Type="http://schemas.openxmlformats.org/officeDocument/2006/relationships/package" Target="../embeddings/Microsoft_Excel_Worksheet.xlsx"/><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48.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48.xml"/><Relationship Id="rId4" Type="http://schemas.openxmlformats.org/officeDocument/2006/relationships/chart" Target="../charts/chart4.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48.xml"/><Relationship Id="rId4" Type="http://schemas.openxmlformats.org/officeDocument/2006/relationships/chart" Target="../charts/chart5.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48.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1371/journal.pone.0228908" TargetMode="External"/><Relationship Id="rId7"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https://doi.org/10.31351/vol29iss2pp70-79" TargetMode="External"/><Relationship Id="rId5" Type="http://schemas.openxmlformats.org/officeDocument/2006/relationships/hyperlink" Target="http://dx.doi.org/10.1016/j.arabjc.2021.103426" TargetMode="External"/><Relationship Id="rId4" Type="http://schemas.openxmlformats.org/officeDocument/2006/relationships/hyperlink" Target="https://doi.org/10.1016/j.jddst.2020.102166"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1208%2Fs12248-010-9185-1" TargetMode="External"/><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dx.doi.org/10.1186/s43094-021-00240-4" TargetMode="External"/><Relationship Id="rId5" Type="http://schemas.openxmlformats.org/officeDocument/2006/relationships/hyperlink" Target="https://doi.org/10.2147%2FCPAA.S64788" TargetMode="External"/><Relationship Id="rId4" Type="http://schemas.openxmlformats.org/officeDocument/2006/relationships/hyperlink" Target="https://doi.org/10.3390%2Fpharmaceutics13030418"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doi.org/10.2147%2FDDDT.S103122" TargetMode="External"/><Relationship Id="rId7" Type="http://schemas.openxmlformats.org/officeDocument/2006/relationships/hyperlink" Target="https://doi.org/10.1016/j.ijpharm.2019.118657"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hyperlink" Target="https://dx.doi.org/10.21608/bfsa.2017.63166" TargetMode="External"/><Relationship Id="rId5" Type="http://schemas.openxmlformats.org/officeDocument/2006/relationships/hyperlink" Target="https://doi.org/10.31351/vol30iss2pp86-98" TargetMode="External"/><Relationship Id="rId4" Type="http://schemas.openxmlformats.org/officeDocument/2006/relationships/hyperlink" Target="https://doi.org/10.1016/j.colsurfb.2012.06.015"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1016/j.ejps.2018.01.044" TargetMode="External"/><Relationship Id="rId7"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dx.doi.org/10.7324/JAPS.2019.90308" TargetMode="External"/><Relationship Id="rId5" Type="http://schemas.openxmlformats.org/officeDocument/2006/relationships/hyperlink" Target="https://doi.org/10.1016/j.ijpharm.2009.06.040" TargetMode="External"/><Relationship Id="rId4" Type="http://schemas.openxmlformats.org/officeDocument/2006/relationships/hyperlink" Target="https://doi.org/10.1080/03639045.2019.1665062"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208%2Fs12248-010-9185-1"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hyperlink" Target="https://doi.org/10.2147%2FCPAA.S64788" TargetMode="External"/><Relationship Id="rId4" Type="http://schemas.openxmlformats.org/officeDocument/2006/relationships/hyperlink" Target="https://doi.org/10.3390%2Fpharmaceutics13030418"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dx.doi.org/10.1186/s43094-021-00240-4" TargetMode="External"/><Relationship Id="rId7"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https://doi.org/10.31351/vol30iss2pp86-98" TargetMode="External"/><Relationship Id="rId5" Type="http://schemas.openxmlformats.org/officeDocument/2006/relationships/hyperlink" Target="https://doi.org/10.1016/j.colsurfb.2012.06.015" TargetMode="External"/><Relationship Id="rId4" Type="http://schemas.openxmlformats.org/officeDocument/2006/relationships/hyperlink" Target="https://doi.org/10.2147%2FDDDT.S103122"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dx.doi.org/10.21608/bfsa.2017.63166" TargetMode="External"/><Relationship Id="rId7" Type="http://schemas.openxmlformats.org/officeDocument/2006/relationships/hyperlink" Target="https://doi.org/10.1016/j.ijpharm.2019.02.022"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s://doi.org/10.1208/s12249-018-1025-0" TargetMode="External"/><Relationship Id="rId5" Type="http://schemas.openxmlformats.org/officeDocument/2006/relationships/hyperlink" Target="https://doi.org/10.1016/j.ejps.2021.105920" TargetMode="External"/><Relationship Id="rId4" Type="http://schemas.openxmlformats.org/officeDocument/2006/relationships/hyperlink" Target="https://doi.org/10.1016/j.ijpharm.2019.118657"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doi.org/10.3109/10717544.2014.942444" TargetMode="External"/><Relationship Id="rId3" Type="http://schemas.openxmlformats.org/officeDocument/2006/relationships/hyperlink" Target="https://doi.org/10.1016/j.jconrel.2004.11.020" TargetMode="External"/><Relationship Id="rId7" Type="http://schemas.openxmlformats.org/officeDocument/2006/relationships/hyperlink" Target="https://doi.org/10.1016/s0378-5173(00)00699-2"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s://doi.org/10.1016/j.jconrel.2003.11.022" TargetMode="External"/><Relationship Id="rId5" Type="http://schemas.openxmlformats.org/officeDocument/2006/relationships/hyperlink" Target="https://doi.org/10.1016/j.ejps.2019.105026" TargetMode="External"/><Relationship Id="rId4" Type="http://schemas.openxmlformats.org/officeDocument/2006/relationships/hyperlink" Target="https://doi.org/10.3109/10611869908996847" TargetMode="External"/><Relationship Id="rId9"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6.png"/><Relationship Id="rId4" Type="http://schemas.openxmlformats.org/officeDocument/2006/relationships/diagramData" Target="../diagrams/data1.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3EBC21-2253-A9BC-78EE-7ED23B9ED537}"/>
              </a:ext>
            </a:extLst>
          </p:cNvPr>
          <p:cNvSpPr>
            <a:spLocks noGrp="1"/>
          </p:cNvSpPr>
          <p:nvPr>
            <p:ph type="sldNum" sz="quarter" idx="12"/>
          </p:nvPr>
        </p:nvSpPr>
        <p:spPr/>
        <p:txBody>
          <a:bodyPr/>
          <a:lstStyle/>
          <a:p>
            <a:pPr defTabSz="85725">
              <a:buClrTx/>
            </a:pPr>
            <a:fld id="{88F6D83A-BCBA-43C4-A415-61DF0E8048ED}" type="slidenum">
              <a:rPr lang="en-US" kern="1200">
                <a:solidFill>
                  <a:prstClr val="black">
                    <a:tint val="75000"/>
                  </a:prstClr>
                </a:solidFill>
                <a:latin typeface="Calibri" panose="020F0502020204030204"/>
                <a:ea typeface="+mn-ea"/>
                <a:cs typeface="+mn-cs"/>
              </a:rPr>
              <a:pPr defTabSz="85725">
                <a:buClrTx/>
              </a:pPr>
              <a:t>1</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7F56337D-7DBC-522C-25DD-10A0CA33B045}"/>
              </a:ext>
            </a:extLst>
          </p:cNvPr>
          <p:cNvPicPr>
            <a:picLocks noChangeAspect="1"/>
          </p:cNvPicPr>
          <p:nvPr/>
        </p:nvPicPr>
        <p:blipFill>
          <a:blip r:embed="rId2"/>
          <a:stretch>
            <a:fillRect/>
          </a:stretch>
        </p:blipFill>
        <p:spPr>
          <a:xfrm>
            <a:off x="1158571" y="-59635"/>
            <a:ext cx="6842429" cy="5261113"/>
          </a:xfrm>
          <a:prstGeom prst="rect">
            <a:avLst/>
          </a:prstGeom>
        </p:spPr>
      </p:pic>
      <p:sp>
        <p:nvSpPr>
          <p:cNvPr id="4" name="Title 1">
            <a:extLst>
              <a:ext uri="{FF2B5EF4-FFF2-40B4-BE49-F238E27FC236}">
                <a16:creationId xmlns:a16="http://schemas.microsoft.com/office/drawing/2014/main" id="{06339DEC-BA1B-F2BC-2218-1502B75B0A67}"/>
              </a:ext>
            </a:extLst>
          </p:cNvPr>
          <p:cNvSpPr txBox="1">
            <a:spLocks/>
          </p:cNvSpPr>
          <p:nvPr/>
        </p:nvSpPr>
        <p:spPr>
          <a:xfrm>
            <a:off x="3683388" y="293669"/>
            <a:ext cx="4302041" cy="931456"/>
          </a:xfrm>
          <a:prstGeom prst="rect">
            <a:avLst/>
          </a:prstGeom>
        </p:spPr>
        <p:txBody>
          <a:bodyPr/>
          <a:lst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a:lstStyle>
          <a:p>
            <a:pPr algn="ctr" defTabSz="685800">
              <a:buClrTx/>
            </a:pPr>
            <a:r>
              <a:rPr lang="en-US" sz="1800" b="1" dirty="0">
                <a:solidFill>
                  <a:prstClr val="black"/>
                </a:solidFill>
                <a:latin typeface="Arial Rounded MT Bold" panose="020F0704030504030204" pitchFamily="34" charset="0"/>
              </a:rPr>
              <a:t>Preparation, </a:t>
            </a:r>
            <a:r>
              <a:rPr lang="en-US" sz="1800" b="1" i="1" dirty="0">
                <a:solidFill>
                  <a:prstClr val="black"/>
                </a:solidFill>
                <a:latin typeface="Arial Rounded MT Bold" panose="020F0704030504030204" pitchFamily="34" charset="0"/>
              </a:rPr>
              <a:t>In-vitro</a:t>
            </a:r>
            <a:r>
              <a:rPr lang="en-US" sz="1800" b="1" dirty="0">
                <a:solidFill>
                  <a:prstClr val="black"/>
                </a:solidFill>
                <a:latin typeface="Arial Rounded MT Bold" panose="020F0704030504030204" pitchFamily="34" charset="0"/>
              </a:rPr>
              <a:t> and </a:t>
            </a:r>
            <a:r>
              <a:rPr lang="en-US" sz="1800" b="1" i="1" dirty="0">
                <a:solidFill>
                  <a:prstClr val="black"/>
                </a:solidFill>
                <a:latin typeface="Arial Rounded MT Bold" panose="020F0704030504030204" pitchFamily="34" charset="0"/>
              </a:rPr>
              <a:t>Ex-vivo</a:t>
            </a:r>
            <a:r>
              <a:rPr lang="en-US" sz="1800" b="1" dirty="0">
                <a:solidFill>
                  <a:prstClr val="black"/>
                </a:solidFill>
                <a:latin typeface="Arial Rounded MT Bold" panose="020F0704030504030204" pitchFamily="34" charset="0"/>
              </a:rPr>
              <a:t> Evaluation of Ondansetron Loaded Invasomes for Transdermal Delivery</a:t>
            </a:r>
          </a:p>
        </p:txBody>
      </p:sp>
      <p:sp>
        <p:nvSpPr>
          <p:cNvPr id="5" name="Subtitle 2">
            <a:extLst>
              <a:ext uri="{FF2B5EF4-FFF2-40B4-BE49-F238E27FC236}">
                <a16:creationId xmlns:a16="http://schemas.microsoft.com/office/drawing/2014/main" id="{9400D86A-4E0D-F445-F7AB-C2BB88969427}"/>
              </a:ext>
            </a:extLst>
          </p:cNvPr>
          <p:cNvSpPr txBox="1">
            <a:spLocks/>
          </p:cNvSpPr>
          <p:nvPr/>
        </p:nvSpPr>
        <p:spPr>
          <a:xfrm>
            <a:off x="4211448" y="1330360"/>
            <a:ext cx="3276157" cy="837314"/>
          </a:xfrm>
          <a:prstGeom prst="rect">
            <a:avLst/>
          </a:prstGeom>
        </p:spPr>
        <p:txBody>
          <a:bodyPr vert="horz" lIns="15949" tIns="7974" rIns="15949" bIns="7974" rtlCol="0">
            <a:normAutofit fontScale="92500" lnSpcReduction="20000"/>
          </a:bodyPr>
          <a:lstStyle>
            <a:lvl1pPr marL="0" indent="0" algn="ctr" defTabSz="3657600" rtl="0" eaLnBrk="1" latinLnBrk="0" hangingPunct="1">
              <a:lnSpc>
                <a:spcPct val="90000"/>
              </a:lnSpc>
              <a:spcBef>
                <a:spcPts val="4000"/>
              </a:spcBef>
              <a:buFont typeface="Arial" panose="020B0604020202020204" pitchFamily="34" charset="0"/>
              <a:buNone/>
              <a:defRPr sz="9600" kern="1200">
                <a:solidFill>
                  <a:schemeClr val="tx1"/>
                </a:solidFill>
                <a:latin typeface="+mn-lt"/>
                <a:ea typeface="+mn-ea"/>
                <a:cs typeface="+mn-cs"/>
              </a:defRPr>
            </a:lvl1pPr>
            <a:lvl2pPr marL="1828800" indent="0" algn="ctr" defTabSz="3657600" rtl="0" eaLnBrk="1" latinLnBrk="0" hangingPunct="1">
              <a:lnSpc>
                <a:spcPct val="90000"/>
              </a:lnSpc>
              <a:spcBef>
                <a:spcPts val="2000"/>
              </a:spcBef>
              <a:buFont typeface="Arial" panose="020B0604020202020204" pitchFamily="34" charset="0"/>
              <a:buNone/>
              <a:defRPr sz="8000" kern="1200">
                <a:solidFill>
                  <a:schemeClr val="tx1"/>
                </a:solidFill>
                <a:latin typeface="+mn-lt"/>
                <a:ea typeface="+mn-ea"/>
                <a:cs typeface="+mn-cs"/>
              </a:defRPr>
            </a:lvl2pPr>
            <a:lvl3pPr marL="3657600" indent="0" algn="ctr" defTabSz="3657600" rtl="0" eaLnBrk="1" latinLnBrk="0" hangingPunct="1">
              <a:lnSpc>
                <a:spcPct val="90000"/>
              </a:lnSpc>
              <a:spcBef>
                <a:spcPts val="2000"/>
              </a:spcBef>
              <a:buFont typeface="Arial" panose="020B0604020202020204" pitchFamily="34" charset="0"/>
              <a:buNone/>
              <a:defRPr sz="7200" kern="1200">
                <a:solidFill>
                  <a:schemeClr val="tx1"/>
                </a:solidFill>
                <a:latin typeface="+mn-lt"/>
                <a:ea typeface="+mn-ea"/>
                <a:cs typeface="+mn-cs"/>
              </a:defRPr>
            </a:lvl3pPr>
            <a:lvl4pPr marL="5486400" indent="0" algn="ctr" defTabSz="3657600" rtl="0" eaLnBrk="1" latinLnBrk="0" hangingPunct="1">
              <a:lnSpc>
                <a:spcPct val="90000"/>
              </a:lnSpc>
              <a:spcBef>
                <a:spcPts val="2000"/>
              </a:spcBef>
              <a:buFont typeface="Arial" panose="020B0604020202020204" pitchFamily="34" charset="0"/>
              <a:buNone/>
              <a:defRPr sz="6400" kern="1200">
                <a:solidFill>
                  <a:schemeClr val="tx1"/>
                </a:solidFill>
                <a:latin typeface="+mn-lt"/>
                <a:ea typeface="+mn-ea"/>
                <a:cs typeface="+mn-cs"/>
              </a:defRPr>
            </a:lvl4pPr>
            <a:lvl5pPr marL="7315200" indent="0" algn="ctr" defTabSz="3657600" rtl="0" eaLnBrk="1" latinLnBrk="0" hangingPunct="1">
              <a:lnSpc>
                <a:spcPct val="90000"/>
              </a:lnSpc>
              <a:spcBef>
                <a:spcPts val="2000"/>
              </a:spcBef>
              <a:buFont typeface="Arial" panose="020B0604020202020204" pitchFamily="34" charset="0"/>
              <a:buNone/>
              <a:defRPr sz="6400" kern="1200">
                <a:solidFill>
                  <a:schemeClr val="tx1"/>
                </a:solidFill>
                <a:latin typeface="+mn-lt"/>
                <a:ea typeface="+mn-ea"/>
                <a:cs typeface="+mn-cs"/>
              </a:defRPr>
            </a:lvl5pPr>
            <a:lvl6pPr marL="9144000" indent="0" algn="ctr" defTabSz="3657600" rtl="0" eaLnBrk="1" latinLnBrk="0" hangingPunct="1">
              <a:lnSpc>
                <a:spcPct val="90000"/>
              </a:lnSpc>
              <a:spcBef>
                <a:spcPts val="2000"/>
              </a:spcBef>
              <a:buFont typeface="Arial" panose="020B0604020202020204" pitchFamily="34" charset="0"/>
              <a:buNone/>
              <a:defRPr sz="6400" kern="1200">
                <a:solidFill>
                  <a:schemeClr val="tx1"/>
                </a:solidFill>
                <a:latin typeface="+mn-lt"/>
                <a:ea typeface="+mn-ea"/>
                <a:cs typeface="+mn-cs"/>
              </a:defRPr>
            </a:lvl6pPr>
            <a:lvl7pPr marL="10972800" indent="0" algn="ctr" defTabSz="3657600" rtl="0" eaLnBrk="1" latinLnBrk="0" hangingPunct="1">
              <a:lnSpc>
                <a:spcPct val="90000"/>
              </a:lnSpc>
              <a:spcBef>
                <a:spcPts val="2000"/>
              </a:spcBef>
              <a:buFont typeface="Arial" panose="020B0604020202020204" pitchFamily="34" charset="0"/>
              <a:buNone/>
              <a:defRPr sz="6400" kern="1200">
                <a:solidFill>
                  <a:schemeClr val="tx1"/>
                </a:solidFill>
                <a:latin typeface="+mn-lt"/>
                <a:ea typeface="+mn-ea"/>
                <a:cs typeface="+mn-cs"/>
              </a:defRPr>
            </a:lvl7pPr>
            <a:lvl8pPr marL="12801600" indent="0" algn="ctr" defTabSz="3657600" rtl="0" eaLnBrk="1" latinLnBrk="0" hangingPunct="1">
              <a:lnSpc>
                <a:spcPct val="90000"/>
              </a:lnSpc>
              <a:spcBef>
                <a:spcPts val="2000"/>
              </a:spcBef>
              <a:buFont typeface="Arial" panose="020B0604020202020204" pitchFamily="34" charset="0"/>
              <a:buNone/>
              <a:defRPr sz="6400" kern="1200">
                <a:solidFill>
                  <a:schemeClr val="tx1"/>
                </a:solidFill>
                <a:latin typeface="+mn-lt"/>
                <a:ea typeface="+mn-ea"/>
                <a:cs typeface="+mn-cs"/>
              </a:defRPr>
            </a:lvl8pPr>
            <a:lvl9pPr marL="14630400" indent="0" algn="ctr" defTabSz="3657600" rtl="0" eaLnBrk="1" latinLnBrk="0" hangingPunct="1">
              <a:lnSpc>
                <a:spcPct val="90000"/>
              </a:lnSpc>
              <a:spcBef>
                <a:spcPts val="2000"/>
              </a:spcBef>
              <a:buFont typeface="Arial" panose="020B0604020202020204" pitchFamily="34" charset="0"/>
              <a:buNone/>
              <a:defRPr sz="6400" kern="1200">
                <a:solidFill>
                  <a:schemeClr val="tx1"/>
                </a:solidFill>
                <a:latin typeface="+mn-lt"/>
                <a:ea typeface="+mn-ea"/>
                <a:cs typeface="+mn-cs"/>
              </a:defRPr>
            </a:lvl9pPr>
          </a:lstStyle>
          <a:p>
            <a:pPr defTabSz="685800">
              <a:spcBef>
                <a:spcPts val="750"/>
              </a:spcBef>
              <a:buClrTx/>
            </a:pPr>
            <a:r>
              <a:rPr lang="en-US" sz="1613" b="1" dirty="0">
                <a:solidFill>
                  <a:prstClr val="black"/>
                </a:solidFill>
                <a:latin typeface="Calibri" panose="020F0502020204030204"/>
                <a:cs typeface="Times New Roman" panose="02020603050405020304" pitchFamily="18" charset="0"/>
              </a:rPr>
              <a:t>Omar Saeb Salih (Author)</a:t>
            </a:r>
          </a:p>
          <a:p>
            <a:pPr defTabSz="685800">
              <a:spcBef>
                <a:spcPts val="750"/>
              </a:spcBef>
              <a:buClrTx/>
            </a:pPr>
            <a:r>
              <a:rPr lang="en-US" sz="1613" dirty="0">
                <a:solidFill>
                  <a:prstClr val="black"/>
                </a:solidFill>
                <a:latin typeface="Calibri" panose="020F0502020204030204"/>
                <a:cs typeface="Times New Roman" panose="02020603050405020304" pitchFamily="18" charset="0"/>
              </a:rPr>
              <a:t>Ph.D. Student / Department of Pharmaceutics, College of Pharmacy, University of Baghdad, Baghdad, Iraq.</a:t>
            </a:r>
          </a:p>
          <a:p>
            <a:pPr defTabSz="685800">
              <a:spcBef>
                <a:spcPts val="750"/>
              </a:spcBef>
              <a:buClrTx/>
            </a:pPr>
            <a:endParaRPr lang="en-US" sz="1650" dirty="0">
              <a:solidFill>
                <a:prstClr val="black"/>
              </a:solidFill>
              <a:latin typeface="Calibri" panose="020F0502020204030204"/>
              <a:cs typeface="Times New Roman" panose="02020603050405020304" pitchFamily="18" charset="0"/>
            </a:endParaRPr>
          </a:p>
        </p:txBody>
      </p:sp>
      <p:sp>
        <p:nvSpPr>
          <p:cNvPr id="7" name="Subtitle 2">
            <a:extLst>
              <a:ext uri="{FF2B5EF4-FFF2-40B4-BE49-F238E27FC236}">
                <a16:creationId xmlns:a16="http://schemas.microsoft.com/office/drawing/2014/main" id="{F7FF2A85-198A-D36A-03D7-D9A112906094}"/>
              </a:ext>
            </a:extLst>
          </p:cNvPr>
          <p:cNvSpPr txBox="1">
            <a:spLocks/>
          </p:cNvSpPr>
          <p:nvPr/>
        </p:nvSpPr>
        <p:spPr>
          <a:xfrm>
            <a:off x="4121943" y="2423724"/>
            <a:ext cx="3455166" cy="837314"/>
          </a:xfrm>
          <a:prstGeom prst="rect">
            <a:avLst/>
          </a:prstGeom>
        </p:spPr>
        <p:txBody>
          <a:bodyPr/>
          <a:lst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a:lstStyle>
          <a:p>
            <a:pPr marL="0" indent="0" algn="ctr" defTabSz="685800">
              <a:spcBef>
                <a:spcPts val="750"/>
              </a:spcBef>
              <a:buClrTx/>
              <a:buNone/>
            </a:pPr>
            <a:r>
              <a:rPr lang="en-US" sz="1500" b="1" dirty="0">
                <a:solidFill>
                  <a:prstClr val="black"/>
                </a:solidFill>
                <a:latin typeface="Calibri" panose="020F0502020204030204"/>
                <a:cs typeface="Times New Roman" panose="02020603050405020304" pitchFamily="18" charset="0"/>
              </a:rPr>
              <a:t>Entidhar Jasim Al-Akkam (Co-Author)</a:t>
            </a:r>
          </a:p>
          <a:p>
            <a:pPr marL="0" indent="0" algn="ctr" defTabSz="685800">
              <a:spcBef>
                <a:spcPts val="750"/>
              </a:spcBef>
              <a:buClrTx/>
              <a:buNone/>
            </a:pPr>
            <a:r>
              <a:rPr lang="en-US" sz="1500" dirty="0">
                <a:solidFill>
                  <a:prstClr val="black"/>
                </a:solidFill>
                <a:latin typeface="Calibri" panose="020F0502020204030204"/>
                <a:cs typeface="Times New Roman" panose="02020603050405020304" pitchFamily="18" charset="0"/>
              </a:rPr>
              <a:t>Department of Pharmaceutics, College of Pharmacy, University of Baghdad, Baghdad, Iraq.</a:t>
            </a:r>
          </a:p>
          <a:p>
            <a:pPr marL="0" indent="0" algn="ctr" defTabSz="685800">
              <a:spcBef>
                <a:spcPts val="750"/>
              </a:spcBef>
              <a:buClrTx/>
              <a:buNone/>
            </a:pPr>
            <a:endParaRPr lang="en-US" sz="1500" dirty="0">
              <a:solidFill>
                <a:prstClr val="black"/>
              </a:solidFill>
              <a:latin typeface="Calibri" panose="020F0502020204030204"/>
            </a:endParaRPr>
          </a:p>
        </p:txBody>
      </p:sp>
      <p:sp>
        <p:nvSpPr>
          <p:cNvPr id="9" name="Title 1">
            <a:extLst>
              <a:ext uri="{FF2B5EF4-FFF2-40B4-BE49-F238E27FC236}">
                <a16:creationId xmlns:a16="http://schemas.microsoft.com/office/drawing/2014/main" id="{FA66B9A1-14F5-47DA-8ED0-F327E3CE2930}"/>
              </a:ext>
            </a:extLst>
          </p:cNvPr>
          <p:cNvSpPr txBox="1">
            <a:spLocks/>
          </p:cNvSpPr>
          <p:nvPr/>
        </p:nvSpPr>
        <p:spPr>
          <a:xfrm>
            <a:off x="2700942" y="4459638"/>
            <a:ext cx="5284487" cy="581469"/>
          </a:xfrm>
          <a:prstGeom prst="rect">
            <a:avLst/>
          </a:prstGeom>
        </p:spPr>
        <p:txBody>
          <a:bodyPr/>
          <a:lst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a:lstStyle>
          <a:p>
            <a:pPr defTabSz="685800">
              <a:buClrTx/>
            </a:pPr>
            <a:endParaRPr lang="en-US" sz="3300" b="1" dirty="0">
              <a:solidFill>
                <a:prstClr val="black"/>
              </a:solidFill>
              <a:latin typeface="Calibri Light" panose="020F0302020204030204"/>
            </a:endParaRPr>
          </a:p>
        </p:txBody>
      </p:sp>
      <p:sp>
        <p:nvSpPr>
          <p:cNvPr id="12" name="Subtitle 2">
            <a:extLst>
              <a:ext uri="{FF2B5EF4-FFF2-40B4-BE49-F238E27FC236}">
                <a16:creationId xmlns:a16="http://schemas.microsoft.com/office/drawing/2014/main" id="{883964BD-7BE1-04D7-12C2-3749D23FA1AF}"/>
              </a:ext>
            </a:extLst>
          </p:cNvPr>
          <p:cNvSpPr txBox="1">
            <a:spLocks/>
          </p:cNvSpPr>
          <p:nvPr/>
        </p:nvSpPr>
        <p:spPr>
          <a:xfrm>
            <a:off x="2386012" y="4394982"/>
            <a:ext cx="5497116" cy="931456"/>
          </a:xfrm>
          <a:prstGeom prst="rect">
            <a:avLst/>
          </a:prstGeom>
        </p:spPr>
        <p:txBody>
          <a:bodyPr/>
          <a:lst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a:lstStyle>
          <a:p>
            <a:pPr marL="0" indent="0" algn="ctr" defTabSz="685800">
              <a:spcBef>
                <a:spcPts val="0"/>
              </a:spcBef>
              <a:buClrTx/>
              <a:buNone/>
            </a:pPr>
            <a:r>
              <a:rPr lang="ar-IQ" sz="2400" dirty="0">
                <a:solidFill>
                  <a:prstClr val="white"/>
                </a:solidFill>
                <a:latin typeface="Andalus" panose="02020603050405020304" pitchFamily="18" charset="-78"/>
                <a:cs typeface="Andalus" panose="02020603050405020304" pitchFamily="18" charset="-78"/>
              </a:rPr>
              <a:t>المؤتمر العلمي الثاني لبحوث طلبة الدراسات العليا  </a:t>
            </a:r>
            <a:endParaRPr lang="en-US" sz="2400" dirty="0">
              <a:solidFill>
                <a:prstClr val="white"/>
              </a:solidFill>
              <a:latin typeface="Andalus" panose="02020603050405020304" pitchFamily="18" charset="-78"/>
              <a:cs typeface="Andalus" panose="02020603050405020304" pitchFamily="18" charset="-78"/>
            </a:endParaRPr>
          </a:p>
          <a:p>
            <a:pPr marL="0" indent="0" algn="ctr" defTabSz="685800">
              <a:lnSpc>
                <a:spcPct val="100000"/>
              </a:lnSpc>
              <a:spcBef>
                <a:spcPts val="0"/>
              </a:spcBef>
              <a:buClrTx/>
              <a:buNone/>
            </a:pPr>
            <a:r>
              <a:rPr lang="ar-IQ" sz="2400" dirty="0">
                <a:solidFill>
                  <a:prstClr val="white"/>
                </a:solidFill>
                <a:latin typeface="Andalus" panose="02020603050405020304" pitchFamily="18" charset="-78"/>
                <a:cs typeface="Andalus" panose="02020603050405020304" pitchFamily="18" charset="-78"/>
              </a:rPr>
              <a:t> </a:t>
            </a:r>
            <a:r>
              <a:rPr lang="ar-IQ" sz="1600" dirty="0">
                <a:solidFill>
                  <a:prstClr val="white"/>
                </a:solidFill>
                <a:latin typeface="Andalus" panose="02020603050405020304" pitchFamily="18" charset="-78"/>
                <a:cs typeface="Andalus" panose="02020603050405020304" pitchFamily="18" charset="-78"/>
              </a:rPr>
              <a:t>19 – 20 اذار 2023</a:t>
            </a:r>
            <a:r>
              <a:rPr lang="ar-IQ" sz="1600" dirty="0">
                <a:solidFill>
                  <a:prstClr val="black"/>
                </a:solidFill>
                <a:latin typeface="Andalus" panose="02020603050405020304" pitchFamily="18" charset="-78"/>
                <a:cs typeface="Andalus" panose="02020603050405020304" pitchFamily="18" charset="-78"/>
              </a:rPr>
              <a:t> </a:t>
            </a:r>
            <a:endParaRPr lang="en-US" sz="1600" dirty="0">
              <a:solidFill>
                <a:prstClr val="black"/>
              </a:solidFill>
              <a:latin typeface="Andalus" panose="02020603050405020304" pitchFamily="18" charset="-78"/>
              <a:cs typeface="Andalus" panose="02020603050405020304" pitchFamily="18" charset="-78"/>
            </a:endParaRPr>
          </a:p>
        </p:txBody>
      </p:sp>
      <p:sp>
        <p:nvSpPr>
          <p:cNvPr id="6" name="Rectangle 5">
            <a:extLst>
              <a:ext uri="{FF2B5EF4-FFF2-40B4-BE49-F238E27FC236}">
                <a16:creationId xmlns:a16="http://schemas.microsoft.com/office/drawing/2014/main" id="{7BBBB76D-ECFE-40D0-94B8-699655EA5E0B}"/>
              </a:ext>
            </a:extLst>
          </p:cNvPr>
          <p:cNvSpPr/>
          <p:nvPr/>
        </p:nvSpPr>
        <p:spPr>
          <a:xfrm>
            <a:off x="7926135" y="19878"/>
            <a:ext cx="439237" cy="4398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0" name="Rectangle 9">
            <a:extLst>
              <a:ext uri="{FF2B5EF4-FFF2-40B4-BE49-F238E27FC236}">
                <a16:creationId xmlns:a16="http://schemas.microsoft.com/office/drawing/2014/main" id="{6F0AB155-36C2-4685-8721-66FE7C66CD7C}"/>
              </a:ext>
            </a:extLst>
          </p:cNvPr>
          <p:cNvSpPr/>
          <p:nvPr/>
        </p:nvSpPr>
        <p:spPr>
          <a:xfrm>
            <a:off x="728640" y="139148"/>
            <a:ext cx="439237" cy="5062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8" name="L-Shape 7">
            <a:extLst>
              <a:ext uri="{FF2B5EF4-FFF2-40B4-BE49-F238E27FC236}">
                <a16:creationId xmlns:a16="http://schemas.microsoft.com/office/drawing/2014/main" id="{19403654-0E37-4D41-817C-91E4883AC435}"/>
              </a:ext>
            </a:extLst>
          </p:cNvPr>
          <p:cNvSpPr/>
          <p:nvPr/>
        </p:nvSpPr>
        <p:spPr>
          <a:xfrm flipH="1">
            <a:off x="0" y="0"/>
            <a:ext cx="1165860" cy="293370"/>
          </a:xfrm>
          <a:prstGeom prst="corne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8879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51" name="Picture 50">
            <a:extLst>
              <a:ext uri="{FF2B5EF4-FFF2-40B4-BE49-F238E27FC236}">
                <a16:creationId xmlns:a16="http://schemas.microsoft.com/office/drawing/2014/main" id="{DFBED20D-262C-482D-B02F-EA0EDAED7397}"/>
              </a:ext>
            </a:extLst>
          </p:cNvPr>
          <p:cNvPicPr>
            <a:picLocks noChangeAspect="1"/>
          </p:cNvPicPr>
          <p:nvPr/>
        </p:nvPicPr>
        <p:blipFill rotWithShape="1">
          <a:blip r:embed="rId3"/>
          <a:srcRect l="21454" t="25186" r="60181" b="9983"/>
          <a:stretch/>
        </p:blipFill>
        <p:spPr>
          <a:xfrm>
            <a:off x="3825048" y="0"/>
            <a:ext cx="2133600" cy="5143500"/>
          </a:xfrm>
          <a:prstGeom prst="rect">
            <a:avLst/>
          </a:prstGeom>
        </p:spPr>
      </p:pic>
      <p:pic>
        <p:nvPicPr>
          <p:cNvPr id="50" name="Picture 49">
            <a:extLst>
              <a:ext uri="{FF2B5EF4-FFF2-40B4-BE49-F238E27FC236}">
                <a16:creationId xmlns:a16="http://schemas.microsoft.com/office/drawing/2014/main" id="{4D7C03A5-0D5A-4E7B-95FF-82A67E908474}"/>
              </a:ext>
            </a:extLst>
          </p:cNvPr>
          <p:cNvPicPr>
            <a:picLocks noChangeAspect="1"/>
          </p:cNvPicPr>
          <p:nvPr/>
        </p:nvPicPr>
        <p:blipFill rotWithShape="1">
          <a:blip r:embed="rId3"/>
          <a:srcRect l="21454" t="25186" r="60181" b="9983"/>
          <a:stretch/>
        </p:blipFill>
        <p:spPr>
          <a:xfrm>
            <a:off x="2270666" y="0"/>
            <a:ext cx="2133600" cy="5143500"/>
          </a:xfrm>
          <a:prstGeom prst="rect">
            <a:avLst/>
          </a:prstGeom>
        </p:spPr>
      </p:pic>
      <p:sp>
        <p:nvSpPr>
          <p:cNvPr id="691" name="Google Shape;691;p38"/>
          <p:cNvSpPr txBox="1">
            <a:spLocks noGrp="1"/>
          </p:cNvSpPr>
          <p:nvPr>
            <p:ph type="title"/>
          </p:nvPr>
        </p:nvSpPr>
        <p:spPr>
          <a:xfrm>
            <a:off x="927964" y="1885201"/>
            <a:ext cx="3852000" cy="2304253"/>
          </a:xfrm>
          <a:prstGeom prst="rect">
            <a:avLst/>
          </a:prstGeom>
        </p:spPr>
        <p:txBody>
          <a:bodyPr spcFirstLastPara="1" wrap="square" lIns="91425" tIns="91425" rIns="91425" bIns="91425" anchor="ctr" anchorCtr="0">
            <a:noAutofit/>
          </a:bodyPr>
          <a:lstStyle/>
          <a:p>
            <a:pPr lvl="0" algn="ctr"/>
            <a:r>
              <a:rPr lang="en-US" sz="2400" b="1" dirty="0">
                <a:solidFill>
                  <a:schemeClr val="accent1"/>
                </a:solidFill>
                <a:latin typeface="Maven Pro Medium"/>
                <a:sym typeface="Maven Pro Medium"/>
              </a:rPr>
              <a:t>Wistar male albino rats weighing (200±20 g) were provided from the animal house facility in the College of Pharmacy / University of Baghdad. </a:t>
            </a:r>
            <a:endParaRPr sz="2400" b="1" dirty="0">
              <a:solidFill>
                <a:schemeClr val="accent1"/>
              </a:solidFill>
              <a:latin typeface="Maven Pro Medium"/>
              <a:sym typeface="Maven Pro Medium"/>
            </a:endParaRPr>
          </a:p>
        </p:txBody>
      </p:sp>
      <p:grpSp>
        <p:nvGrpSpPr>
          <p:cNvPr id="692" name="Google Shape;692;p38"/>
          <p:cNvGrpSpPr/>
          <p:nvPr/>
        </p:nvGrpSpPr>
        <p:grpSpPr>
          <a:xfrm>
            <a:off x="8334430" y="0"/>
            <a:ext cx="795458" cy="703932"/>
            <a:chOff x="7779502" y="3554973"/>
            <a:chExt cx="644502" cy="644502"/>
          </a:xfrm>
        </p:grpSpPr>
        <p:sp>
          <p:nvSpPr>
            <p:cNvPr id="693" name="Google Shape;693;p38"/>
            <p:cNvSpPr/>
            <p:nvPr/>
          </p:nvSpPr>
          <p:spPr>
            <a:xfrm>
              <a:off x="7789899" y="3565420"/>
              <a:ext cx="623204" cy="623103"/>
            </a:xfrm>
            <a:custGeom>
              <a:avLst/>
              <a:gdLst/>
              <a:ahLst/>
              <a:cxnLst/>
              <a:rect l="l" t="t" r="r" b="b"/>
              <a:pathLst>
                <a:path w="12348" h="12346" extrusionOk="0">
                  <a:moveTo>
                    <a:pt x="6179" y="0"/>
                  </a:moveTo>
                  <a:cubicBezTo>
                    <a:pt x="2771" y="0"/>
                    <a:pt x="1" y="2770"/>
                    <a:pt x="1" y="6178"/>
                  </a:cubicBezTo>
                  <a:cubicBezTo>
                    <a:pt x="1" y="9576"/>
                    <a:pt x="2771" y="12346"/>
                    <a:pt x="6179" y="12346"/>
                  </a:cubicBezTo>
                  <a:cubicBezTo>
                    <a:pt x="9577" y="12346"/>
                    <a:pt x="12347" y="9576"/>
                    <a:pt x="12347" y="6178"/>
                  </a:cubicBezTo>
                  <a:cubicBezTo>
                    <a:pt x="12347" y="2770"/>
                    <a:pt x="9577" y="0"/>
                    <a:pt x="6179" y="0"/>
                  </a:cubicBezTo>
                  <a:close/>
                </a:path>
              </a:pathLst>
            </a:custGeom>
            <a:solidFill>
              <a:srgbClr val="FF55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38"/>
            <p:cNvSpPr/>
            <p:nvPr/>
          </p:nvSpPr>
          <p:spPr>
            <a:xfrm>
              <a:off x="7779502" y="3554973"/>
              <a:ext cx="644502" cy="644502"/>
            </a:xfrm>
            <a:custGeom>
              <a:avLst/>
              <a:gdLst/>
              <a:ahLst/>
              <a:cxnLst/>
              <a:rect l="l" t="t" r="r" b="b"/>
              <a:pathLst>
                <a:path w="12770" h="12770" extrusionOk="0">
                  <a:moveTo>
                    <a:pt x="6385" y="423"/>
                  </a:moveTo>
                  <a:cubicBezTo>
                    <a:pt x="9675" y="423"/>
                    <a:pt x="12337" y="3095"/>
                    <a:pt x="12337" y="6385"/>
                  </a:cubicBezTo>
                  <a:cubicBezTo>
                    <a:pt x="12337" y="9676"/>
                    <a:pt x="9675" y="12347"/>
                    <a:pt x="6385" y="12347"/>
                  </a:cubicBezTo>
                  <a:cubicBezTo>
                    <a:pt x="3094" y="12347"/>
                    <a:pt x="423" y="9676"/>
                    <a:pt x="423" y="6385"/>
                  </a:cubicBezTo>
                  <a:cubicBezTo>
                    <a:pt x="423" y="3095"/>
                    <a:pt x="3094" y="423"/>
                    <a:pt x="6385" y="423"/>
                  </a:cubicBezTo>
                  <a:close/>
                  <a:moveTo>
                    <a:pt x="6385" y="1"/>
                  </a:moveTo>
                  <a:cubicBezTo>
                    <a:pt x="2859" y="1"/>
                    <a:pt x="1" y="2859"/>
                    <a:pt x="1" y="6385"/>
                  </a:cubicBezTo>
                  <a:cubicBezTo>
                    <a:pt x="1" y="9901"/>
                    <a:pt x="2859" y="12769"/>
                    <a:pt x="6385" y="12769"/>
                  </a:cubicBezTo>
                  <a:cubicBezTo>
                    <a:pt x="9901" y="12769"/>
                    <a:pt x="12769" y="9901"/>
                    <a:pt x="12769" y="6385"/>
                  </a:cubicBezTo>
                  <a:cubicBezTo>
                    <a:pt x="12769" y="2859"/>
                    <a:pt x="9901" y="1"/>
                    <a:pt x="63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38"/>
            <p:cNvSpPr/>
            <p:nvPr/>
          </p:nvSpPr>
          <p:spPr>
            <a:xfrm>
              <a:off x="8038765" y="3829580"/>
              <a:ext cx="51126" cy="36137"/>
            </a:xfrm>
            <a:custGeom>
              <a:avLst/>
              <a:gdLst/>
              <a:ahLst/>
              <a:cxnLst/>
              <a:rect l="l" t="t" r="r" b="b"/>
              <a:pathLst>
                <a:path w="1013" h="716" extrusionOk="0">
                  <a:moveTo>
                    <a:pt x="248" y="1"/>
                  </a:moveTo>
                  <a:cubicBezTo>
                    <a:pt x="171" y="1"/>
                    <a:pt x="98" y="38"/>
                    <a:pt x="59" y="109"/>
                  </a:cubicBezTo>
                  <a:cubicBezTo>
                    <a:pt x="0" y="217"/>
                    <a:pt x="40" y="355"/>
                    <a:pt x="148" y="413"/>
                  </a:cubicBezTo>
                  <a:lnTo>
                    <a:pt x="659" y="689"/>
                  </a:lnTo>
                  <a:cubicBezTo>
                    <a:pt x="690" y="707"/>
                    <a:pt x="725" y="716"/>
                    <a:pt x="760" y="716"/>
                  </a:cubicBezTo>
                  <a:cubicBezTo>
                    <a:pt x="836" y="716"/>
                    <a:pt x="913" y="674"/>
                    <a:pt x="953" y="600"/>
                  </a:cubicBezTo>
                  <a:cubicBezTo>
                    <a:pt x="1012" y="492"/>
                    <a:pt x="973" y="365"/>
                    <a:pt x="865" y="306"/>
                  </a:cubicBezTo>
                  <a:lnTo>
                    <a:pt x="364" y="31"/>
                  </a:lnTo>
                  <a:cubicBezTo>
                    <a:pt x="327" y="11"/>
                    <a:pt x="287" y="1"/>
                    <a:pt x="248" y="1"/>
                  </a:cubicBezTo>
                  <a:close/>
                </a:path>
              </a:pathLst>
            </a:custGeom>
            <a:solidFill>
              <a:srgbClr val="EDED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38"/>
            <p:cNvSpPr/>
            <p:nvPr/>
          </p:nvSpPr>
          <p:spPr>
            <a:xfrm>
              <a:off x="8038765" y="3689829"/>
              <a:ext cx="130919" cy="170084"/>
            </a:xfrm>
            <a:custGeom>
              <a:avLst/>
              <a:gdLst/>
              <a:ahLst/>
              <a:cxnLst/>
              <a:rect l="l" t="t" r="r" b="b"/>
              <a:pathLst>
                <a:path w="2594" h="3370" extrusionOk="0">
                  <a:moveTo>
                    <a:pt x="1533" y="0"/>
                  </a:moveTo>
                  <a:lnTo>
                    <a:pt x="0" y="2790"/>
                  </a:lnTo>
                  <a:lnTo>
                    <a:pt x="1061" y="3369"/>
                  </a:lnTo>
                  <a:lnTo>
                    <a:pt x="2593" y="590"/>
                  </a:lnTo>
                  <a:lnTo>
                    <a:pt x="1533" y="0"/>
                  </a:lnTo>
                  <a:close/>
                </a:path>
              </a:pathLst>
            </a:custGeom>
            <a:solidFill>
              <a:srgbClr val="EDED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38"/>
            <p:cNvSpPr/>
            <p:nvPr/>
          </p:nvSpPr>
          <p:spPr>
            <a:xfrm>
              <a:off x="8038765" y="3802831"/>
              <a:ext cx="68942" cy="57082"/>
            </a:xfrm>
            <a:custGeom>
              <a:avLst/>
              <a:gdLst/>
              <a:ahLst/>
              <a:cxnLst/>
              <a:rect l="l" t="t" r="r" b="b"/>
              <a:pathLst>
                <a:path w="1366" h="1131" extrusionOk="0">
                  <a:moveTo>
                    <a:pt x="305" y="1"/>
                  </a:moveTo>
                  <a:lnTo>
                    <a:pt x="0" y="551"/>
                  </a:lnTo>
                  <a:lnTo>
                    <a:pt x="1061" y="1130"/>
                  </a:lnTo>
                  <a:lnTo>
                    <a:pt x="1366" y="580"/>
                  </a:lnTo>
                  <a:lnTo>
                    <a:pt x="305" y="1"/>
                  </a:ln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38"/>
            <p:cNvSpPr/>
            <p:nvPr/>
          </p:nvSpPr>
          <p:spPr>
            <a:xfrm>
              <a:off x="8125522" y="3686346"/>
              <a:ext cx="40174" cy="27355"/>
            </a:xfrm>
            <a:custGeom>
              <a:avLst/>
              <a:gdLst/>
              <a:ahLst/>
              <a:cxnLst/>
              <a:rect l="l" t="t" r="r" b="b"/>
              <a:pathLst>
                <a:path w="796" h="542" extrusionOk="0">
                  <a:moveTo>
                    <a:pt x="154" y="0"/>
                  </a:moveTo>
                  <a:cubicBezTo>
                    <a:pt x="108" y="0"/>
                    <a:pt x="66" y="24"/>
                    <a:pt x="40" y="69"/>
                  </a:cubicBezTo>
                  <a:cubicBezTo>
                    <a:pt x="1" y="138"/>
                    <a:pt x="20" y="226"/>
                    <a:pt x="89" y="266"/>
                  </a:cubicBezTo>
                  <a:lnTo>
                    <a:pt x="570" y="521"/>
                  </a:lnTo>
                  <a:cubicBezTo>
                    <a:pt x="594" y="535"/>
                    <a:pt x="618" y="541"/>
                    <a:pt x="642" y="541"/>
                  </a:cubicBezTo>
                  <a:cubicBezTo>
                    <a:pt x="688" y="541"/>
                    <a:pt x="731" y="517"/>
                    <a:pt x="756" y="472"/>
                  </a:cubicBezTo>
                  <a:cubicBezTo>
                    <a:pt x="796" y="403"/>
                    <a:pt x="767" y="315"/>
                    <a:pt x="708" y="276"/>
                  </a:cubicBezTo>
                  <a:lnTo>
                    <a:pt x="226" y="21"/>
                  </a:lnTo>
                  <a:cubicBezTo>
                    <a:pt x="203" y="7"/>
                    <a:pt x="178" y="0"/>
                    <a:pt x="154" y="0"/>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38"/>
            <p:cNvSpPr/>
            <p:nvPr/>
          </p:nvSpPr>
          <p:spPr>
            <a:xfrm>
              <a:off x="8030841" y="3968423"/>
              <a:ext cx="65964" cy="67428"/>
            </a:xfrm>
            <a:custGeom>
              <a:avLst/>
              <a:gdLst/>
              <a:ahLst/>
              <a:cxnLst/>
              <a:rect l="l" t="t" r="r" b="b"/>
              <a:pathLst>
                <a:path w="1307" h="1336" extrusionOk="0">
                  <a:moveTo>
                    <a:pt x="0" y="0"/>
                  </a:moveTo>
                  <a:lnTo>
                    <a:pt x="0" y="1336"/>
                  </a:lnTo>
                  <a:lnTo>
                    <a:pt x="1307" y="1336"/>
                  </a:lnTo>
                  <a:lnTo>
                    <a:pt x="1307" y="0"/>
                  </a:lnTo>
                  <a:close/>
                </a:path>
              </a:pathLst>
            </a:custGeom>
            <a:solidFill>
              <a:srgbClr val="EDED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38"/>
            <p:cNvSpPr/>
            <p:nvPr/>
          </p:nvSpPr>
          <p:spPr>
            <a:xfrm>
              <a:off x="7980270" y="4035801"/>
              <a:ext cx="167611" cy="32301"/>
            </a:xfrm>
            <a:custGeom>
              <a:avLst/>
              <a:gdLst/>
              <a:ahLst/>
              <a:cxnLst/>
              <a:rect l="l" t="t" r="r" b="b"/>
              <a:pathLst>
                <a:path w="3321" h="640" extrusionOk="0">
                  <a:moveTo>
                    <a:pt x="0" y="1"/>
                  </a:moveTo>
                  <a:lnTo>
                    <a:pt x="0" y="640"/>
                  </a:lnTo>
                  <a:lnTo>
                    <a:pt x="3320" y="640"/>
                  </a:lnTo>
                  <a:lnTo>
                    <a:pt x="3320" y="1"/>
                  </a:ln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38"/>
            <p:cNvSpPr/>
            <p:nvPr/>
          </p:nvSpPr>
          <p:spPr>
            <a:xfrm>
              <a:off x="7996623" y="3787943"/>
              <a:ext cx="226610" cy="181995"/>
            </a:xfrm>
            <a:custGeom>
              <a:avLst/>
              <a:gdLst/>
              <a:ahLst/>
              <a:cxnLst/>
              <a:rect l="l" t="t" r="r" b="b"/>
              <a:pathLst>
                <a:path w="4490" h="3606" extrusionOk="0">
                  <a:moveTo>
                    <a:pt x="2692" y="1"/>
                  </a:moveTo>
                  <a:lnTo>
                    <a:pt x="2692" y="325"/>
                  </a:lnTo>
                  <a:cubicBezTo>
                    <a:pt x="3507" y="325"/>
                    <a:pt x="4165" y="983"/>
                    <a:pt x="4165" y="1799"/>
                  </a:cubicBezTo>
                  <a:cubicBezTo>
                    <a:pt x="4165" y="2624"/>
                    <a:pt x="3507" y="3281"/>
                    <a:pt x="2692" y="3281"/>
                  </a:cubicBezTo>
                  <a:lnTo>
                    <a:pt x="1" y="3281"/>
                  </a:lnTo>
                  <a:lnTo>
                    <a:pt x="1" y="3606"/>
                  </a:lnTo>
                  <a:lnTo>
                    <a:pt x="2692" y="3606"/>
                  </a:lnTo>
                  <a:cubicBezTo>
                    <a:pt x="3684" y="3606"/>
                    <a:pt x="4489" y="2790"/>
                    <a:pt x="4489" y="1799"/>
                  </a:cubicBezTo>
                  <a:cubicBezTo>
                    <a:pt x="4489" y="806"/>
                    <a:pt x="3684" y="1"/>
                    <a:pt x="2692" y="1"/>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38"/>
            <p:cNvSpPr/>
            <p:nvPr/>
          </p:nvSpPr>
          <p:spPr>
            <a:xfrm>
              <a:off x="8104173" y="3776082"/>
              <a:ext cx="39266" cy="39215"/>
            </a:xfrm>
            <a:custGeom>
              <a:avLst/>
              <a:gdLst/>
              <a:ahLst/>
              <a:cxnLst/>
              <a:rect l="l" t="t" r="r" b="b"/>
              <a:pathLst>
                <a:path w="778" h="777" extrusionOk="0">
                  <a:moveTo>
                    <a:pt x="394" y="0"/>
                  </a:moveTo>
                  <a:cubicBezTo>
                    <a:pt x="178" y="0"/>
                    <a:pt x="1" y="168"/>
                    <a:pt x="1" y="384"/>
                  </a:cubicBezTo>
                  <a:cubicBezTo>
                    <a:pt x="1" y="600"/>
                    <a:pt x="178" y="777"/>
                    <a:pt x="394" y="777"/>
                  </a:cubicBezTo>
                  <a:cubicBezTo>
                    <a:pt x="600" y="777"/>
                    <a:pt x="777" y="600"/>
                    <a:pt x="777" y="384"/>
                  </a:cubicBezTo>
                  <a:cubicBezTo>
                    <a:pt x="777" y="168"/>
                    <a:pt x="600" y="0"/>
                    <a:pt x="394" y="0"/>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38"/>
            <p:cNvSpPr/>
            <p:nvPr/>
          </p:nvSpPr>
          <p:spPr>
            <a:xfrm>
              <a:off x="8112097" y="3783501"/>
              <a:ext cx="23872" cy="23872"/>
            </a:xfrm>
            <a:custGeom>
              <a:avLst/>
              <a:gdLst/>
              <a:ahLst/>
              <a:cxnLst/>
              <a:rect l="l" t="t" r="r" b="b"/>
              <a:pathLst>
                <a:path w="473" h="473" extrusionOk="0">
                  <a:moveTo>
                    <a:pt x="237" y="1"/>
                  </a:moveTo>
                  <a:cubicBezTo>
                    <a:pt x="99" y="1"/>
                    <a:pt x="1" y="109"/>
                    <a:pt x="1" y="237"/>
                  </a:cubicBezTo>
                  <a:cubicBezTo>
                    <a:pt x="1" y="364"/>
                    <a:pt x="99" y="472"/>
                    <a:pt x="237" y="472"/>
                  </a:cubicBezTo>
                  <a:cubicBezTo>
                    <a:pt x="365" y="472"/>
                    <a:pt x="472" y="364"/>
                    <a:pt x="472" y="237"/>
                  </a:cubicBezTo>
                  <a:cubicBezTo>
                    <a:pt x="472" y="109"/>
                    <a:pt x="365" y="1"/>
                    <a:pt x="237" y="1"/>
                  </a:cubicBezTo>
                  <a:close/>
                </a:path>
              </a:pathLst>
            </a:custGeom>
            <a:solidFill>
              <a:srgbClr val="EDED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22" name="Google Shape;722;p38"/>
          <p:cNvGrpSpPr/>
          <p:nvPr/>
        </p:nvGrpSpPr>
        <p:grpSpPr>
          <a:xfrm>
            <a:off x="14112" y="4189454"/>
            <a:ext cx="815294" cy="1286536"/>
            <a:chOff x="6559599" y="3355213"/>
            <a:chExt cx="862583" cy="1593287"/>
          </a:xfrm>
        </p:grpSpPr>
        <p:sp>
          <p:nvSpPr>
            <p:cNvPr id="723" name="Google Shape;723;p38"/>
            <p:cNvSpPr/>
            <p:nvPr/>
          </p:nvSpPr>
          <p:spPr>
            <a:xfrm>
              <a:off x="6618598" y="3422136"/>
              <a:ext cx="744584" cy="744584"/>
            </a:xfrm>
            <a:custGeom>
              <a:avLst/>
              <a:gdLst/>
              <a:ahLst/>
              <a:cxnLst/>
              <a:rect l="l" t="t" r="r" b="b"/>
              <a:pathLst>
                <a:path w="14753" h="14753" extrusionOk="0">
                  <a:moveTo>
                    <a:pt x="7376" y="0"/>
                  </a:moveTo>
                  <a:cubicBezTo>
                    <a:pt x="3300" y="0"/>
                    <a:pt x="0" y="3301"/>
                    <a:pt x="0" y="7377"/>
                  </a:cubicBezTo>
                  <a:cubicBezTo>
                    <a:pt x="0" y="11443"/>
                    <a:pt x="3300" y="14753"/>
                    <a:pt x="7376" y="14753"/>
                  </a:cubicBezTo>
                  <a:cubicBezTo>
                    <a:pt x="11453" y="14753"/>
                    <a:pt x="14753" y="11443"/>
                    <a:pt x="14753" y="7377"/>
                  </a:cubicBezTo>
                  <a:cubicBezTo>
                    <a:pt x="14753" y="3301"/>
                    <a:pt x="11453" y="0"/>
                    <a:pt x="7376" y="0"/>
                  </a:cubicBezTo>
                  <a:close/>
                </a:path>
              </a:pathLst>
            </a:custGeom>
            <a:solidFill>
              <a:srgbClr val="00BD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8"/>
            <p:cNvSpPr/>
            <p:nvPr/>
          </p:nvSpPr>
          <p:spPr>
            <a:xfrm>
              <a:off x="6559599" y="3355213"/>
              <a:ext cx="862583" cy="966702"/>
            </a:xfrm>
            <a:custGeom>
              <a:avLst/>
              <a:gdLst/>
              <a:ahLst/>
              <a:cxnLst/>
              <a:rect l="l" t="t" r="r" b="b"/>
              <a:pathLst>
                <a:path w="17091" h="19154" extrusionOk="0">
                  <a:moveTo>
                    <a:pt x="8545" y="2122"/>
                  </a:moveTo>
                  <a:cubicBezTo>
                    <a:pt x="12091" y="2122"/>
                    <a:pt x="14969" y="5000"/>
                    <a:pt x="14969" y="8546"/>
                  </a:cubicBezTo>
                  <a:cubicBezTo>
                    <a:pt x="14969" y="12101"/>
                    <a:pt x="12091" y="14969"/>
                    <a:pt x="8545" y="14969"/>
                  </a:cubicBezTo>
                  <a:cubicBezTo>
                    <a:pt x="5000" y="14969"/>
                    <a:pt x="2122" y="12101"/>
                    <a:pt x="2122" y="8546"/>
                  </a:cubicBezTo>
                  <a:cubicBezTo>
                    <a:pt x="2122" y="5000"/>
                    <a:pt x="5000" y="2122"/>
                    <a:pt x="8545" y="2122"/>
                  </a:cubicBezTo>
                  <a:close/>
                  <a:moveTo>
                    <a:pt x="8545" y="1"/>
                  </a:moveTo>
                  <a:cubicBezTo>
                    <a:pt x="3821" y="1"/>
                    <a:pt x="0" y="3831"/>
                    <a:pt x="0" y="8546"/>
                  </a:cubicBezTo>
                  <a:cubicBezTo>
                    <a:pt x="0" y="12769"/>
                    <a:pt x="3055" y="16275"/>
                    <a:pt x="7072" y="16973"/>
                  </a:cubicBezTo>
                  <a:lnTo>
                    <a:pt x="7072" y="19153"/>
                  </a:lnTo>
                  <a:lnTo>
                    <a:pt x="10018" y="19153"/>
                  </a:lnTo>
                  <a:lnTo>
                    <a:pt x="10018" y="16973"/>
                  </a:lnTo>
                  <a:cubicBezTo>
                    <a:pt x="14036" y="16275"/>
                    <a:pt x="17090" y="12769"/>
                    <a:pt x="17090" y="8546"/>
                  </a:cubicBezTo>
                  <a:cubicBezTo>
                    <a:pt x="17090" y="3831"/>
                    <a:pt x="13270" y="1"/>
                    <a:pt x="8545" y="1"/>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38"/>
            <p:cNvSpPr/>
            <p:nvPr/>
          </p:nvSpPr>
          <p:spPr>
            <a:xfrm>
              <a:off x="6880334" y="4321865"/>
              <a:ext cx="221109" cy="626636"/>
            </a:xfrm>
            <a:custGeom>
              <a:avLst/>
              <a:gdLst/>
              <a:ahLst/>
              <a:cxnLst/>
              <a:rect l="l" t="t" r="r" b="b"/>
              <a:pathLst>
                <a:path w="4381" h="12416" extrusionOk="0">
                  <a:moveTo>
                    <a:pt x="933" y="0"/>
                  </a:moveTo>
                  <a:cubicBezTo>
                    <a:pt x="413" y="0"/>
                    <a:pt x="0" y="413"/>
                    <a:pt x="0" y="924"/>
                  </a:cubicBezTo>
                  <a:lnTo>
                    <a:pt x="0" y="11492"/>
                  </a:lnTo>
                  <a:cubicBezTo>
                    <a:pt x="0" y="12003"/>
                    <a:pt x="413" y="12415"/>
                    <a:pt x="933" y="12415"/>
                  </a:cubicBezTo>
                  <a:lnTo>
                    <a:pt x="3447" y="12415"/>
                  </a:lnTo>
                  <a:cubicBezTo>
                    <a:pt x="3968" y="12415"/>
                    <a:pt x="4381" y="12003"/>
                    <a:pt x="4381" y="11492"/>
                  </a:cubicBezTo>
                  <a:lnTo>
                    <a:pt x="4381" y="924"/>
                  </a:lnTo>
                  <a:cubicBezTo>
                    <a:pt x="4381" y="413"/>
                    <a:pt x="3968" y="0"/>
                    <a:pt x="3447" y="0"/>
                  </a:cubicBezTo>
                  <a:close/>
                </a:path>
              </a:pathLst>
            </a:custGeom>
            <a:solidFill>
              <a:srgbClr val="FF55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38"/>
            <p:cNvSpPr/>
            <p:nvPr/>
          </p:nvSpPr>
          <p:spPr>
            <a:xfrm>
              <a:off x="6962599" y="3890599"/>
              <a:ext cx="56577" cy="26295"/>
            </a:xfrm>
            <a:custGeom>
              <a:avLst/>
              <a:gdLst/>
              <a:ahLst/>
              <a:cxnLst/>
              <a:rect l="l" t="t" r="r" b="b"/>
              <a:pathLst>
                <a:path w="1121" h="521" extrusionOk="0">
                  <a:moveTo>
                    <a:pt x="265" y="0"/>
                  </a:moveTo>
                  <a:cubicBezTo>
                    <a:pt x="118" y="0"/>
                    <a:pt x="1" y="108"/>
                    <a:pt x="1" y="256"/>
                  </a:cubicBezTo>
                  <a:cubicBezTo>
                    <a:pt x="1" y="403"/>
                    <a:pt x="118" y="521"/>
                    <a:pt x="265" y="521"/>
                  </a:cubicBezTo>
                  <a:lnTo>
                    <a:pt x="855" y="521"/>
                  </a:lnTo>
                  <a:cubicBezTo>
                    <a:pt x="1002" y="521"/>
                    <a:pt x="1120" y="403"/>
                    <a:pt x="1120" y="256"/>
                  </a:cubicBezTo>
                  <a:cubicBezTo>
                    <a:pt x="1120" y="108"/>
                    <a:pt x="1002" y="0"/>
                    <a:pt x="855" y="0"/>
                  </a:cubicBezTo>
                  <a:close/>
                </a:path>
              </a:pathLst>
            </a:custGeom>
            <a:solidFill>
              <a:srgbClr val="FF55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38"/>
            <p:cNvSpPr/>
            <p:nvPr/>
          </p:nvSpPr>
          <p:spPr>
            <a:xfrm>
              <a:off x="6788125" y="3663029"/>
              <a:ext cx="405526" cy="244931"/>
            </a:xfrm>
            <a:custGeom>
              <a:avLst/>
              <a:gdLst/>
              <a:ahLst/>
              <a:cxnLst/>
              <a:rect l="l" t="t" r="r" b="b"/>
              <a:pathLst>
                <a:path w="8035" h="4853" extrusionOk="0">
                  <a:moveTo>
                    <a:pt x="0" y="1"/>
                  </a:moveTo>
                  <a:lnTo>
                    <a:pt x="0" y="4853"/>
                  </a:lnTo>
                  <a:lnTo>
                    <a:pt x="8035" y="4853"/>
                  </a:lnTo>
                  <a:lnTo>
                    <a:pt x="8035" y="1"/>
                  </a:lnTo>
                  <a:close/>
                </a:path>
              </a:pathLst>
            </a:custGeom>
            <a:solidFill>
              <a:srgbClr val="FF55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38"/>
            <p:cNvSpPr/>
            <p:nvPr/>
          </p:nvSpPr>
          <p:spPr>
            <a:xfrm>
              <a:off x="6796049" y="3638148"/>
              <a:ext cx="194865" cy="257952"/>
            </a:xfrm>
            <a:custGeom>
              <a:avLst/>
              <a:gdLst/>
              <a:ahLst/>
              <a:cxnLst/>
              <a:rect l="l" t="t" r="r" b="b"/>
              <a:pathLst>
                <a:path w="3861" h="5111" extrusionOk="0">
                  <a:moveTo>
                    <a:pt x="1930" y="1"/>
                  </a:moveTo>
                  <a:cubicBezTo>
                    <a:pt x="1285" y="1"/>
                    <a:pt x="639" y="67"/>
                    <a:pt x="1" y="199"/>
                  </a:cubicBezTo>
                  <a:lnTo>
                    <a:pt x="1" y="5110"/>
                  </a:lnTo>
                  <a:cubicBezTo>
                    <a:pt x="639" y="4978"/>
                    <a:pt x="1285" y="4912"/>
                    <a:pt x="1930" y="4912"/>
                  </a:cubicBezTo>
                  <a:cubicBezTo>
                    <a:pt x="2576" y="4912"/>
                    <a:pt x="3222" y="4978"/>
                    <a:pt x="3860" y="5110"/>
                  </a:cubicBezTo>
                  <a:lnTo>
                    <a:pt x="3860" y="199"/>
                  </a:lnTo>
                  <a:cubicBezTo>
                    <a:pt x="3222" y="67"/>
                    <a:pt x="2576" y="1"/>
                    <a:pt x="1930" y="1"/>
                  </a:cubicBezTo>
                  <a:close/>
                </a:path>
              </a:pathLst>
            </a:custGeom>
            <a:solidFill>
              <a:srgbClr val="EDED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38"/>
            <p:cNvSpPr/>
            <p:nvPr/>
          </p:nvSpPr>
          <p:spPr>
            <a:xfrm>
              <a:off x="6820325" y="3668985"/>
              <a:ext cx="47644" cy="76412"/>
            </a:xfrm>
            <a:custGeom>
              <a:avLst/>
              <a:gdLst/>
              <a:ahLst/>
              <a:cxnLst/>
              <a:rect l="l" t="t" r="r" b="b"/>
              <a:pathLst>
                <a:path w="944" h="1514" extrusionOk="0">
                  <a:moveTo>
                    <a:pt x="943" y="1"/>
                  </a:moveTo>
                  <a:cubicBezTo>
                    <a:pt x="629" y="20"/>
                    <a:pt x="315" y="50"/>
                    <a:pt x="0" y="99"/>
                  </a:cubicBezTo>
                  <a:lnTo>
                    <a:pt x="0" y="1513"/>
                  </a:lnTo>
                  <a:cubicBezTo>
                    <a:pt x="315" y="1465"/>
                    <a:pt x="629" y="1425"/>
                    <a:pt x="943" y="1415"/>
                  </a:cubicBezTo>
                  <a:lnTo>
                    <a:pt x="943" y="1"/>
                  </a:lnTo>
                  <a:close/>
                </a:path>
              </a:pathLst>
            </a:custGeom>
            <a:solidFill>
              <a:srgbClr val="FF55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38"/>
            <p:cNvSpPr/>
            <p:nvPr/>
          </p:nvSpPr>
          <p:spPr>
            <a:xfrm>
              <a:off x="6878820" y="3668228"/>
              <a:ext cx="81358" cy="13223"/>
            </a:xfrm>
            <a:custGeom>
              <a:avLst/>
              <a:gdLst/>
              <a:ahLst/>
              <a:cxnLst/>
              <a:rect l="l" t="t" r="r" b="b"/>
              <a:pathLst>
                <a:path w="1612" h="262" extrusionOk="0">
                  <a:moveTo>
                    <a:pt x="327" y="0"/>
                  </a:moveTo>
                  <a:cubicBezTo>
                    <a:pt x="218" y="0"/>
                    <a:pt x="109" y="2"/>
                    <a:pt x="0" y="6"/>
                  </a:cubicBezTo>
                  <a:lnTo>
                    <a:pt x="0" y="173"/>
                  </a:lnTo>
                  <a:cubicBezTo>
                    <a:pt x="66" y="172"/>
                    <a:pt x="132" y="171"/>
                    <a:pt x="198" y="171"/>
                  </a:cubicBezTo>
                  <a:cubicBezTo>
                    <a:pt x="673" y="171"/>
                    <a:pt x="1146" y="201"/>
                    <a:pt x="1611" y="262"/>
                  </a:cubicBezTo>
                  <a:lnTo>
                    <a:pt x="1611" y="94"/>
                  </a:lnTo>
                  <a:cubicBezTo>
                    <a:pt x="1188" y="32"/>
                    <a:pt x="758" y="0"/>
                    <a:pt x="327" y="0"/>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38"/>
            <p:cNvSpPr/>
            <p:nvPr/>
          </p:nvSpPr>
          <p:spPr>
            <a:xfrm>
              <a:off x="6878820" y="3685539"/>
              <a:ext cx="81358" cy="13274"/>
            </a:xfrm>
            <a:custGeom>
              <a:avLst/>
              <a:gdLst/>
              <a:ahLst/>
              <a:cxnLst/>
              <a:rect l="l" t="t" r="r" b="b"/>
              <a:pathLst>
                <a:path w="1612" h="263" extrusionOk="0">
                  <a:moveTo>
                    <a:pt x="322" y="1"/>
                  </a:moveTo>
                  <a:cubicBezTo>
                    <a:pt x="215" y="1"/>
                    <a:pt x="108" y="3"/>
                    <a:pt x="0" y="7"/>
                  </a:cubicBezTo>
                  <a:lnTo>
                    <a:pt x="0" y="174"/>
                  </a:lnTo>
                  <a:cubicBezTo>
                    <a:pt x="109" y="170"/>
                    <a:pt x="218" y="168"/>
                    <a:pt x="327" y="168"/>
                  </a:cubicBezTo>
                  <a:cubicBezTo>
                    <a:pt x="758" y="168"/>
                    <a:pt x="1188" y="199"/>
                    <a:pt x="1611" y="262"/>
                  </a:cubicBezTo>
                  <a:lnTo>
                    <a:pt x="1611" y="95"/>
                  </a:lnTo>
                  <a:cubicBezTo>
                    <a:pt x="1186" y="32"/>
                    <a:pt x="755" y="1"/>
                    <a:pt x="322" y="1"/>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38"/>
            <p:cNvSpPr/>
            <p:nvPr/>
          </p:nvSpPr>
          <p:spPr>
            <a:xfrm>
              <a:off x="6878820" y="3702598"/>
              <a:ext cx="81358" cy="13576"/>
            </a:xfrm>
            <a:custGeom>
              <a:avLst/>
              <a:gdLst/>
              <a:ahLst/>
              <a:cxnLst/>
              <a:rect l="l" t="t" r="r" b="b"/>
              <a:pathLst>
                <a:path w="1612" h="269" extrusionOk="0">
                  <a:moveTo>
                    <a:pt x="198" y="1"/>
                  </a:moveTo>
                  <a:cubicBezTo>
                    <a:pt x="132" y="1"/>
                    <a:pt x="66" y="1"/>
                    <a:pt x="0" y="3"/>
                  </a:cubicBezTo>
                  <a:lnTo>
                    <a:pt x="0" y="179"/>
                  </a:lnTo>
                  <a:cubicBezTo>
                    <a:pt x="108" y="175"/>
                    <a:pt x="215" y="174"/>
                    <a:pt x="322" y="174"/>
                  </a:cubicBezTo>
                  <a:cubicBezTo>
                    <a:pt x="755" y="174"/>
                    <a:pt x="1186" y="205"/>
                    <a:pt x="1611" y="268"/>
                  </a:cubicBezTo>
                  <a:lnTo>
                    <a:pt x="1611" y="91"/>
                  </a:lnTo>
                  <a:cubicBezTo>
                    <a:pt x="1146" y="31"/>
                    <a:pt x="673" y="1"/>
                    <a:pt x="198" y="1"/>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38"/>
            <p:cNvSpPr/>
            <p:nvPr/>
          </p:nvSpPr>
          <p:spPr>
            <a:xfrm>
              <a:off x="6878820" y="3719758"/>
              <a:ext cx="81358" cy="13274"/>
            </a:xfrm>
            <a:custGeom>
              <a:avLst/>
              <a:gdLst/>
              <a:ahLst/>
              <a:cxnLst/>
              <a:rect l="l" t="t" r="r" b="b"/>
              <a:pathLst>
                <a:path w="1612" h="263" extrusionOk="0">
                  <a:moveTo>
                    <a:pt x="327" y="1"/>
                  </a:moveTo>
                  <a:cubicBezTo>
                    <a:pt x="218" y="1"/>
                    <a:pt x="109" y="3"/>
                    <a:pt x="0" y="7"/>
                  </a:cubicBezTo>
                  <a:lnTo>
                    <a:pt x="0" y="173"/>
                  </a:lnTo>
                  <a:cubicBezTo>
                    <a:pt x="108" y="169"/>
                    <a:pt x="215" y="167"/>
                    <a:pt x="322" y="167"/>
                  </a:cubicBezTo>
                  <a:cubicBezTo>
                    <a:pt x="755" y="167"/>
                    <a:pt x="1186" y="199"/>
                    <a:pt x="1611" y="262"/>
                  </a:cubicBezTo>
                  <a:lnTo>
                    <a:pt x="1611" y="95"/>
                  </a:lnTo>
                  <a:cubicBezTo>
                    <a:pt x="1188" y="32"/>
                    <a:pt x="758" y="1"/>
                    <a:pt x="327" y="1"/>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38"/>
            <p:cNvSpPr/>
            <p:nvPr/>
          </p:nvSpPr>
          <p:spPr>
            <a:xfrm>
              <a:off x="6878820" y="3736816"/>
              <a:ext cx="81358" cy="13526"/>
            </a:xfrm>
            <a:custGeom>
              <a:avLst/>
              <a:gdLst/>
              <a:ahLst/>
              <a:cxnLst/>
              <a:rect l="l" t="t" r="r" b="b"/>
              <a:pathLst>
                <a:path w="1612" h="268" extrusionOk="0">
                  <a:moveTo>
                    <a:pt x="208" y="1"/>
                  </a:moveTo>
                  <a:cubicBezTo>
                    <a:pt x="138" y="1"/>
                    <a:pt x="69" y="1"/>
                    <a:pt x="0" y="3"/>
                  </a:cubicBezTo>
                  <a:lnTo>
                    <a:pt x="0" y="179"/>
                  </a:lnTo>
                  <a:cubicBezTo>
                    <a:pt x="109" y="176"/>
                    <a:pt x="218" y="174"/>
                    <a:pt x="327" y="174"/>
                  </a:cubicBezTo>
                  <a:cubicBezTo>
                    <a:pt x="758" y="174"/>
                    <a:pt x="1188" y="205"/>
                    <a:pt x="1611" y="267"/>
                  </a:cubicBezTo>
                  <a:lnTo>
                    <a:pt x="1611" y="91"/>
                  </a:lnTo>
                  <a:cubicBezTo>
                    <a:pt x="1149" y="31"/>
                    <a:pt x="679" y="1"/>
                    <a:pt x="208" y="1"/>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38"/>
            <p:cNvSpPr/>
            <p:nvPr/>
          </p:nvSpPr>
          <p:spPr>
            <a:xfrm>
              <a:off x="6820830" y="3754027"/>
              <a:ext cx="139348" cy="14182"/>
            </a:xfrm>
            <a:custGeom>
              <a:avLst/>
              <a:gdLst/>
              <a:ahLst/>
              <a:cxnLst/>
              <a:rect l="l" t="t" r="r" b="b"/>
              <a:pathLst>
                <a:path w="2761" h="281" extrusionOk="0">
                  <a:moveTo>
                    <a:pt x="1430" y="0"/>
                  </a:moveTo>
                  <a:cubicBezTo>
                    <a:pt x="952" y="0"/>
                    <a:pt x="473" y="37"/>
                    <a:pt x="1" y="113"/>
                  </a:cubicBezTo>
                  <a:lnTo>
                    <a:pt x="1" y="280"/>
                  </a:lnTo>
                  <a:cubicBezTo>
                    <a:pt x="482" y="208"/>
                    <a:pt x="969" y="171"/>
                    <a:pt x="1456" y="171"/>
                  </a:cubicBezTo>
                  <a:cubicBezTo>
                    <a:pt x="1893" y="171"/>
                    <a:pt x="2329" y="200"/>
                    <a:pt x="2760" y="260"/>
                  </a:cubicBezTo>
                  <a:lnTo>
                    <a:pt x="2760" y="94"/>
                  </a:lnTo>
                  <a:cubicBezTo>
                    <a:pt x="2320" y="32"/>
                    <a:pt x="1875" y="0"/>
                    <a:pt x="1430" y="0"/>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38"/>
            <p:cNvSpPr/>
            <p:nvPr/>
          </p:nvSpPr>
          <p:spPr>
            <a:xfrm>
              <a:off x="6820830" y="3771035"/>
              <a:ext cx="139348" cy="13980"/>
            </a:xfrm>
            <a:custGeom>
              <a:avLst/>
              <a:gdLst/>
              <a:ahLst/>
              <a:cxnLst/>
              <a:rect l="l" t="t" r="r" b="b"/>
              <a:pathLst>
                <a:path w="2761" h="277" extrusionOk="0">
                  <a:moveTo>
                    <a:pt x="1458" y="1"/>
                  </a:moveTo>
                  <a:cubicBezTo>
                    <a:pt x="971" y="1"/>
                    <a:pt x="483" y="38"/>
                    <a:pt x="1" y="110"/>
                  </a:cubicBezTo>
                  <a:lnTo>
                    <a:pt x="1" y="277"/>
                  </a:lnTo>
                  <a:cubicBezTo>
                    <a:pt x="465" y="207"/>
                    <a:pt x="935" y="173"/>
                    <a:pt x="1405" y="173"/>
                  </a:cubicBezTo>
                  <a:cubicBezTo>
                    <a:pt x="1858" y="173"/>
                    <a:pt x="2312" y="205"/>
                    <a:pt x="2760" y="268"/>
                  </a:cubicBezTo>
                  <a:lnTo>
                    <a:pt x="2760" y="91"/>
                  </a:lnTo>
                  <a:cubicBezTo>
                    <a:pt x="2329" y="30"/>
                    <a:pt x="1894" y="1"/>
                    <a:pt x="1458" y="1"/>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38"/>
            <p:cNvSpPr/>
            <p:nvPr/>
          </p:nvSpPr>
          <p:spPr>
            <a:xfrm>
              <a:off x="6820830" y="3788245"/>
              <a:ext cx="139348" cy="14182"/>
            </a:xfrm>
            <a:custGeom>
              <a:avLst/>
              <a:gdLst/>
              <a:ahLst/>
              <a:cxnLst/>
              <a:rect l="l" t="t" r="r" b="b"/>
              <a:pathLst>
                <a:path w="2761" h="281" extrusionOk="0">
                  <a:moveTo>
                    <a:pt x="1430" y="0"/>
                  </a:moveTo>
                  <a:cubicBezTo>
                    <a:pt x="952" y="0"/>
                    <a:pt x="473" y="37"/>
                    <a:pt x="1" y="113"/>
                  </a:cubicBezTo>
                  <a:lnTo>
                    <a:pt x="1" y="280"/>
                  </a:lnTo>
                  <a:cubicBezTo>
                    <a:pt x="483" y="208"/>
                    <a:pt x="971" y="170"/>
                    <a:pt x="1458" y="170"/>
                  </a:cubicBezTo>
                  <a:cubicBezTo>
                    <a:pt x="1894" y="170"/>
                    <a:pt x="2329" y="200"/>
                    <a:pt x="2760" y="261"/>
                  </a:cubicBezTo>
                  <a:lnTo>
                    <a:pt x="2760" y="93"/>
                  </a:lnTo>
                  <a:cubicBezTo>
                    <a:pt x="2320" y="32"/>
                    <a:pt x="1875" y="0"/>
                    <a:pt x="1430" y="0"/>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38"/>
            <p:cNvSpPr/>
            <p:nvPr/>
          </p:nvSpPr>
          <p:spPr>
            <a:xfrm>
              <a:off x="6820830" y="3805304"/>
              <a:ext cx="139348" cy="14434"/>
            </a:xfrm>
            <a:custGeom>
              <a:avLst/>
              <a:gdLst/>
              <a:ahLst/>
              <a:cxnLst/>
              <a:rect l="l" t="t" r="r" b="b"/>
              <a:pathLst>
                <a:path w="2761" h="286" extrusionOk="0">
                  <a:moveTo>
                    <a:pt x="1428" y="1"/>
                  </a:moveTo>
                  <a:cubicBezTo>
                    <a:pt x="950" y="1"/>
                    <a:pt x="473" y="38"/>
                    <a:pt x="1" y="109"/>
                  </a:cubicBezTo>
                  <a:lnTo>
                    <a:pt x="1" y="286"/>
                  </a:lnTo>
                  <a:cubicBezTo>
                    <a:pt x="473" y="209"/>
                    <a:pt x="952" y="173"/>
                    <a:pt x="1430" y="173"/>
                  </a:cubicBezTo>
                  <a:cubicBezTo>
                    <a:pt x="1875" y="173"/>
                    <a:pt x="2320" y="205"/>
                    <a:pt x="2760" y="266"/>
                  </a:cubicBezTo>
                  <a:lnTo>
                    <a:pt x="2760" y="99"/>
                  </a:lnTo>
                  <a:cubicBezTo>
                    <a:pt x="2319" y="33"/>
                    <a:pt x="1874" y="1"/>
                    <a:pt x="1428" y="1"/>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38"/>
            <p:cNvSpPr/>
            <p:nvPr/>
          </p:nvSpPr>
          <p:spPr>
            <a:xfrm>
              <a:off x="6820830" y="3822615"/>
              <a:ext cx="139348" cy="13980"/>
            </a:xfrm>
            <a:custGeom>
              <a:avLst/>
              <a:gdLst/>
              <a:ahLst/>
              <a:cxnLst/>
              <a:rect l="l" t="t" r="r" b="b"/>
              <a:pathLst>
                <a:path w="2761" h="277" extrusionOk="0">
                  <a:moveTo>
                    <a:pt x="1458" y="0"/>
                  </a:moveTo>
                  <a:cubicBezTo>
                    <a:pt x="971" y="0"/>
                    <a:pt x="483" y="37"/>
                    <a:pt x="1" y="110"/>
                  </a:cubicBezTo>
                  <a:lnTo>
                    <a:pt x="1" y="276"/>
                  </a:lnTo>
                  <a:cubicBezTo>
                    <a:pt x="482" y="204"/>
                    <a:pt x="969" y="167"/>
                    <a:pt x="1456" y="167"/>
                  </a:cubicBezTo>
                  <a:cubicBezTo>
                    <a:pt x="1893" y="167"/>
                    <a:pt x="2329" y="197"/>
                    <a:pt x="2760" y="257"/>
                  </a:cubicBezTo>
                  <a:lnTo>
                    <a:pt x="2760" y="90"/>
                  </a:lnTo>
                  <a:cubicBezTo>
                    <a:pt x="2329" y="30"/>
                    <a:pt x="1894" y="0"/>
                    <a:pt x="1458" y="0"/>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38"/>
            <p:cNvSpPr/>
            <p:nvPr/>
          </p:nvSpPr>
          <p:spPr>
            <a:xfrm>
              <a:off x="6820830" y="3839725"/>
              <a:ext cx="139348" cy="14233"/>
            </a:xfrm>
            <a:custGeom>
              <a:avLst/>
              <a:gdLst/>
              <a:ahLst/>
              <a:cxnLst/>
              <a:rect l="l" t="t" r="r" b="b"/>
              <a:pathLst>
                <a:path w="2761" h="282" extrusionOk="0">
                  <a:moveTo>
                    <a:pt x="1407" y="0"/>
                  </a:moveTo>
                  <a:cubicBezTo>
                    <a:pt x="937" y="0"/>
                    <a:pt x="466" y="35"/>
                    <a:pt x="1" y="105"/>
                  </a:cubicBezTo>
                  <a:lnTo>
                    <a:pt x="1" y="282"/>
                  </a:lnTo>
                  <a:cubicBezTo>
                    <a:pt x="473" y="205"/>
                    <a:pt x="952" y="168"/>
                    <a:pt x="1430" y="168"/>
                  </a:cubicBezTo>
                  <a:cubicBezTo>
                    <a:pt x="1875" y="168"/>
                    <a:pt x="2320" y="200"/>
                    <a:pt x="2760" y="262"/>
                  </a:cubicBezTo>
                  <a:lnTo>
                    <a:pt x="2760" y="95"/>
                  </a:lnTo>
                  <a:cubicBezTo>
                    <a:pt x="2312" y="32"/>
                    <a:pt x="1860" y="0"/>
                    <a:pt x="1407" y="0"/>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38"/>
            <p:cNvSpPr/>
            <p:nvPr/>
          </p:nvSpPr>
          <p:spPr>
            <a:xfrm>
              <a:off x="6990862" y="3638148"/>
              <a:ext cx="194865" cy="257952"/>
            </a:xfrm>
            <a:custGeom>
              <a:avLst/>
              <a:gdLst/>
              <a:ahLst/>
              <a:cxnLst/>
              <a:rect l="l" t="t" r="r" b="b"/>
              <a:pathLst>
                <a:path w="3861" h="5111" extrusionOk="0">
                  <a:moveTo>
                    <a:pt x="1930" y="1"/>
                  </a:moveTo>
                  <a:cubicBezTo>
                    <a:pt x="1284" y="1"/>
                    <a:pt x="639" y="67"/>
                    <a:pt x="0" y="199"/>
                  </a:cubicBezTo>
                  <a:lnTo>
                    <a:pt x="0" y="5110"/>
                  </a:lnTo>
                  <a:cubicBezTo>
                    <a:pt x="639" y="4978"/>
                    <a:pt x="1284" y="4912"/>
                    <a:pt x="1930" y="4912"/>
                  </a:cubicBezTo>
                  <a:cubicBezTo>
                    <a:pt x="2576" y="4912"/>
                    <a:pt x="3222" y="4978"/>
                    <a:pt x="3860" y="5110"/>
                  </a:cubicBezTo>
                  <a:lnTo>
                    <a:pt x="3860" y="199"/>
                  </a:lnTo>
                  <a:cubicBezTo>
                    <a:pt x="3222" y="67"/>
                    <a:pt x="2576" y="1"/>
                    <a:pt x="1930" y="1"/>
                  </a:cubicBezTo>
                  <a:close/>
                </a:path>
              </a:pathLst>
            </a:custGeom>
            <a:solidFill>
              <a:srgbClr val="EDED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38"/>
            <p:cNvSpPr/>
            <p:nvPr/>
          </p:nvSpPr>
          <p:spPr>
            <a:xfrm>
              <a:off x="7015643" y="3668430"/>
              <a:ext cx="139348" cy="14031"/>
            </a:xfrm>
            <a:custGeom>
              <a:avLst/>
              <a:gdLst/>
              <a:ahLst/>
              <a:cxnLst/>
              <a:rect l="l" t="t" r="r" b="b"/>
              <a:pathLst>
                <a:path w="2761" h="278" extrusionOk="0">
                  <a:moveTo>
                    <a:pt x="1456" y="1"/>
                  </a:moveTo>
                  <a:cubicBezTo>
                    <a:pt x="969" y="1"/>
                    <a:pt x="482" y="37"/>
                    <a:pt x="0" y="110"/>
                  </a:cubicBezTo>
                  <a:lnTo>
                    <a:pt x="0" y="277"/>
                  </a:lnTo>
                  <a:cubicBezTo>
                    <a:pt x="483" y="205"/>
                    <a:pt x="971" y="168"/>
                    <a:pt x="1458" y="168"/>
                  </a:cubicBezTo>
                  <a:cubicBezTo>
                    <a:pt x="1894" y="168"/>
                    <a:pt x="2329" y="197"/>
                    <a:pt x="2760" y="258"/>
                  </a:cubicBezTo>
                  <a:lnTo>
                    <a:pt x="2760" y="90"/>
                  </a:lnTo>
                  <a:cubicBezTo>
                    <a:pt x="2329" y="30"/>
                    <a:pt x="1893" y="1"/>
                    <a:pt x="1456" y="1"/>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38"/>
            <p:cNvSpPr/>
            <p:nvPr/>
          </p:nvSpPr>
          <p:spPr>
            <a:xfrm>
              <a:off x="7015643" y="3685539"/>
              <a:ext cx="139348" cy="14233"/>
            </a:xfrm>
            <a:custGeom>
              <a:avLst/>
              <a:gdLst/>
              <a:ahLst/>
              <a:cxnLst/>
              <a:rect l="l" t="t" r="r" b="b"/>
              <a:pathLst>
                <a:path w="2761" h="282" extrusionOk="0">
                  <a:moveTo>
                    <a:pt x="1405" y="1"/>
                  </a:moveTo>
                  <a:cubicBezTo>
                    <a:pt x="935" y="1"/>
                    <a:pt x="465" y="35"/>
                    <a:pt x="0" y="105"/>
                  </a:cubicBezTo>
                  <a:lnTo>
                    <a:pt x="0" y="282"/>
                  </a:lnTo>
                  <a:cubicBezTo>
                    <a:pt x="473" y="206"/>
                    <a:pt x="952" y="169"/>
                    <a:pt x="1430" y="169"/>
                  </a:cubicBezTo>
                  <a:cubicBezTo>
                    <a:pt x="1875" y="169"/>
                    <a:pt x="2320" y="201"/>
                    <a:pt x="2760" y="262"/>
                  </a:cubicBezTo>
                  <a:lnTo>
                    <a:pt x="2760" y="95"/>
                  </a:lnTo>
                  <a:cubicBezTo>
                    <a:pt x="2312" y="33"/>
                    <a:pt x="1858" y="1"/>
                    <a:pt x="1405" y="1"/>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38"/>
            <p:cNvSpPr/>
            <p:nvPr/>
          </p:nvSpPr>
          <p:spPr>
            <a:xfrm>
              <a:off x="7015643" y="3702648"/>
              <a:ext cx="139348" cy="13980"/>
            </a:xfrm>
            <a:custGeom>
              <a:avLst/>
              <a:gdLst/>
              <a:ahLst/>
              <a:cxnLst/>
              <a:rect l="l" t="t" r="r" b="b"/>
              <a:pathLst>
                <a:path w="2761" h="277" extrusionOk="0">
                  <a:moveTo>
                    <a:pt x="1458" y="0"/>
                  </a:moveTo>
                  <a:cubicBezTo>
                    <a:pt x="971" y="0"/>
                    <a:pt x="483" y="37"/>
                    <a:pt x="0" y="110"/>
                  </a:cubicBezTo>
                  <a:lnTo>
                    <a:pt x="0" y="277"/>
                  </a:lnTo>
                  <a:cubicBezTo>
                    <a:pt x="473" y="205"/>
                    <a:pt x="950" y="169"/>
                    <a:pt x="1428" y="169"/>
                  </a:cubicBezTo>
                  <a:cubicBezTo>
                    <a:pt x="1874" y="169"/>
                    <a:pt x="2319" y="201"/>
                    <a:pt x="2760" y="267"/>
                  </a:cubicBezTo>
                  <a:lnTo>
                    <a:pt x="2760" y="90"/>
                  </a:lnTo>
                  <a:cubicBezTo>
                    <a:pt x="2329" y="30"/>
                    <a:pt x="1894" y="0"/>
                    <a:pt x="1458" y="0"/>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38"/>
            <p:cNvSpPr/>
            <p:nvPr/>
          </p:nvSpPr>
          <p:spPr>
            <a:xfrm>
              <a:off x="7015643" y="3719758"/>
              <a:ext cx="139348" cy="14233"/>
            </a:xfrm>
            <a:custGeom>
              <a:avLst/>
              <a:gdLst/>
              <a:ahLst/>
              <a:cxnLst/>
              <a:rect l="l" t="t" r="r" b="b"/>
              <a:pathLst>
                <a:path w="2761" h="282" extrusionOk="0">
                  <a:moveTo>
                    <a:pt x="1407" y="1"/>
                  </a:moveTo>
                  <a:cubicBezTo>
                    <a:pt x="937" y="1"/>
                    <a:pt x="466" y="35"/>
                    <a:pt x="0" y="105"/>
                  </a:cubicBezTo>
                  <a:lnTo>
                    <a:pt x="0" y="282"/>
                  </a:lnTo>
                  <a:cubicBezTo>
                    <a:pt x="483" y="209"/>
                    <a:pt x="971" y="172"/>
                    <a:pt x="1458" y="172"/>
                  </a:cubicBezTo>
                  <a:cubicBezTo>
                    <a:pt x="1894" y="172"/>
                    <a:pt x="2329" y="202"/>
                    <a:pt x="2760" y="262"/>
                  </a:cubicBezTo>
                  <a:lnTo>
                    <a:pt x="2760" y="95"/>
                  </a:lnTo>
                  <a:cubicBezTo>
                    <a:pt x="2312" y="32"/>
                    <a:pt x="1860" y="1"/>
                    <a:pt x="1407" y="1"/>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38"/>
            <p:cNvSpPr/>
            <p:nvPr/>
          </p:nvSpPr>
          <p:spPr>
            <a:xfrm>
              <a:off x="7015643" y="3736816"/>
              <a:ext cx="139348" cy="14031"/>
            </a:xfrm>
            <a:custGeom>
              <a:avLst/>
              <a:gdLst/>
              <a:ahLst/>
              <a:cxnLst/>
              <a:rect l="l" t="t" r="r" b="b"/>
              <a:pathLst>
                <a:path w="2761" h="278" extrusionOk="0">
                  <a:moveTo>
                    <a:pt x="1456" y="1"/>
                  </a:moveTo>
                  <a:cubicBezTo>
                    <a:pt x="969" y="1"/>
                    <a:pt x="482" y="38"/>
                    <a:pt x="0" y="110"/>
                  </a:cubicBezTo>
                  <a:lnTo>
                    <a:pt x="0" y="278"/>
                  </a:lnTo>
                  <a:cubicBezTo>
                    <a:pt x="466" y="208"/>
                    <a:pt x="937" y="173"/>
                    <a:pt x="1407" y="173"/>
                  </a:cubicBezTo>
                  <a:cubicBezTo>
                    <a:pt x="1860" y="173"/>
                    <a:pt x="2312" y="205"/>
                    <a:pt x="2760" y="267"/>
                  </a:cubicBezTo>
                  <a:lnTo>
                    <a:pt x="2760" y="91"/>
                  </a:lnTo>
                  <a:cubicBezTo>
                    <a:pt x="2329" y="31"/>
                    <a:pt x="1893" y="1"/>
                    <a:pt x="1456" y="1"/>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38"/>
            <p:cNvSpPr/>
            <p:nvPr/>
          </p:nvSpPr>
          <p:spPr>
            <a:xfrm>
              <a:off x="7015643" y="3754027"/>
              <a:ext cx="139348" cy="14182"/>
            </a:xfrm>
            <a:custGeom>
              <a:avLst/>
              <a:gdLst/>
              <a:ahLst/>
              <a:cxnLst/>
              <a:rect l="l" t="t" r="r" b="b"/>
              <a:pathLst>
                <a:path w="2761" h="281" extrusionOk="0">
                  <a:moveTo>
                    <a:pt x="1430" y="0"/>
                  </a:moveTo>
                  <a:cubicBezTo>
                    <a:pt x="952" y="0"/>
                    <a:pt x="473" y="37"/>
                    <a:pt x="0" y="113"/>
                  </a:cubicBezTo>
                  <a:lnTo>
                    <a:pt x="0" y="280"/>
                  </a:lnTo>
                  <a:cubicBezTo>
                    <a:pt x="482" y="208"/>
                    <a:pt x="969" y="171"/>
                    <a:pt x="1456" y="171"/>
                  </a:cubicBezTo>
                  <a:cubicBezTo>
                    <a:pt x="1893" y="171"/>
                    <a:pt x="2329" y="200"/>
                    <a:pt x="2760" y="260"/>
                  </a:cubicBezTo>
                  <a:lnTo>
                    <a:pt x="2760" y="94"/>
                  </a:lnTo>
                  <a:cubicBezTo>
                    <a:pt x="2320" y="32"/>
                    <a:pt x="1875" y="0"/>
                    <a:pt x="1430" y="0"/>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38"/>
            <p:cNvSpPr/>
            <p:nvPr/>
          </p:nvSpPr>
          <p:spPr>
            <a:xfrm>
              <a:off x="7015643" y="3771035"/>
              <a:ext cx="139348" cy="13980"/>
            </a:xfrm>
            <a:custGeom>
              <a:avLst/>
              <a:gdLst/>
              <a:ahLst/>
              <a:cxnLst/>
              <a:rect l="l" t="t" r="r" b="b"/>
              <a:pathLst>
                <a:path w="2761" h="277" extrusionOk="0">
                  <a:moveTo>
                    <a:pt x="1458" y="1"/>
                  </a:moveTo>
                  <a:cubicBezTo>
                    <a:pt x="971" y="1"/>
                    <a:pt x="483" y="38"/>
                    <a:pt x="0" y="110"/>
                  </a:cubicBezTo>
                  <a:lnTo>
                    <a:pt x="0" y="277"/>
                  </a:lnTo>
                  <a:cubicBezTo>
                    <a:pt x="465" y="207"/>
                    <a:pt x="935" y="173"/>
                    <a:pt x="1405" y="173"/>
                  </a:cubicBezTo>
                  <a:cubicBezTo>
                    <a:pt x="1858" y="173"/>
                    <a:pt x="2312" y="205"/>
                    <a:pt x="2760" y="268"/>
                  </a:cubicBezTo>
                  <a:lnTo>
                    <a:pt x="2760" y="91"/>
                  </a:lnTo>
                  <a:cubicBezTo>
                    <a:pt x="2329" y="30"/>
                    <a:pt x="1894" y="1"/>
                    <a:pt x="1458" y="1"/>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38"/>
            <p:cNvSpPr/>
            <p:nvPr/>
          </p:nvSpPr>
          <p:spPr>
            <a:xfrm>
              <a:off x="7015643" y="3788245"/>
              <a:ext cx="139348" cy="14182"/>
            </a:xfrm>
            <a:custGeom>
              <a:avLst/>
              <a:gdLst/>
              <a:ahLst/>
              <a:cxnLst/>
              <a:rect l="l" t="t" r="r" b="b"/>
              <a:pathLst>
                <a:path w="2761" h="281" extrusionOk="0">
                  <a:moveTo>
                    <a:pt x="1430" y="0"/>
                  </a:moveTo>
                  <a:cubicBezTo>
                    <a:pt x="952" y="0"/>
                    <a:pt x="473" y="37"/>
                    <a:pt x="0" y="113"/>
                  </a:cubicBezTo>
                  <a:lnTo>
                    <a:pt x="0" y="280"/>
                  </a:lnTo>
                  <a:cubicBezTo>
                    <a:pt x="483" y="208"/>
                    <a:pt x="971" y="170"/>
                    <a:pt x="1458" y="170"/>
                  </a:cubicBezTo>
                  <a:cubicBezTo>
                    <a:pt x="1894" y="170"/>
                    <a:pt x="2329" y="200"/>
                    <a:pt x="2760" y="261"/>
                  </a:cubicBezTo>
                  <a:lnTo>
                    <a:pt x="2760" y="93"/>
                  </a:lnTo>
                  <a:cubicBezTo>
                    <a:pt x="2320" y="32"/>
                    <a:pt x="1875" y="0"/>
                    <a:pt x="1430" y="0"/>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38"/>
            <p:cNvSpPr/>
            <p:nvPr/>
          </p:nvSpPr>
          <p:spPr>
            <a:xfrm>
              <a:off x="7015643" y="3805304"/>
              <a:ext cx="139348" cy="14434"/>
            </a:xfrm>
            <a:custGeom>
              <a:avLst/>
              <a:gdLst/>
              <a:ahLst/>
              <a:cxnLst/>
              <a:rect l="l" t="t" r="r" b="b"/>
              <a:pathLst>
                <a:path w="2761" h="286" extrusionOk="0">
                  <a:moveTo>
                    <a:pt x="1428" y="1"/>
                  </a:moveTo>
                  <a:cubicBezTo>
                    <a:pt x="950" y="1"/>
                    <a:pt x="473" y="38"/>
                    <a:pt x="0" y="109"/>
                  </a:cubicBezTo>
                  <a:lnTo>
                    <a:pt x="0" y="286"/>
                  </a:lnTo>
                  <a:cubicBezTo>
                    <a:pt x="473" y="209"/>
                    <a:pt x="952" y="173"/>
                    <a:pt x="1430" y="173"/>
                  </a:cubicBezTo>
                  <a:cubicBezTo>
                    <a:pt x="1875" y="173"/>
                    <a:pt x="2320" y="205"/>
                    <a:pt x="2760" y="266"/>
                  </a:cubicBezTo>
                  <a:lnTo>
                    <a:pt x="2760" y="99"/>
                  </a:lnTo>
                  <a:cubicBezTo>
                    <a:pt x="2319" y="33"/>
                    <a:pt x="1874" y="1"/>
                    <a:pt x="1428" y="1"/>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38"/>
            <p:cNvSpPr/>
            <p:nvPr/>
          </p:nvSpPr>
          <p:spPr>
            <a:xfrm>
              <a:off x="7015643" y="3822615"/>
              <a:ext cx="139348" cy="13980"/>
            </a:xfrm>
            <a:custGeom>
              <a:avLst/>
              <a:gdLst/>
              <a:ahLst/>
              <a:cxnLst/>
              <a:rect l="l" t="t" r="r" b="b"/>
              <a:pathLst>
                <a:path w="2761" h="277" extrusionOk="0">
                  <a:moveTo>
                    <a:pt x="1458" y="0"/>
                  </a:moveTo>
                  <a:cubicBezTo>
                    <a:pt x="971" y="0"/>
                    <a:pt x="483" y="37"/>
                    <a:pt x="0" y="110"/>
                  </a:cubicBezTo>
                  <a:lnTo>
                    <a:pt x="0" y="276"/>
                  </a:lnTo>
                  <a:cubicBezTo>
                    <a:pt x="482" y="204"/>
                    <a:pt x="969" y="167"/>
                    <a:pt x="1456" y="167"/>
                  </a:cubicBezTo>
                  <a:cubicBezTo>
                    <a:pt x="1893" y="167"/>
                    <a:pt x="2329" y="197"/>
                    <a:pt x="2760" y="257"/>
                  </a:cubicBezTo>
                  <a:lnTo>
                    <a:pt x="2760" y="90"/>
                  </a:lnTo>
                  <a:cubicBezTo>
                    <a:pt x="2329" y="30"/>
                    <a:pt x="1894" y="0"/>
                    <a:pt x="1458" y="0"/>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38"/>
            <p:cNvSpPr/>
            <p:nvPr/>
          </p:nvSpPr>
          <p:spPr>
            <a:xfrm>
              <a:off x="7015643" y="3839725"/>
              <a:ext cx="139348" cy="14233"/>
            </a:xfrm>
            <a:custGeom>
              <a:avLst/>
              <a:gdLst/>
              <a:ahLst/>
              <a:cxnLst/>
              <a:rect l="l" t="t" r="r" b="b"/>
              <a:pathLst>
                <a:path w="2761" h="282" extrusionOk="0">
                  <a:moveTo>
                    <a:pt x="1407" y="0"/>
                  </a:moveTo>
                  <a:cubicBezTo>
                    <a:pt x="937" y="0"/>
                    <a:pt x="466" y="35"/>
                    <a:pt x="0" y="105"/>
                  </a:cubicBezTo>
                  <a:lnTo>
                    <a:pt x="0" y="282"/>
                  </a:lnTo>
                  <a:cubicBezTo>
                    <a:pt x="473" y="205"/>
                    <a:pt x="952" y="168"/>
                    <a:pt x="1430" y="168"/>
                  </a:cubicBezTo>
                  <a:cubicBezTo>
                    <a:pt x="1875" y="168"/>
                    <a:pt x="2320" y="200"/>
                    <a:pt x="2760" y="262"/>
                  </a:cubicBezTo>
                  <a:lnTo>
                    <a:pt x="2760" y="95"/>
                  </a:lnTo>
                  <a:cubicBezTo>
                    <a:pt x="2312" y="32"/>
                    <a:pt x="1860" y="0"/>
                    <a:pt x="1407" y="0"/>
                  </a:cubicBezTo>
                  <a:close/>
                </a:path>
              </a:pathLst>
            </a:custGeom>
            <a:solidFill>
              <a:srgbClr val="095B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a:extLst>
              <a:ext uri="{FF2B5EF4-FFF2-40B4-BE49-F238E27FC236}">
                <a16:creationId xmlns:a16="http://schemas.microsoft.com/office/drawing/2014/main" id="{1EFE33DB-FF29-4291-8528-E739C7983EA3}"/>
              </a:ext>
            </a:extLst>
          </p:cNvPr>
          <p:cNvPicPr>
            <a:picLocks noChangeAspect="1"/>
          </p:cNvPicPr>
          <p:nvPr/>
        </p:nvPicPr>
        <p:blipFill>
          <a:blip r:embed="rId4"/>
          <a:stretch>
            <a:fillRect/>
          </a:stretch>
        </p:blipFill>
        <p:spPr>
          <a:xfrm>
            <a:off x="5362701" y="1813716"/>
            <a:ext cx="3239704" cy="24297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2" name="Picture 51">
            <a:extLst>
              <a:ext uri="{FF2B5EF4-FFF2-40B4-BE49-F238E27FC236}">
                <a16:creationId xmlns:a16="http://schemas.microsoft.com/office/drawing/2014/main" id="{B9F5D5DC-FDA3-43CB-978C-271C57DF14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3" y="0"/>
            <a:ext cx="914400" cy="914400"/>
          </a:xfrm>
          <a:prstGeom prst="rect">
            <a:avLst/>
          </a:prstGeom>
        </p:spPr>
      </p:pic>
      <p:sp>
        <p:nvSpPr>
          <p:cNvPr id="7" name="TextBox 6">
            <a:extLst>
              <a:ext uri="{FF2B5EF4-FFF2-40B4-BE49-F238E27FC236}">
                <a16:creationId xmlns:a16="http://schemas.microsoft.com/office/drawing/2014/main" id="{F8C1EC50-A31B-4456-9FAA-0DCC14303EB9}"/>
              </a:ext>
            </a:extLst>
          </p:cNvPr>
          <p:cNvSpPr txBox="1"/>
          <p:nvPr/>
        </p:nvSpPr>
        <p:spPr>
          <a:xfrm>
            <a:off x="7723286" y="4658905"/>
            <a:ext cx="124795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600" dirty="0">
                <a:solidFill>
                  <a:schemeClr val="bg1"/>
                </a:solidFill>
                <a:latin typeface="Maven Pro Medium"/>
              </a:rPr>
              <a:t>The ethical approval code is </a:t>
            </a:r>
            <a:r>
              <a:rPr lang="en-GB" sz="600" b="1" dirty="0">
                <a:solidFill>
                  <a:schemeClr val="bg1"/>
                </a:solidFill>
                <a:latin typeface="Maven Pro Medium"/>
              </a:rPr>
              <a:t>(REAFUBCP11210204A) </a:t>
            </a:r>
            <a:r>
              <a:rPr lang="en-GB" sz="600" dirty="0">
                <a:solidFill>
                  <a:schemeClr val="bg1"/>
                </a:solidFill>
                <a:latin typeface="Maven Pro Medium"/>
              </a:rPr>
              <a:t>on 01-12-2021. </a:t>
            </a:r>
            <a:endParaRPr lang="en-US" sz="600" dirty="0">
              <a:solidFill>
                <a:schemeClr val="bg1"/>
              </a:solidFill>
              <a:latin typeface="Maven Pro Medium"/>
            </a:endParaRPr>
          </a:p>
        </p:txBody>
      </p:sp>
      <p:sp>
        <p:nvSpPr>
          <p:cNvPr id="8" name="TextBox 7">
            <a:extLst>
              <a:ext uri="{FF2B5EF4-FFF2-40B4-BE49-F238E27FC236}">
                <a16:creationId xmlns:a16="http://schemas.microsoft.com/office/drawing/2014/main" id="{32609C5D-E8D5-4371-A1D7-60DC563892B0}"/>
              </a:ext>
            </a:extLst>
          </p:cNvPr>
          <p:cNvSpPr txBox="1"/>
          <p:nvPr/>
        </p:nvSpPr>
        <p:spPr>
          <a:xfrm>
            <a:off x="902540" y="130936"/>
            <a:ext cx="4460162" cy="1292662"/>
          </a:xfrm>
          <a:prstGeom prst="rect">
            <a:avLst/>
          </a:prstGeom>
          <a:noFill/>
        </p:spPr>
        <p:txBody>
          <a:bodyPr wrap="square" rtlCol="0">
            <a:spAutoFit/>
          </a:bodyPr>
          <a:lstStyle/>
          <a:p>
            <a:r>
              <a:rPr lang="en-US" sz="3200" kern="1200" dirty="0">
                <a:solidFill>
                  <a:schemeClr val="accent1"/>
                </a:solidFill>
                <a:latin typeface="Alfa Slab One"/>
                <a:ea typeface="+mj-ea"/>
                <a:cs typeface="+mj-cs"/>
              </a:rPr>
              <a:t>Animals for </a:t>
            </a:r>
            <a:r>
              <a:rPr lang="en-US" sz="3200" i="1" kern="1200" dirty="0">
                <a:solidFill>
                  <a:schemeClr val="accent1"/>
                </a:solidFill>
                <a:latin typeface="Alfa Slab One"/>
                <a:ea typeface="+mj-ea"/>
                <a:cs typeface="+mj-cs"/>
              </a:rPr>
              <a:t>ex-vivo</a:t>
            </a:r>
            <a:r>
              <a:rPr lang="en-US" sz="3200" kern="1200" dirty="0">
                <a:solidFill>
                  <a:schemeClr val="accent1"/>
                </a:solidFill>
                <a:latin typeface="Alfa Slab One"/>
                <a:ea typeface="+mj-ea"/>
                <a:cs typeface="+mj-cs"/>
              </a:rPr>
              <a:t> </a:t>
            </a:r>
          </a:p>
          <a:p>
            <a:r>
              <a:rPr lang="en-US" sz="3200" kern="1200" dirty="0">
                <a:solidFill>
                  <a:schemeClr val="accent1"/>
                </a:solidFill>
                <a:latin typeface="Alfa Slab One"/>
                <a:ea typeface="+mj-ea"/>
                <a:cs typeface="+mj-cs"/>
              </a:rPr>
              <a:t>study</a:t>
            </a: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24" name="Rectangle 23">
            <a:extLst>
              <a:ext uri="{FF2B5EF4-FFF2-40B4-BE49-F238E27FC236}">
                <a16:creationId xmlns:a16="http://schemas.microsoft.com/office/drawing/2014/main" id="{1C04D225-0A4B-48E6-95A1-DC057B1B875C}"/>
              </a:ext>
            </a:extLst>
          </p:cNvPr>
          <p:cNvSpPr/>
          <p:nvPr/>
        </p:nvSpPr>
        <p:spPr>
          <a:xfrm>
            <a:off x="0" y="0"/>
            <a:ext cx="9133545" cy="5143500"/>
          </a:xfrm>
          <a:prstGeom prst="rect">
            <a:avLst/>
          </a:prstGeom>
          <a:solidFill>
            <a:srgbClr val="07516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8052A9D9-800D-4203-B3E3-4128802FF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 y="0"/>
            <a:ext cx="914400" cy="914400"/>
          </a:xfrm>
          <a:prstGeom prst="rect">
            <a:avLst/>
          </a:prstGeom>
        </p:spPr>
      </p:pic>
      <p:sp>
        <p:nvSpPr>
          <p:cNvPr id="18" name="TextBox 17">
            <a:extLst>
              <a:ext uri="{FF2B5EF4-FFF2-40B4-BE49-F238E27FC236}">
                <a16:creationId xmlns:a16="http://schemas.microsoft.com/office/drawing/2014/main" id="{26F4C007-719B-4936-A356-598A87464D39}"/>
              </a:ext>
            </a:extLst>
          </p:cNvPr>
          <p:cNvSpPr txBox="1"/>
          <p:nvPr/>
        </p:nvSpPr>
        <p:spPr>
          <a:xfrm>
            <a:off x="10455" y="899160"/>
            <a:ext cx="4561545" cy="861774"/>
          </a:xfrm>
          <a:prstGeom prst="rect">
            <a:avLst/>
          </a:prstGeom>
          <a:noFill/>
        </p:spPr>
        <p:txBody>
          <a:bodyPr wrap="square" rtlCol="0">
            <a:spAutoFit/>
          </a:bodyPr>
          <a:lstStyle/>
          <a:p>
            <a:r>
              <a:rPr lang="en-US" sz="1800" b="1" dirty="0">
                <a:solidFill>
                  <a:schemeClr val="bg1"/>
                </a:solidFill>
                <a:latin typeface="Maven Pro Medium"/>
                <a:sym typeface="Alfa Slab One"/>
              </a:rPr>
              <a:t>Preparation of ondansetron invasomes </a:t>
            </a:r>
          </a:p>
          <a:p>
            <a:r>
              <a:rPr lang="en-US" sz="1800" b="1" dirty="0">
                <a:solidFill>
                  <a:schemeClr val="bg1"/>
                </a:solidFill>
                <a:latin typeface="Maven Pro Medium"/>
                <a:sym typeface="Alfa Slab One"/>
              </a:rPr>
              <a:t>dispersions</a:t>
            </a:r>
          </a:p>
          <a:p>
            <a:endParaRPr lang="en-US" dirty="0"/>
          </a:p>
        </p:txBody>
      </p:sp>
      <p:pic>
        <p:nvPicPr>
          <p:cNvPr id="91" name="Picture 90">
            <a:extLst>
              <a:ext uri="{FF2B5EF4-FFF2-40B4-BE49-F238E27FC236}">
                <a16:creationId xmlns:a16="http://schemas.microsoft.com/office/drawing/2014/main" id="{93D96734-65C3-461E-98F1-72BFC1BA675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86978" y="1584821"/>
            <a:ext cx="4560402" cy="3178794"/>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761" name="Google Shape;761;p39"/>
          <p:cNvSpPr txBox="1">
            <a:spLocks noGrp="1"/>
          </p:cNvSpPr>
          <p:nvPr>
            <p:ph type="title"/>
          </p:nvPr>
        </p:nvSpPr>
        <p:spPr>
          <a:xfrm>
            <a:off x="921543" y="87328"/>
            <a:ext cx="3181440" cy="81183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kern="1200" dirty="0">
                <a:solidFill>
                  <a:schemeClr val="bg1"/>
                </a:solidFill>
                <a:ea typeface="+mj-ea"/>
                <a:cs typeface="+mj-cs"/>
                <a:sym typeface="Arial"/>
              </a:rPr>
              <a:t>Methodology</a:t>
            </a:r>
            <a:endParaRPr sz="3200" kern="1200" dirty="0">
              <a:solidFill>
                <a:schemeClr val="bg1"/>
              </a:solidFill>
              <a:ea typeface="+mj-ea"/>
              <a:cs typeface="+mj-cs"/>
              <a:sym typeface="Arial"/>
            </a:endParaRPr>
          </a:p>
        </p:txBody>
      </p:sp>
      <p:graphicFrame>
        <p:nvGraphicFramePr>
          <p:cNvPr id="92" name="Object 91">
            <a:extLst>
              <a:ext uri="{FF2B5EF4-FFF2-40B4-BE49-F238E27FC236}">
                <a16:creationId xmlns:a16="http://schemas.microsoft.com/office/drawing/2014/main" id="{FF1C061E-69F3-4FB8-B14A-012F5C22767C}"/>
              </a:ext>
            </a:extLst>
          </p:cNvPr>
          <p:cNvGraphicFramePr>
            <a:graphicFrameLocks noChangeAspect="1"/>
          </p:cNvGraphicFramePr>
          <p:nvPr>
            <p:extLst>
              <p:ext uri="{D42A27DB-BD31-4B8C-83A1-F6EECF244321}">
                <p14:modId xmlns:p14="http://schemas.microsoft.com/office/powerpoint/2010/main" val="2885371362"/>
              </p:ext>
            </p:extLst>
          </p:nvPr>
        </p:nvGraphicFramePr>
        <p:xfrm>
          <a:off x="5007701" y="87328"/>
          <a:ext cx="3921465" cy="4676286"/>
        </p:xfrm>
        <a:graphic>
          <a:graphicData uri="http://schemas.openxmlformats.org/presentationml/2006/ole">
            <mc:AlternateContent xmlns:mc="http://schemas.openxmlformats.org/markup-compatibility/2006">
              <mc:Choice xmlns:v="urn:schemas-microsoft-com:vml" Requires="v">
                <p:oleObj name="Worksheet" r:id="rId5" imgW="3261218" imgH="6339777" progId="Excel.Sheet.12">
                  <p:embed/>
                </p:oleObj>
              </mc:Choice>
              <mc:Fallback>
                <p:oleObj name="Worksheet" r:id="rId5" imgW="3261218" imgH="6339777" progId="Excel.Sheet.12">
                  <p:embed/>
                  <p:pic>
                    <p:nvPicPr>
                      <p:cNvPr id="21" name="Object 20">
                        <a:extLst>
                          <a:ext uri="{FF2B5EF4-FFF2-40B4-BE49-F238E27FC236}">
                            <a16:creationId xmlns:a16="http://schemas.microsoft.com/office/drawing/2014/main" id="{21CA61B5-4FF6-41A9-990A-A571E17479D1}"/>
                          </a:ext>
                        </a:extLst>
                      </p:cNvPr>
                      <p:cNvPicPr/>
                      <p:nvPr/>
                    </p:nvPicPr>
                    <p:blipFill>
                      <a:blip r:embed="rId6"/>
                      <a:stretch>
                        <a:fillRect/>
                      </a:stretch>
                    </p:blipFill>
                    <p:spPr>
                      <a:xfrm>
                        <a:off x="5007701" y="87328"/>
                        <a:ext cx="3921465" cy="4676286"/>
                      </a:xfrm>
                      <a:prstGeom prst="rect">
                        <a:avLst/>
                      </a:prstGeom>
                      <a:ln w="76200">
                        <a:noFill/>
                      </a:ln>
                    </p:spPr>
                  </p:pic>
                </p:oleObj>
              </mc:Fallback>
            </mc:AlternateContent>
          </a:graphicData>
        </a:graphic>
      </p:graphicFrame>
      <p:sp>
        <p:nvSpPr>
          <p:cNvPr id="101" name="Rectangle 100">
            <a:extLst>
              <a:ext uri="{FF2B5EF4-FFF2-40B4-BE49-F238E27FC236}">
                <a16:creationId xmlns:a16="http://schemas.microsoft.com/office/drawing/2014/main" id="{01A8ED5D-1329-441D-9C50-513756767EBA}"/>
              </a:ext>
            </a:extLst>
          </p:cNvPr>
          <p:cNvSpPr>
            <a:spLocks noChangeArrowheads="1"/>
          </p:cNvSpPr>
          <p:nvPr/>
        </p:nvSpPr>
        <p:spPr bwMode="auto">
          <a:xfrm>
            <a:off x="5596828" y="4708041"/>
            <a:ext cx="31859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0955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20955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20955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20955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20955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20955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20955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20955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20955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095500" algn="l"/>
              </a:tabLst>
            </a:pPr>
            <a:r>
              <a:rPr lang="en-US" altLang="en-US" sz="1200" b="1" dirty="0">
                <a:solidFill>
                  <a:schemeClr val="bg1"/>
                </a:solidFill>
                <a:latin typeface="Maven Pro"/>
              </a:rPr>
              <a:t>Composition of Ondansetron Loaded Invasomes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93" name="Google Shape;893;p42"/>
          <p:cNvSpPr txBox="1">
            <a:spLocks noGrp="1"/>
          </p:cNvSpPr>
          <p:nvPr>
            <p:ph type="subTitle" idx="4294967295"/>
          </p:nvPr>
        </p:nvSpPr>
        <p:spPr>
          <a:xfrm>
            <a:off x="1385750" y="3800900"/>
            <a:ext cx="1769700" cy="391800"/>
          </a:xfrm>
          <a:prstGeom prst="rect">
            <a:avLst/>
          </a:prstGeom>
          <a:noFill/>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rgbClr val="FFFFFF"/>
                </a:solidFill>
                <a:latin typeface="Alfa Slab One"/>
                <a:ea typeface="Alfa Slab One"/>
                <a:cs typeface="Alfa Slab One"/>
                <a:sym typeface="Alfa Slab One"/>
              </a:rPr>
              <a:t>Mercury</a:t>
            </a:r>
            <a:endParaRPr sz="2000" dirty="0">
              <a:solidFill>
                <a:srgbClr val="FFFFFF"/>
              </a:solidFill>
              <a:latin typeface="Alfa Slab One"/>
              <a:ea typeface="Alfa Slab One"/>
              <a:cs typeface="Alfa Slab One"/>
              <a:sym typeface="Alfa Slab One"/>
            </a:endParaRPr>
          </a:p>
        </p:txBody>
      </p:sp>
      <p:sp>
        <p:nvSpPr>
          <p:cNvPr id="894" name="Google Shape;894;p42"/>
          <p:cNvSpPr/>
          <p:nvPr/>
        </p:nvSpPr>
        <p:spPr>
          <a:xfrm>
            <a:off x="135315" y="1401671"/>
            <a:ext cx="4413070" cy="647204"/>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95" name="Google Shape;895;p42"/>
          <p:cNvSpPr txBox="1">
            <a:spLocks noGrp="1"/>
          </p:cNvSpPr>
          <p:nvPr>
            <p:ph type="subTitle" idx="4294967295"/>
          </p:nvPr>
        </p:nvSpPr>
        <p:spPr>
          <a:xfrm>
            <a:off x="360782" y="2394375"/>
            <a:ext cx="3962135" cy="1167705"/>
          </a:xfrm>
          <a:prstGeom prst="rect">
            <a:avLst/>
          </a:prstGeom>
        </p:spPr>
        <p:txBody>
          <a:bodyPr spcFirstLastPara="1" wrap="square" lIns="91425" tIns="91425" rIns="0" bIns="91425" anchor="ctr" anchorCtr="0">
            <a:noAutofit/>
          </a:bodyPr>
          <a:lstStyle/>
          <a:p>
            <a:pPr marL="285750" lvl="0" indent="-285750" algn="just">
              <a:buFont typeface="Wingdings" panose="05000000000000000000" pitchFamily="2" charset="2"/>
              <a:buChar char="q"/>
            </a:pPr>
            <a:r>
              <a:rPr lang="en-US" dirty="0">
                <a:solidFill>
                  <a:srgbClr val="000000"/>
                </a:solidFill>
              </a:rPr>
              <a:t>Measured from absorbance in UV spectrophotometer at 310 nm for BPS.</a:t>
            </a:r>
          </a:p>
          <a:p>
            <a:pPr marL="0" lvl="0" indent="0" algn="just">
              <a:buNone/>
            </a:pPr>
            <a:endParaRPr lang="en-US" dirty="0">
              <a:solidFill>
                <a:srgbClr val="000000"/>
              </a:solidFill>
            </a:endParaRPr>
          </a:p>
          <a:p>
            <a:pPr marL="285750" lvl="0" indent="-285750" algn="just">
              <a:buFont typeface="Wingdings" panose="05000000000000000000" pitchFamily="2" charset="2"/>
              <a:buChar char="q"/>
            </a:pPr>
            <a:r>
              <a:rPr lang="en-US" dirty="0">
                <a:solidFill>
                  <a:srgbClr val="000000"/>
                </a:solidFill>
              </a:rPr>
              <a:t>Measured at 302 nm by UV spectrophotometer at 310 nm for absolute ethanol.</a:t>
            </a:r>
          </a:p>
          <a:p>
            <a:pPr marL="0" lvl="0" indent="0" algn="just">
              <a:buNone/>
            </a:pPr>
            <a:endParaRPr dirty="0"/>
          </a:p>
        </p:txBody>
      </p:sp>
      <p:sp>
        <p:nvSpPr>
          <p:cNvPr id="896" name="Google Shape;896;p42"/>
          <p:cNvSpPr txBox="1">
            <a:spLocks noGrp="1"/>
          </p:cNvSpPr>
          <p:nvPr>
            <p:ph type="subTitle" idx="4294967295"/>
          </p:nvPr>
        </p:nvSpPr>
        <p:spPr>
          <a:xfrm>
            <a:off x="182547" y="1529371"/>
            <a:ext cx="4413070" cy="391800"/>
          </a:xfrm>
          <a:prstGeom prst="rect">
            <a:avLst/>
          </a:prstGeom>
          <a:noFill/>
        </p:spPr>
        <p:txBody>
          <a:bodyPr spcFirstLastPara="1" wrap="square" lIns="91425" tIns="91425" rIns="91425" bIns="91425" anchor="ctr" anchorCtr="0">
            <a:noAutofit/>
          </a:bodyPr>
          <a:lstStyle/>
          <a:p>
            <a:pPr marL="0" lvl="0" indent="0" algn="ctr">
              <a:buNone/>
            </a:pPr>
            <a:r>
              <a:rPr lang="en-US" sz="1100" i="1" dirty="0">
                <a:solidFill>
                  <a:srgbClr val="000000"/>
                </a:solidFill>
                <a:latin typeface="Alfa Slab One"/>
                <a:cs typeface="Arial"/>
                <a:sym typeface="Arial"/>
              </a:rPr>
              <a:t>Concentration of ondansetron using UV spectrophotometer </a:t>
            </a:r>
            <a:endParaRPr sz="1100" i="1" dirty="0">
              <a:solidFill>
                <a:srgbClr val="000000"/>
              </a:solidFill>
              <a:latin typeface="Alfa Slab One"/>
              <a:cs typeface="Arial"/>
              <a:sym typeface="Alfa Slab One"/>
            </a:endParaRPr>
          </a:p>
        </p:txBody>
      </p:sp>
      <p:sp>
        <p:nvSpPr>
          <p:cNvPr id="13" name="Google Shape;894;p42">
            <a:extLst>
              <a:ext uri="{FF2B5EF4-FFF2-40B4-BE49-F238E27FC236}">
                <a16:creationId xmlns:a16="http://schemas.microsoft.com/office/drawing/2014/main" id="{FD5FAF6D-D169-470B-9322-382FD4DD503E}"/>
              </a:ext>
            </a:extLst>
          </p:cNvPr>
          <p:cNvSpPr/>
          <p:nvPr/>
        </p:nvSpPr>
        <p:spPr>
          <a:xfrm>
            <a:off x="4642849" y="1401669"/>
            <a:ext cx="4413070" cy="647203"/>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000000"/>
                </a:solidFill>
                <a:effectLst/>
                <a:uLnTx/>
                <a:uFillTx/>
                <a:latin typeface="Alfa Slab One"/>
                <a:cs typeface="Arial"/>
                <a:sym typeface="Arial"/>
              </a:rPr>
              <a:t>Concentration of ondansetron using UV spectrophotometer </a:t>
            </a:r>
            <a:endParaRPr kumimoji="0" lang="en-US" sz="1100" b="0" i="1" u="none" strike="noStrike" kern="0" cap="none" spc="0" normalizeH="0" baseline="0" noProof="0" dirty="0">
              <a:ln>
                <a:noFill/>
              </a:ln>
              <a:solidFill>
                <a:srgbClr val="000000"/>
              </a:solidFill>
              <a:effectLst/>
              <a:uLnTx/>
              <a:uFillTx/>
              <a:latin typeface="Alfa Slab One"/>
              <a:cs typeface="Arial"/>
              <a:sym typeface="Alfa Slab One"/>
            </a:endParaRPr>
          </a:p>
        </p:txBody>
      </p:sp>
      <p:sp>
        <p:nvSpPr>
          <p:cNvPr id="2" name="TextBox 1">
            <a:extLst>
              <a:ext uri="{FF2B5EF4-FFF2-40B4-BE49-F238E27FC236}">
                <a16:creationId xmlns:a16="http://schemas.microsoft.com/office/drawing/2014/main" id="{755C5486-BBD7-454D-965B-50AA2F1492D5}"/>
              </a:ext>
            </a:extLst>
          </p:cNvPr>
          <p:cNvSpPr txBox="1"/>
          <p:nvPr/>
        </p:nvSpPr>
        <p:spPr>
          <a:xfrm>
            <a:off x="4773851" y="2048872"/>
            <a:ext cx="4234834" cy="2308324"/>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en-US" sz="1600" b="0" i="0" u="none" strike="noStrike" kern="0" cap="none" spc="0" normalizeH="0" baseline="0" noProof="0" dirty="0">
                <a:ln>
                  <a:noFill/>
                </a:ln>
                <a:solidFill>
                  <a:srgbClr val="000000"/>
                </a:solidFill>
                <a:effectLst/>
                <a:uLnTx/>
                <a:uFillTx/>
                <a:latin typeface="Maven Pro Medium"/>
                <a:cs typeface="Arial"/>
                <a:sym typeface="Maven Pro Medium"/>
              </a:rPr>
              <a:t>Measured from UHPLC 2060C 3D equipped with PDA (Shimadzu, Japan).</a:t>
            </a:r>
          </a:p>
          <a:p>
            <a:pPr marL="285750" marR="0" lvl="0" indent="-28575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en-US" sz="1600" b="0" i="0" u="none" strike="noStrike" kern="0" cap="none" spc="0" normalizeH="0" baseline="0" noProof="0" dirty="0">
                <a:ln>
                  <a:noFill/>
                </a:ln>
                <a:solidFill>
                  <a:srgbClr val="000000"/>
                </a:solidFill>
                <a:effectLst/>
                <a:uLnTx/>
                <a:uFillTx/>
                <a:latin typeface="Maven Pro Medium"/>
                <a:cs typeface="Arial"/>
                <a:sym typeface="Maven Pro Medium"/>
              </a:rPr>
              <a:t>The flow rate was 1.2 ml/ min. </a:t>
            </a:r>
          </a:p>
          <a:p>
            <a:pPr marL="285750" marR="0" lvl="0" indent="-28575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en-US" sz="1600" b="0" i="0" u="none" strike="noStrike" kern="0" cap="none" spc="0" normalizeH="0" baseline="0" noProof="0" dirty="0">
                <a:ln>
                  <a:noFill/>
                </a:ln>
                <a:solidFill>
                  <a:srgbClr val="000000"/>
                </a:solidFill>
                <a:effectLst/>
                <a:uLnTx/>
                <a:uFillTx/>
                <a:latin typeface="Maven Pro Medium"/>
                <a:cs typeface="Arial"/>
                <a:sym typeface="Maven Pro Medium"/>
              </a:rPr>
              <a:t>The mobile phase used was methanol: Acetonitrile (50:50) HPLC grade. The process was done at 5ºC with an injection volume of 10 µl. The retention time was 3 min. and the process run time was 5 min.</a:t>
            </a:r>
          </a:p>
        </p:txBody>
      </p:sp>
      <p:sp>
        <p:nvSpPr>
          <p:cNvPr id="15" name="Google Shape;761;p39">
            <a:extLst>
              <a:ext uri="{FF2B5EF4-FFF2-40B4-BE49-F238E27FC236}">
                <a16:creationId xmlns:a16="http://schemas.microsoft.com/office/drawing/2014/main" id="{2D589876-EE6F-42EE-B832-FFF728B9C628}"/>
              </a:ext>
            </a:extLst>
          </p:cNvPr>
          <p:cNvSpPr txBox="1">
            <a:spLocks/>
          </p:cNvSpPr>
          <p:nvPr/>
        </p:nvSpPr>
        <p:spPr>
          <a:xfrm>
            <a:off x="921543" y="187779"/>
            <a:ext cx="3094625" cy="7037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3200"/>
              <a:buFont typeface="Alfa Slab One"/>
              <a:buNone/>
              <a:defRPr sz="3200" b="0" i="0" u="none" strike="noStrike" cap="none">
                <a:solidFill>
                  <a:srgbClr val="FFFFFF"/>
                </a:solidFill>
                <a:latin typeface="Alfa Slab One"/>
                <a:ea typeface="Alfa Slab One"/>
                <a:cs typeface="Alfa Slab One"/>
                <a:sym typeface="Alfa Slab One"/>
              </a:defRPr>
            </a:lvl1pPr>
            <a:lvl2pPr marR="0" lvl="1" algn="l" rtl="0">
              <a:lnSpc>
                <a:spcPct val="100000"/>
              </a:lnSpc>
              <a:spcBef>
                <a:spcPts val="0"/>
              </a:spcBef>
              <a:spcAft>
                <a:spcPts val="0"/>
              </a:spcAft>
              <a:buClr>
                <a:srgbClr val="064554"/>
              </a:buClr>
              <a:buSzPts val="3200"/>
              <a:buFont typeface="Alfa Slab One"/>
              <a:buNone/>
              <a:defRPr sz="3200" b="0" i="0" u="none" strike="noStrike" cap="none">
                <a:solidFill>
                  <a:srgbClr val="064554"/>
                </a:solidFill>
                <a:latin typeface="Alfa Slab One"/>
                <a:ea typeface="Alfa Slab One"/>
                <a:cs typeface="Alfa Slab One"/>
                <a:sym typeface="Alfa Slab One"/>
              </a:defRPr>
            </a:lvl2pPr>
            <a:lvl3pPr marR="0" lvl="2" algn="l" rtl="0">
              <a:lnSpc>
                <a:spcPct val="100000"/>
              </a:lnSpc>
              <a:spcBef>
                <a:spcPts val="0"/>
              </a:spcBef>
              <a:spcAft>
                <a:spcPts val="0"/>
              </a:spcAft>
              <a:buClr>
                <a:srgbClr val="064554"/>
              </a:buClr>
              <a:buSzPts val="3200"/>
              <a:buFont typeface="Alfa Slab One"/>
              <a:buNone/>
              <a:defRPr sz="3200" b="0" i="0" u="none" strike="noStrike" cap="none">
                <a:solidFill>
                  <a:srgbClr val="064554"/>
                </a:solidFill>
                <a:latin typeface="Alfa Slab One"/>
                <a:ea typeface="Alfa Slab One"/>
                <a:cs typeface="Alfa Slab One"/>
                <a:sym typeface="Alfa Slab One"/>
              </a:defRPr>
            </a:lvl3pPr>
            <a:lvl4pPr marR="0" lvl="3" algn="l" rtl="0">
              <a:lnSpc>
                <a:spcPct val="100000"/>
              </a:lnSpc>
              <a:spcBef>
                <a:spcPts val="0"/>
              </a:spcBef>
              <a:spcAft>
                <a:spcPts val="0"/>
              </a:spcAft>
              <a:buClr>
                <a:srgbClr val="064554"/>
              </a:buClr>
              <a:buSzPts val="3200"/>
              <a:buFont typeface="Alfa Slab One"/>
              <a:buNone/>
              <a:defRPr sz="3200" b="0" i="0" u="none" strike="noStrike" cap="none">
                <a:solidFill>
                  <a:srgbClr val="064554"/>
                </a:solidFill>
                <a:latin typeface="Alfa Slab One"/>
                <a:ea typeface="Alfa Slab One"/>
                <a:cs typeface="Alfa Slab One"/>
                <a:sym typeface="Alfa Slab One"/>
              </a:defRPr>
            </a:lvl4pPr>
            <a:lvl5pPr marR="0" lvl="4" algn="l" rtl="0">
              <a:lnSpc>
                <a:spcPct val="100000"/>
              </a:lnSpc>
              <a:spcBef>
                <a:spcPts val="0"/>
              </a:spcBef>
              <a:spcAft>
                <a:spcPts val="0"/>
              </a:spcAft>
              <a:buClr>
                <a:srgbClr val="064554"/>
              </a:buClr>
              <a:buSzPts val="3200"/>
              <a:buFont typeface="Alfa Slab One"/>
              <a:buNone/>
              <a:defRPr sz="3200" b="0" i="0" u="none" strike="noStrike" cap="none">
                <a:solidFill>
                  <a:srgbClr val="064554"/>
                </a:solidFill>
                <a:latin typeface="Alfa Slab One"/>
                <a:ea typeface="Alfa Slab One"/>
                <a:cs typeface="Alfa Slab One"/>
                <a:sym typeface="Alfa Slab One"/>
              </a:defRPr>
            </a:lvl5pPr>
            <a:lvl6pPr marR="0" lvl="5" algn="l" rtl="0">
              <a:lnSpc>
                <a:spcPct val="100000"/>
              </a:lnSpc>
              <a:spcBef>
                <a:spcPts val="0"/>
              </a:spcBef>
              <a:spcAft>
                <a:spcPts val="0"/>
              </a:spcAft>
              <a:buClr>
                <a:srgbClr val="064554"/>
              </a:buClr>
              <a:buSzPts val="3200"/>
              <a:buFont typeface="Alfa Slab One"/>
              <a:buNone/>
              <a:defRPr sz="3200" b="0" i="0" u="none" strike="noStrike" cap="none">
                <a:solidFill>
                  <a:srgbClr val="064554"/>
                </a:solidFill>
                <a:latin typeface="Alfa Slab One"/>
                <a:ea typeface="Alfa Slab One"/>
                <a:cs typeface="Alfa Slab One"/>
                <a:sym typeface="Alfa Slab One"/>
              </a:defRPr>
            </a:lvl6pPr>
            <a:lvl7pPr marR="0" lvl="6" algn="l" rtl="0">
              <a:lnSpc>
                <a:spcPct val="100000"/>
              </a:lnSpc>
              <a:spcBef>
                <a:spcPts val="0"/>
              </a:spcBef>
              <a:spcAft>
                <a:spcPts val="0"/>
              </a:spcAft>
              <a:buClr>
                <a:srgbClr val="064554"/>
              </a:buClr>
              <a:buSzPts val="3200"/>
              <a:buFont typeface="Alfa Slab One"/>
              <a:buNone/>
              <a:defRPr sz="3200" b="0" i="0" u="none" strike="noStrike" cap="none">
                <a:solidFill>
                  <a:srgbClr val="064554"/>
                </a:solidFill>
                <a:latin typeface="Alfa Slab One"/>
                <a:ea typeface="Alfa Slab One"/>
                <a:cs typeface="Alfa Slab One"/>
                <a:sym typeface="Alfa Slab One"/>
              </a:defRPr>
            </a:lvl7pPr>
            <a:lvl8pPr marR="0" lvl="7" algn="l" rtl="0">
              <a:lnSpc>
                <a:spcPct val="100000"/>
              </a:lnSpc>
              <a:spcBef>
                <a:spcPts val="0"/>
              </a:spcBef>
              <a:spcAft>
                <a:spcPts val="0"/>
              </a:spcAft>
              <a:buClr>
                <a:srgbClr val="064554"/>
              </a:buClr>
              <a:buSzPts val="3200"/>
              <a:buFont typeface="Alfa Slab One"/>
              <a:buNone/>
              <a:defRPr sz="3200" b="0" i="0" u="none" strike="noStrike" cap="none">
                <a:solidFill>
                  <a:srgbClr val="064554"/>
                </a:solidFill>
                <a:latin typeface="Alfa Slab One"/>
                <a:ea typeface="Alfa Slab One"/>
                <a:cs typeface="Alfa Slab One"/>
                <a:sym typeface="Alfa Slab One"/>
              </a:defRPr>
            </a:lvl8pPr>
            <a:lvl9pPr marR="0" lvl="8" algn="l" rtl="0">
              <a:lnSpc>
                <a:spcPct val="100000"/>
              </a:lnSpc>
              <a:spcBef>
                <a:spcPts val="0"/>
              </a:spcBef>
              <a:spcAft>
                <a:spcPts val="0"/>
              </a:spcAft>
              <a:buClr>
                <a:srgbClr val="064554"/>
              </a:buClr>
              <a:buSzPts val="3200"/>
              <a:buFont typeface="Alfa Slab One"/>
              <a:buNone/>
              <a:defRPr sz="3200" b="0" i="0" u="none" strike="noStrike" cap="none">
                <a:solidFill>
                  <a:srgbClr val="064554"/>
                </a:solidFill>
                <a:latin typeface="Alfa Slab One"/>
                <a:ea typeface="Alfa Slab One"/>
                <a:cs typeface="Alfa Slab One"/>
                <a:sym typeface="Alfa Slab One"/>
              </a:defRPr>
            </a:lvl9pPr>
          </a:lstStyle>
          <a:p>
            <a:pPr marL="0" marR="0" lvl="0" indent="0" algn="l" defTabSz="914400" rtl="0" eaLnBrk="1" fontAlgn="auto" latinLnBrk="0" hangingPunct="1">
              <a:lnSpc>
                <a:spcPct val="100000"/>
              </a:lnSpc>
              <a:spcBef>
                <a:spcPts val="0"/>
              </a:spcBef>
              <a:spcAft>
                <a:spcPts val="0"/>
              </a:spcAft>
              <a:buClr>
                <a:srgbClr val="FFFFFF"/>
              </a:buClr>
              <a:buSzPts val="3200"/>
              <a:buFont typeface="Alfa Slab One"/>
              <a:buNone/>
              <a:tabLst/>
              <a:defRPr/>
            </a:pPr>
            <a:r>
              <a:rPr kumimoji="0" lang="en-US" sz="3200" b="0" i="0" u="none" strike="noStrike" kern="0" cap="none" spc="0" normalizeH="0" baseline="0" noProof="0" dirty="0">
                <a:ln>
                  <a:noFill/>
                </a:ln>
                <a:solidFill>
                  <a:srgbClr val="FFFFFF"/>
                </a:solidFill>
                <a:effectLst/>
                <a:uLnTx/>
                <a:uFillTx/>
                <a:latin typeface="Alfa Slab One"/>
                <a:sym typeface="Alfa Slab One"/>
              </a:rPr>
              <a:t>Methodology</a:t>
            </a:r>
          </a:p>
        </p:txBody>
      </p:sp>
      <p:pic>
        <p:nvPicPr>
          <p:cNvPr id="18" name="Picture 17">
            <a:extLst>
              <a:ext uri="{FF2B5EF4-FFF2-40B4-BE49-F238E27FC236}">
                <a16:creationId xmlns:a16="http://schemas.microsoft.com/office/drawing/2014/main" id="{7C30E354-D1CA-405D-A6F3-AAB16F196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 y="-22860"/>
            <a:ext cx="914400" cy="914400"/>
          </a:xfrm>
          <a:prstGeom prst="rect">
            <a:avLst/>
          </a:prstGeom>
        </p:spPr>
      </p:pic>
    </p:spTree>
    <p:extLst>
      <p:ext uri="{BB962C8B-B14F-4D97-AF65-F5344CB8AC3E}">
        <p14:creationId xmlns:p14="http://schemas.microsoft.com/office/powerpoint/2010/main" val="3875909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15" name="Google Shape;761;p39">
            <a:extLst>
              <a:ext uri="{FF2B5EF4-FFF2-40B4-BE49-F238E27FC236}">
                <a16:creationId xmlns:a16="http://schemas.microsoft.com/office/drawing/2014/main" id="{2D589876-EE6F-42EE-B832-FFF728B9C628}"/>
              </a:ext>
            </a:extLst>
          </p:cNvPr>
          <p:cNvSpPr txBox="1">
            <a:spLocks/>
          </p:cNvSpPr>
          <p:nvPr/>
        </p:nvSpPr>
        <p:spPr>
          <a:xfrm>
            <a:off x="921543" y="187779"/>
            <a:ext cx="3094625" cy="7037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3200"/>
              <a:buFont typeface="Alfa Slab One"/>
              <a:buNone/>
              <a:defRPr sz="3200" b="0" i="0" u="none" strike="noStrike" cap="none">
                <a:solidFill>
                  <a:srgbClr val="FFFFFF"/>
                </a:solidFill>
                <a:latin typeface="Alfa Slab One"/>
                <a:ea typeface="Alfa Slab One"/>
                <a:cs typeface="Alfa Slab One"/>
                <a:sym typeface="Alfa Slab One"/>
              </a:defRPr>
            </a:lvl1pPr>
            <a:lvl2pPr marR="0" lvl="1" algn="l" rtl="0">
              <a:lnSpc>
                <a:spcPct val="100000"/>
              </a:lnSpc>
              <a:spcBef>
                <a:spcPts val="0"/>
              </a:spcBef>
              <a:spcAft>
                <a:spcPts val="0"/>
              </a:spcAft>
              <a:buClr>
                <a:srgbClr val="064554"/>
              </a:buClr>
              <a:buSzPts val="3200"/>
              <a:buFont typeface="Alfa Slab One"/>
              <a:buNone/>
              <a:defRPr sz="3200" b="0" i="0" u="none" strike="noStrike" cap="none">
                <a:solidFill>
                  <a:srgbClr val="064554"/>
                </a:solidFill>
                <a:latin typeface="Alfa Slab One"/>
                <a:ea typeface="Alfa Slab One"/>
                <a:cs typeface="Alfa Slab One"/>
                <a:sym typeface="Alfa Slab One"/>
              </a:defRPr>
            </a:lvl2pPr>
            <a:lvl3pPr marR="0" lvl="2" algn="l" rtl="0">
              <a:lnSpc>
                <a:spcPct val="100000"/>
              </a:lnSpc>
              <a:spcBef>
                <a:spcPts val="0"/>
              </a:spcBef>
              <a:spcAft>
                <a:spcPts val="0"/>
              </a:spcAft>
              <a:buClr>
                <a:srgbClr val="064554"/>
              </a:buClr>
              <a:buSzPts val="3200"/>
              <a:buFont typeface="Alfa Slab One"/>
              <a:buNone/>
              <a:defRPr sz="3200" b="0" i="0" u="none" strike="noStrike" cap="none">
                <a:solidFill>
                  <a:srgbClr val="064554"/>
                </a:solidFill>
                <a:latin typeface="Alfa Slab One"/>
                <a:ea typeface="Alfa Slab One"/>
                <a:cs typeface="Alfa Slab One"/>
                <a:sym typeface="Alfa Slab One"/>
              </a:defRPr>
            </a:lvl3pPr>
            <a:lvl4pPr marR="0" lvl="3" algn="l" rtl="0">
              <a:lnSpc>
                <a:spcPct val="100000"/>
              </a:lnSpc>
              <a:spcBef>
                <a:spcPts val="0"/>
              </a:spcBef>
              <a:spcAft>
                <a:spcPts val="0"/>
              </a:spcAft>
              <a:buClr>
                <a:srgbClr val="064554"/>
              </a:buClr>
              <a:buSzPts val="3200"/>
              <a:buFont typeface="Alfa Slab One"/>
              <a:buNone/>
              <a:defRPr sz="3200" b="0" i="0" u="none" strike="noStrike" cap="none">
                <a:solidFill>
                  <a:srgbClr val="064554"/>
                </a:solidFill>
                <a:latin typeface="Alfa Slab One"/>
                <a:ea typeface="Alfa Slab One"/>
                <a:cs typeface="Alfa Slab One"/>
                <a:sym typeface="Alfa Slab One"/>
              </a:defRPr>
            </a:lvl4pPr>
            <a:lvl5pPr marR="0" lvl="4" algn="l" rtl="0">
              <a:lnSpc>
                <a:spcPct val="100000"/>
              </a:lnSpc>
              <a:spcBef>
                <a:spcPts val="0"/>
              </a:spcBef>
              <a:spcAft>
                <a:spcPts val="0"/>
              </a:spcAft>
              <a:buClr>
                <a:srgbClr val="064554"/>
              </a:buClr>
              <a:buSzPts val="3200"/>
              <a:buFont typeface="Alfa Slab One"/>
              <a:buNone/>
              <a:defRPr sz="3200" b="0" i="0" u="none" strike="noStrike" cap="none">
                <a:solidFill>
                  <a:srgbClr val="064554"/>
                </a:solidFill>
                <a:latin typeface="Alfa Slab One"/>
                <a:ea typeface="Alfa Slab One"/>
                <a:cs typeface="Alfa Slab One"/>
                <a:sym typeface="Alfa Slab One"/>
              </a:defRPr>
            </a:lvl5pPr>
            <a:lvl6pPr marR="0" lvl="5" algn="l" rtl="0">
              <a:lnSpc>
                <a:spcPct val="100000"/>
              </a:lnSpc>
              <a:spcBef>
                <a:spcPts val="0"/>
              </a:spcBef>
              <a:spcAft>
                <a:spcPts val="0"/>
              </a:spcAft>
              <a:buClr>
                <a:srgbClr val="064554"/>
              </a:buClr>
              <a:buSzPts val="3200"/>
              <a:buFont typeface="Alfa Slab One"/>
              <a:buNone/>
              <a:defRPr sz="3200" b="0" i="0" u="none" strike="noStrike" cap="none">
                <a:solidFill>
                  <a:srgbClr val="064554"/>
                </a:solidFill>
                <a:latin typeface="Alfa Slab One"/>
                <a:ea typeface="Alfa Slab One"/>
                <a:cs typeface="Alfa Slab One"/>
                <a:sym typeface="Alfa Slab One"/>
              </a:defRPr>
            </a:lvl6pPr>
            <a:lvl7pPr marR="0" lvl="6" algn="l" rtl="0">
              <a:lnSpc>
                <a:spcPct val="100000"/>
              </a:lnSpc>
              <a:spcBef>
                <a:spcPts val="0"/>
              </a:spcBef>
              <a:spcAft>
                <a:spcPts val="0"/>
              </a:spcAft>
              <a:buClr>
                <a:srgbClr val="064554"/>
              </a:buClr>
              <a:buSzPts val="3200"/>
              <a:buFont typeface="Alfa Slab One"/>
              <a:buNone/>
              <a:defRPr sz="3200" b="0" i="0" u="none" strike="noStrike" cap="none">
                <a:solidFill>
                  <a:srgbClr val="064554"/>
                </a:solidFill>
                <a:latin typeface="Alfa Slab One"/>
                <a:ea typeface="Alfa Slab One"/>
                <a:cs typeface="Alfa Slab One"/>
                <a:sym typeface="Alfa Slab One"/>
              </a:defRPr>
            </a:lvl7pPr>
            <a:lvl8pPr marR="0" lvl="7" algn="l" rtl="0">
              <a:lnSpc>
                <a:spcPct val="100000"/>
              </a:lnSpc>
              <a:spcBef>
                <a:spcPts val="0"/>
              </a:spcBef>
              <a:spcAft>
                <a:spcPts val="0"/>
              </a:spcAft>
              <a:buClr>
                <a:srgbClr val="064554"/>
              </a:buClr>
              <a:buSzPts val="3200"/>
              <a:buFont typeface="Alfa Slab One"/>
              <a:buNone/>
              <a:defRPr sz="3200" b="0" i="0" u="none" strike="noStrike" cap="none">
                <a:solidFill>
                  <a:srgbClr val="064554"/>
                </a:solidFill>
                <a:latin typeface="Alfa Slab One"/>
                <a:ea typeface="Alfa Slab One"/>
                <a:cs typeface="Alfa Slab One"/>
                <a:sym typeface="Alfa Slab One"/>
              </a:defRPr>
            </a:lvl8pPr>
            <a:lvl9pPr marR="0" lvl="8" algn="l" rtl="0">
              <a:lnSpc>
                <a:spcPct val="100000"/>
              </a:lnSpc>
              <a:spcBef>
                <a:spcPts val="0"/>
              </a:spcBef>
              <a:spcAft>
                <a:spcPts val="0"/>
              </a:spcAft>
              <a:buClr>
                <a:srgbClr val="064554"/>
              </a:buClr>
              <a:buSzPts val="3200"/>
              <a:buFont typeface="Alfa Slab One"/>
              <a:buNone/>
              <a:defRPr sz="3200" b="0" i="0" u="none" strike="noStrike" cap="none">
                <a:solidFill>
                  <a:srgbClr val="064554"/>
                </a:solidFill>
                <a:latin typeface="Alfa Slab One"/>
                <a:ea typeface="Alfa Slab One"/>
                <a:cs typeface="Alfa Slab One"/>
                <a:sym typeface="Alfa Slab One"/>
              </a:defRPr>
            </a:lvl9pPr>
          </a:lstStyle>
          <a:p>
            <a:pPr marL="0" marR="0" lvl="0" indent="0" algn="l" defTabSz="914400" rtl="0" eaLnBrk="1" fontAlgn="auto" latinLnBrk="0" hangingPunct="1">
              <a:lnSpc>
                <a:spcPct val="100000"/>
              </a:lnSpc>
              <a:spcBef>
                <a:spcPts val="0"/>
              </a:spcBef>
              <a:spcAft>
                <a:spcPts val="0"/>
              </a:spcAft>
              <a:buClr>
                <a:srgbClr val="FFFFFF"/>
              </a:buClr>
              <a:buSzPts val="3200"/>
              <a:buFont typeface="Alfa Slab One"/>
              <a:buNone/>
              <a:tabLst/>
              <a:defRPr/>
            </a:pPr>
            <a:r>
              <a:rPr kumimoji="0" lang="en-US" sz="3200" b="0" i="0" u="none" strike="noStrike" kern="0" cap="none" spc="0" normalizeH="0" baseline="0" noProof="0" dirty="0">
                <a:ln>
                  <a:noFill/>
                </a:ln>
                <a:solidFill>
                  <a:srgbClr val="FFFFFF"/>
                </a:solidFill>
                <a:effectLst/>
                <a:uLnTx/>
                <a:uFillTx/>
                <a:latin typeface="Alfa Slab One"/>
                <a:sym typeface="Alfa Slab One"/>
              </a:rPr>
              <a:t>Methodology</a:t>
            </a:r>
          </a:p>
        </p:txBody>
      </p:sp>
      <p:pic>
        <p:nvPicPr>
          <p:cNvPr id="18" name="Picture 17">
            <a:extLst>
              <a:ext uri="{FF2B5EF4-FFF2-40B4-BE49-F238E27FC236}">
                <a16:creationId xmlns:a16="http://schemas.microsoft.com/office/drawing/2014/main" id="{7C30E354-D1CA-405D-A6F3-AAB16F196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 y="-22860"/>
            <a:ext cx="914400" cy="914400"/>
          </a:xfrm>
          <a:prstGeom prst="rect">
            <a:avLst/>
          </a:prstGeom>
        </p:spPr>
      </p:pic>
      <p:pic>
        <p:nvPicPr>
          <p:cNvPr id="10" name="Picture 9">
            <a:extLst>
              <a:ext uri="{FF2B5EF4-FFF2-40B4-BE49-F238E27FC236}">
                <a16:creationId xmlns:a16="http://schemas.microsoft.com/office/drawing/2014/main" id="{6A2EDBFB-4ADB-47FF-924C-3B6C2B73E10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7440" y="1303128"/>
            <a:ext cx="2827019" cy="2868820"/>
          </a:xfrm>
          <a:prstGeom prst="rect">
            <a:avLst/>
          </a:prstGeom>
          <a:ln w="38100" cap="sq">
            <a:noFill/>
            <a:prstDash val="solid"/>
            <a:miter lim="800000"/>
          </a:ln>
          <a:effectLst/>
        </p:spPr>
      </p:pic>
      <p:pic>
        <p:nvPicPr>
          <p:cNvPr id="11" name="Picture 10">
            <a:extLst>
              <a:ext uri="{FF2B5EF4-FFF2-40B4-BE49-F238E27FC236}">
                <a16:creationId xmlns:a16="http://schemas.microsoft.com/office/drawing/2014/main" id="{A9B69414-DAEE-4DC4-A22E-1AA33951EF4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9060" y="1276460"/>
            <a:ext cx="3185637" cy="2868818"/>
          </a:xfrm>
          <a:prstGeom prst="rect">
            <a:avLst/>
          </a:prstGeom>
          <a:ln w="38100" cap="sq">
            <a:noFill/>
            <a:prstDash val="solid"/>
            <a:miter lim="800000"/>
          </a:ln>
          <a:effectLst/>
        </p:spPr>
      </p:pic>
      <p:pic>
        <p:nvPicPr>
          <p:cNvPr id="12" name="Picture 11">
            <a:extLst>
              <a:ext uri="{FF2B5EF4-FFF2-40B4-BE49-F238E27FC236}">
                <a16:creationId xmlns:a16="http://schemas.microsoft.com/office/drawing/2014/main" id="{F5D7A4AA-2BFB-4659-B22D-466FA35139B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177540" y="1276459"/>
            <a:ext cx="3009900" cy="2868819"/>
          </a:xfrm>
          <a:prstGeom prst="rect">
            <a:avLst/>
          </a:prstGeom>
          <a:ln w="38100" cap="sq">
            <a:noFill/>
            <a:prstDash val="solid"/>
            <a:miter lim="800000"/>
          </a:ln>
          <a:effectLst/>
        </p:spPr>
      </p:pic>
      <p:sp>
        <p:nvSpPr>
          <p:cNvPr id="14" name="Rectangle 13">
            <a:extLst>
              <a:ext uri="{FF2B5EF4-FFF2-40B4-BE49-F238E27FC236}">
                <a16:creationId xmlns:a16="http://schemas.microsoft.com/office/drawing/2014/main" id="{D9C4BD6C-F84C-4726-BC3C-A08F4DA67396}"/>
              </a:ext>
            </a:extLst>
          </p:cNvPr>
          <p:cNvSpPr/>
          <p:nvPr/>
        </p:nvSpPr>
        <p:spPr>
          <a:xfrm>
            <a:off x="99060" y="1276460"/>
            <a:ext cx="8915399" cy="28688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4E1974F1-0152-4938-99E6-56108F080186}"/>
              </a:ext>
            </a:extLst>
          </p:cNvPr>
          <p:cNvSpPr txBox="1"/>
          <p:nvPr/>
        </p:nvSpPr>
        <p:spPr>
          <a:xfrm>
            <a:off x="1478255" y="1493520"/>
            <a:ext cx="990600" cy="25391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Maven Pro Medium"/>
                <a:ea typeface="+mn-ea"/>
                <a:cs typeface="+mn-cs"/>
                <a:sym typeface="Maven Pro Medium"/>
              </a:rPr>
              <a:t>PBS 7.4 Scan</a:t>
            </a:r>
          </a:p>
        </p:txBody>
      </p:sp>
      <p:sp>
        <p:nvSpPr>
          <p:cNvPr id="16" name="TextBox 15">
            <a:extLst>
              <a:ext uri="{FF2B5EF4-FFF2-40B4-BE49-F238E27FC236}">
                <a16:creationId xmlns:a16="http://schemas.microsoft.com/office/drawing/2014/main" id="{0224001C-8AB4-4506-B01C-A07F5DED0792}"/>
              </a:ext>
            </a:extLst>
          </p:cNvPr>
          <p:cNvSpPr txBox="1"/>
          <p:nvPr/>
        </p:nvSpPr>
        <p:spPr>
          <a:xfrm>
            <a:off x="6678174" y="1620478"/>
            <a:ext cx="1120644" cy="41549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Maven Pro Medium"/>
                <a:ea typeface="+mn-ea"/>
                <a:cs typeface="+mn-cs"/>
                <a:sym typeface="Maven Pro Medium"/>
              </a:rPr>
              <a:t>UHPLC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Maven Pro Medium"/>
                <a:ea typeface="+mn-ea"/>
                <a:cs typeface="+mn-cs"/>
                <a:sym typeface="Maven Pro Medium"/>
              </a:rPr>
              <a:t>chromatogram</a:t>
            </a:r>
          </a:p>
        </p:txBody>
      </p:sp>
      <p:sp>
        <p:nvSpPr>
          <p:cNvPr id="17" name="TextBox 16">
            <a:extLst>
              <a:ext uri="{FF2B5EF4-FFF2-40B4-BE49-F238E27FC236}">
                <a16:creationId xmlns:a16="http://schemas.microsoft.com/office/drawing/2014/main" id="{83CA976C-9B5F-41AB-BB81-6789E02119B7}"/>
              </a:ext>
            </a:extLst>
          </p:cNvPr>
          <p:cNvSpPr txBox="1"/>
          <p:nvPr/>
        </p:nvSpPr>
        <p:spPr>
          <a:xfrm>
            <a:off x="4488154" y="1493520"/>
            <a:ext cx="1546885" cy="25391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Maven Pro Medium"/>
                <a:ea typeface="+mn-ea"/>
                <a:cs typeface="+mn-cs"/>
                <a:sym typeface="Maven Pro Medium"/>
              </a:rPr>
              <a:t>Absolute ethanol Scan</a:t>
            </a:r>
          </a:p>
        </p:txBody>
      </p:sp>
      <p:cxnSp>
        <p:nvCxnSpPr>
          <p:cNvPr id="5" name="Straight Arrow Connector 4">
            <a:extLst>
              <a:ext uri="{FF2B5EF4-FFF2-40B4-BE49-F238E27FC236}">
                <a16:creationId xmlns:a16="http://schemas.microsoft.com/office/drawing/2014/main" id="{3EFCE064-D741-4D0F-8DE3-0F74ECE173E2}"/>
              </a:ext>
            </a:extLst>
          </p:cNvPr>
          <p:cNvCxnSpPr/>
          <p:nvPr/>
        </p:nvCxnSpPr>
        <p:spPr>
          <a:xfrm flipH="1">
            <a:off x="2049780" y="2571750"/>
            <a:ext cx="76200" cy="165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8662B2C-A586-41A9-B02A-F25245A9A323}"/>
              </a:ext>
            </a:extLst>
          </p:cNvPr>
          <p:cNvCxnSpPr/>
          <p:nvPr/>
        </p:nvCxnSpPr>
        <p:spPr>
          <a:xfrm>
            <a:off x="4960620" y="2331720"/>
            <a:ext cx="0" cy="2400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8F1DA47-2525-40CD-9257-A455792A4CF7}"/>
              </a:ext>
            </a:extLst>
          </p:cNvPr>
          <p:cNvCxnSpPr/>
          <p:nvPr/>
        </p:nvCxnSpPr>
        <p:spPr>
          <a:xfrm>
            <a:off x="7429500" y="3307080"/>
            <a:ext cx="495300" cy="601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143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6" name="Google Shape;760;p39">
            <a:extLst>
              <a:ext uri="{FF2B5EF4-FFF2-40B4-BE49-F238E27FC236}">
                <a16:creationId xmlns:a16="http://schemas.microsoft.com/office/drawing/2014/main" id="{99C0E452-1C93-49D6-8139-3EAEE2C9F7D5}"/>
              </a:ext>
            </a:extLst>
          </p:cNvPr>
          <p:cNvSpPr/>
          <p:nvPr/>
        </p:nvSpPr>
        <p:spPr>
          <a:xfrm>
            <a:off x="5199984" y="1243725"/>
            <a:ext cx="3525065" cy="631799"/>
          </a:xfrm>
          <a:prstGeom prst="roundRect">
            <a:avLst>
              <a:gd name="adj" fmla="val 50000"/>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9"/>
          <p:cNvSpPr/>
          <p:nvPr/>
        </p:nvSpPr>
        <p:spPr>
          <a:xfrm>
            <a:off x="289560" y="1243725"/>
            <a:ext cx="3525065" cy="631799"/>
          </a:xfrm>
          <a:prstGeom prst="roundRect">
            <a:avLst>
              <a:gd name="adj" fmla="val 50000"/>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9"/>
          <p:cNvSpPr txBox="1">
            <a:spLocks noGrp="1"/>
          </p:cNvSpPr>
          <p:nvPr>
            <p:ph type="title"/>
          </p:nvPr>
        </p:nvSpPr>
        <p:spPr>
          <a:xfrm>
            <a:off x="921543" y="54249"/>
            <a:ext cx="3094625" cy="7037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Methodology</a:t>
            </a:r>
            <a:endParaRPr dirty="0"/>
          </a:p>
        </p:txBody>
      </p:sp>
      <p:sp>
        <p:nvSpPr>
          <p:cNvPr id="762" name="Google Shape;762;p39"/>
          <p:cNvSpPr txBox="1">
            <a:spLocks noGrp="1"/>
          </p:cNvSpPr>
          <p:nvPr>
            <p:ph type="subTitle" idx="1"/>
          </p:nvPr>
        </p:nvSpPr>
        <p:spPr>
          <a:xfrm>
            <a:off x="5652853" y="4302635"/>
            <a:ext cx="2271300" cy="631800"/>
          </a:xfrm>
          <a:prstGeom prst="rect">
            <a:avLst/>
          </a:prstGeom>
        </p:spPr>
        <p:txBody>
          <a:bodyPr spcFirstLastPara="1" wrap="square" lIns="91425" tIns="91425" rIns="91425" bIns="91425" anchor="t" anchorCtr="0">
            <a:noAutofit/>
          </a:bodyPr>
          <a:lstStyle/>
          <a:p>
            <a:pPr marL="0" lvl="0" indent="0" algn="l"/>
            <a:r>
              <a:rPr lang="en-US" sz="1050" dirty="0">
                <a:solidFill>
                  <a:srgbClr val="000000"/>
                </a:solidFill>
              </a:rPr>
              <a:t>Optimized invasomal dispersions with higher entrapment were evaluated </a:t>
            </a:r>
            <a:endParaRPr sz="1050" dirty="0">
              <a:solidFill>
                <a:srgbClr val="000000"/>
              </a:solidFill>
            </a:endParaRPr>
          </a:p>
        </p:txBody>
      </p:sp>
      <p:sp>
        <p:nvSpPr>
          <p:cNvPr id="763" name="Google Shape;763;p39"/>
          <p:cNvSpPr txBox="1">
            <a:spLocks noGrp="1"/>
          </p:cNvSpPr>
          <p:nvPr>
            <p:ph type="subTitle" idx="2"/>
          </p:nvPr>
        </p:nvSpPr>
        <p:spPr>
          <a:xfrm>
            <a:off x="418950" y="3665427"/>
            <a:ext cx="2404776" cy="1070698"/>
          </a:xfrm>
          <a:prstGeom prst="rect">
            <a:avLst/>
          </a:prstGeom>
        </p:spPr>
        <p:txBody>
          <a:bodyPr spcFirstLastPara="1" wrap="square" lIns="91425" tIns="91425" rIns="91425" bIns="91425" anchor="t" anchorCtr="0">
            <a:noAutofit/>
          </a:bodyPr>
          <a:lstStyle/>
          <a:p>
            <a:r>
              <a:rPr lang="en-US" sz="1050" dirty="0"/>
              <a:t>        </a:t>
            </a:r>
            <a:r>
              <a:rPr lang="en-US" sz="1050" dirty="0">
                <a:solidFill>
                  <a:srgbClr val="000000"/>
                </a:solidFill>
              </a:rPr>
              <a:t>Optimized formulas were evaluated for </a:t>
            </a:r>
            <a:r>
              <a:rPr lang="en-US" sz="1050" i="1" dirty="0">
                <a:solidFill>
                  <a:srgbClr val="000000"/>
                </a:solidFill>
              </a:rPr>
              <a:t>the in-vitro </a:t>
            </a:r>
            <a:r>
              <a:rPr lang="en-US" sz="1050" dirty="0">
                <a:solidFill>
                  <a:srgbClr val="000000"/>
                </a:solidFill>
              </a:rPr>
              <a:t>release study. The study used dissolution apparatus paddle type II (Faithful, China) and dialysis membrane 70 nm pore size. </a:t>
            </a:r>
          </a:p>
        </p:txBody>
      </p:sp>
      <p:sp>
        <p:nvSpPr>
          <p:cNvPr id="766" name="Google Shape;766;p39"/>
          <p:cNvSpPr txBox="1">
            <a:spLocks noGrp="1"/>
          </p:cNvSpPr>
          <p:nvPr>
            <p:ph type="subTitle" idx="5"/>
          </p:nvPr>
        </p:nvSpPr>
        <p:spPr>
          <a:xfrm>
            <a:off x="916441" y="1894713"/>
            <a:ext cx="2271300" cy="1284161"/>
          </a:xfrm>
          <a:prstGeom prst="rect">
            <a:avLst/>
          </a:prstGeom>
        </p:spPr>
        <p:txBody>
          <a:bodyPr spcFirstLastPara="1" wrap="square" lIns="91425" tIns="91425" rIns="91425" bIns="91425" anchor="t" anchorCtr="0">
            <a:noAutofit/>
          </a:bodyPr>
          <a:lstStyle/>
          <a:p>
            <a:pPr marL="0" lvl="0" indent="0" algn="just"/>
            <a:r>
              <a:rPr lang="en-US" sz="1050" dirty="0">
                <a:solidFill>
                  <a:srgbClr val="000000"/>
                </a:solidFill>
              </a:rPr>
              <a:t>Absolute ethanol, Phosphate-buffered saline (pH 7.4), terpenes (β-citronellol,α-pinene and D-Limonene), and solution of SLS in PBS (0.5% w/v)  were determined by</a:t>
            </a:r>
            <a:r>
              <a:rPr lang="en-US" sz="1050" dirty="0"/>
              <a:t> </a:t>
            </a:r>
            <a:r>
              <a:rPr lang="en-US" sz="1050" dirty="0">
                <a:solidFill>
                  <a:srgbClr val="FF0000"/>
                </a:solidFill>
              </a:rPr>
              <a:t>shake flask method</a:t>
            </a:r>
            <a:endParaRPr sz="1050" dirty="0">
              <a:solidFill>
                <a:srgbClr val="FF0000"/>
              </a:solidFill>
            </a:endParaRPr>
          </a:p>
        </p:txBody>
      </p:sp>
      <mc:AlternateContent xmlns:mc="http://schemas.openxmlformats.org/markup-compatibility/2006" xmlns:a14="http://schemas.microsoft.com/office/drawing/2010/main">
        <mc:Choice Requires="a14">
          <p:sp>
            <p:nvSpPr>
              <p:cNvPr id="767" name="Google Shape;767;p39"/>
              <p:cNvSpPr txBox="1">
                <a:spLocks noGrp="1"/>
              </p:cNvSpPr>
              <p:nvPr>
                <p:ph type="subTitle" idx="6"/>
              </p:nvPr>
            </p:nvSpPr>
            <p:spPr>
              <a:xfrm>
                <a:off x="5404815" y="1935862"/>
                <a:ext cx="3115404" cy="950800"/>
              </a:xfrm>
              <a:prstGeom prst="rect">
                <a:avLst/>
              </a:prstGeom>
            </p:spPr>
            <p:txBody>
              <a:bodyPr spcFirstLastPara="1" wrap="square" lIns="91425" tIns="91425" rIns="91425" bIns="91425" anchor="t" anchorCtr="0">
                <a:noAutofit/>
              </a:bodyPr>
              <a:lstStyle/>
              <a:p>
                <a:pPr marL="0" lvl="0" indent="0"/>
                <a:r>
                  <a:rPr lang="en-US" sz="1050" dirty="0">
                    <a:solidFill>
                      <a:srgbClr val="000000"/>
                    </a:solidFill>
                  </a:rPr>
                  <a:t>Ondansetron entrapment efficiency (EE%) was measured directly.</a:t>
                </a:r>
              </a:p>
              <a:p>
                <a:pPr marL="0" lvl="0" indent="0"/>
                <a:r>
                  <a:rPr lang="en-US" sz="1050" dirty="0">
                    <a:solidFill>
                      <a:srgbClr val="000000"/>
                    </a:solidFill>
                  </a:rPr>
                  <a:t>using refrigerated centrifugation (Eppendorf, Germany) at 4°C and 8000 rpm for 30 min. for two cycles and then at 6000 rpm for 15 min. for one cycle. </a:t>
                </a:r>
              </a:p>
              <a:p>
                <a:pPr marL="0" lvl="0" indent="0"/>
                <a:endParaRPr lang="en-US" sz="1050" dirty="0">
                  <a:solidFill>
                    <a:srgbClr val="000000"/>
                  </a:solidFill>
                </a:endParaRPr>
              </a:p>
              <a:p>
                <a:pPr marL="0" lvl="0" indent="0"/>
                <a:r>
                  <a:rPr lang="en-US" sz="900" i="1" dirty="0">
                    <a:solidFill>
                      <a:srgbClr val="000000"/>
                    </a:solidFill>
                    <a:latin typeface="Times New Roman" panose="02020603050405020304" pitchFamily="18" charset="0"/>
                    <a:cs typeface="Times New Roman" panose="02020603050405020304" pitchFamily="18" charset="0"/>
                  </a:rPr>
                  <a:t>Drug entrapment (%) </a:t>
                </a:r>
                <a:r>
                  <a:rPr lang="en-US" sz="1100" i="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1100" i="1">
                            <a:solidFill>
                              <a:srgbClr val="000000"/>
                            </a:solidFill>
                            <a:latin typeface="Cambria Math" panose="02040503050406030204" pitchFamily="18" charset="0"/>
                          </a:rPr>
                        </m:ctrlPr>
                      </m:fPr>
                      <m:num>
                        <m:r>
                          <a:rPr lang="en-US" sz="1100" i="1">
                            <a:solidFill>
                              <a:srgbClr val="000000"/>
                            </a:solidFill>
                            <a:latin typeface="Cambria Math" panose="02040503050406030204" pitchFamily="18" charset="0"/>
                          </a:rPr>
                          <m:t>𝑇𝑟𝑎𝑝𝑝𝑒𝑑</m:t>
                        </m:r>
                        <m:r>
                          <a:rPr lang="en-US" sz="1100" i="1">
                            <a:solidFill>
                              <a:srgbClr val="000000"/>
                            </a:solidFill>
                            <a:latin typeface="Cambria Math" panose="02040503050406030204" pitchFamily="18" charset="0"/>
                          </a:rPr>
                          <m:t> </m:t>
                        </m:r>
                        <m:r>
                          <a:rPr lang="en-US" sz="1100" i="1">
                            <a:solidFill>
                              <a:srgbClr val="000000"/>
                            </a:solidFill>
                            <a:latin typeface="Cambria Math" panose="02040503050406030204" pitchFamily="18" charset="0"/>
                          </a:rPr>
                          <m:t>𝑑𝑟𝑢𝑔</m:t>
                        </m:r>
                        <m:r>
                          <a:rPr lang="en-US" sz="1100" i="1">
                            <a:solidFill>
                              <a:srgbClr val="000000"/>
                            </a:solidFill>
                            <a:latin typeface="Cambria Math" panose="02040503050406030204" pitchFamily="18" charset="0"/>
                          </a:rPr>
                          <m:t> </m:t>
                        </m:r>
                        <m:r>
                          <a:rPr lang="en-US" sz="1100" i="1">
                            <a:solidFill>
                              <a:srgbClr val="000000"/>
                            </a:solidFill>
                            <a:latin typeface="Cambria Math" panose="02040503050406030204" pitchFamily="18" charset="0"/>
                          </a:rPr>
                          <m:t>𝑖𝑛𝑠𝑖𝑑𝑒</m:t>
                        </m:r>
                        <m:r>
                          <a:rPr lang="en-US" sz="1100" i="1">
                            <a:solidFill>
                              <a:srgbClr val="000000"/>
                            </a:solidFill>
                            <a:latin typeface="Cambria Math" panose="02040503050406030204" pitchFamily="18" charset="0"/>
                          </a:rPr>
                          <m:t> </m:t>
                        </m:r>
                        <m:r>
                          <a:rPr lang="en-US" sz="1100" i="1">
                            <a:solidFill>
                              <a:srgbClr val="000000"/>
                            </a:solidFill>
                            <a:latin typeface="Cambria Math" panose="02040503050406030204" pitchFamily="18" charset="0"/>
                          </a:rPr>
                          <m:t>𝑣𝑒𝑠𝑖𝑐𝑙𝑒𝑠</m:t>
                        </m:r>
                      </m:num>
                      <m:den>
                        <m:r>
                          <a:rPr lang="en-US" sz="1100" i="1">
                            <a:solidFill>
                              <a:srgbClr val="000000"/>
                            </a:solidFill>
                            <a:latin typeface="Cambria Math" panose="02040503050406030204" pitchFamily="18" charset="0"/>
                          </a:rPr>
                          <m:t>𝑇</m:t>
                        </m:r>
                        <m:r>
                          <a:rPr lang="en-US" sz="1100" i="1">
                            <a:solidFill>
                              <a:srgbClr val="000000"/>
                            </a:solidFill>
                            <a:latin typeface="Cambria Math" panose="02040503050406030204" pitchFamily="18" charset="0"/>
                          </a:rPr>
                          <m:t>h</m:t>
                        </m:r>
                        <m:r>
                          <a:rPr lang="en-US" sz="1100" i="1">
                            <a:solidFill>
                              <a:srgbClr val="000000"/>
                            </a:solidFill>
                            <a:latin typeface="Cambria Math" panose="02040503050406030204" pitchFamily="18" charset="0"/>
                          </a:rPr>
                          <m:t>𝑒𝑜𝑟𝑡𝑖𝑐𝑎𝑙</m:t>
                        </m:r>
                        <m:r>
                          <a:rPr lang="en-US" sz="1100" i="1">
                            <a:solidFill>
                              <a:srgbClr val="000000"/>
                            </a:solidFill>
                            <a:latin typeface="Cambria Math" panose="02040503050406030204" pitchFamily="18" charset="0"/>
                          </a:rPr>
                          <m:t> </m:t>
                        </m:r>
                        <m:r>
                          <a:rPr lang="en-US" sz="1100" i="1">
                            <a:solidFill>
                              <a:srgbClr val="000000"/>
                            </a:solidFill>
                            <a:latin typeface="Cambria Math" panose="02040503050406030204" pitchFamily="18" charset="0"/>
                          </a:rPr>
                          <m:t>𝑎𝑚𝑜𝑢𝑛𝑡</m:t>
                        </m:r>
                        <m:r>
                          <a:rPr lang="en-US" sz="1100" i="1">
                            <a:solidFill>
                              <a:srgbClr val="000000"/>
                            </a:solidFill>
                            <a:latin typeface="Cambria Math" panose="02040503050406030204" pitchFamily="18" charset="0"/>
                          </a:rPr>
                          <m:t> </m:t>
                        </m:r>
                        <m:r>
                          <a:rPr lang="en-US" sz="1100" i="1">
                            <a:solidFill>
                              <a:srgbClr val="000000"/>
                            </a:solidFill>
                            <a:latin typeface="Cambria Math" panose="02040503050406030204" pitchFamily="18" charset="0"/>
                          </a:rPr>
                          <m:t>𝑜𝑓</m:t>
                        </m:r>
                        <m:r>
                          <a:rPr lang="en-US" sz="1100" i="1">
                            <a:solidFill>
                              <a:srgbClr val="000000"/>
                            </a:solidFill>
                            <a:latin typeface="Cambria Math" panose="02040503050406030204" pitchFamily="18" charset="0"/>
                          </a:rPr>
                          <m:t>  </m:t>
                        </m:r>
                        <m:r>
                          <a:rPr lang="en-US" sz="1100" i="1">
                            <a:solidFill>
                              <a:srgbClr val="000000"/>
                            </a:solidFill>
                            <a:latin typeface="Cambria Math" panose="02040503050406030204" pitchFamily="18" charset="0"/>
                          </a:rPr>
                          <m:t>𝑑𝑟𝑢𝑔</m:t>
                        </m:r>
                        <m:r>
                          <a:rPr lang="en-US" sz="1100" i="1">
                            <a:solidFill>
                              <a:srgbClr val="000000"/>
                            </a:solidFill>
                            <a:latin typeface="Cambria Math" panose="02040503050406030204" pitchFamily="18" charset="0"/>
                          </a:rPr>
                          <m:t> </m:t>
                        </m:r>
                      </m:den>
                    </m:f>
                  </m:oMath>
                </a14:m>
                <a:r>
                  <a:rPr lang="en-US" sz="1100" i="1" dirty="0">
                    <a:solidFill>
                      <a:srgbClr val="000000"/>
                    </a:solidFill>
                    <a:latin typeface="Times New Roman" panose="02020603050405020304" pitchFamily="18" charset="0"/>
                    <a:cs typeface="Times New Roman" panose="02020603050405020304" pitchFamily="18" charset="0"/>
                  </a:rPr>
                  <a:t> x </a:t>
                </a:r>
                <a:r>
                  <a:rPr lang="en-US" sz="900" i="1" dirty="0">
                    <a:solidFill>
                      <a:srgbClr val="000000"/>
                    </a:solidFill>
                    <a:latin typeface="Times New Roman" panose="02020603050405020304" pitchFamily="18" charset="0"/>
                    <a:cs typeface="Times New Roman" panose="02020603050405020304" pitchFamily="18" charset="0"/>
                  </a:rPr>
                  <a:t>100 </a:t>
                </a:r>
              </a:p>
              <a:p>
                <a:pPr marL="0" lvl="0" indent="0"/>
                <a:endParaRPr lang="en-US" sz="1050" dirty="0">
                  <a:solidFill>
                    <a:srgbClr val="000000"/>
                  </a:solidFill>
                </a:endParaRPr>
              </a:p>
              <a:p>
                <a:pPr marL="0" lvl="0" indent="0"/>
                <a:endParaRPr sz="1050" dirty="0"/>
              </a:p>
            </p:txBody>
          </p:sp>
        </mc:Choice>
        <mc:Fallback xmlns="">
          <p:sp>
            <p:nvSpPr>
              <p:cNvPr id="767" name="Google Shape;767;p39"/>
              <p:cNvSpPr txBox="1">
                <a:spLocks noGrp="1" noRot="1" noChangeAspect="1" noMove="1" noResize="1" noEditPoints="1" noAdjustHandles="1" noChangeArrowheads="1" noChangeShapeType="1" noTextEdit="1"/>
              </p:cNvSpPr>
              <p:nvPr>
                <p:ph type="subTitle" idx="6"/>
              </p:nvPr>
            </p:nvSpPr>
            <p:spPr>
              <a:xfrm>
                <a:off x="5404815" y="1935862"/>
                <a:ext cx="3115404" cy="950800"/>
              </a:xfrm>
              <a:prstGeom prst="rect">
                <a:avLst/>
              </a:prstGeom>
              <a:blipFill>
                <a:blip r:embed="rId3"/>
                <a:stretch>
                  <a:fillRect r="-783" b="-60897"/>
                </a:stretch>
              </a:blipFill>
            </p:spPr>
            <p:txBody>
              <a:bodyPr/>
              <a:lstStyle/>
              <a:p>
                <a:r>
                  <a:rPr lang="en-US">
                    <a:noFill/>
                  </a:rPr>
                  <a:t> </a:t>
                </a:r>
              </a:p>
            </p:txBody>
          </p:sp>
        </mc:Fallback>
      </mc:AlternateContent>
      <p:sp>
        <p:nvSpPr>
          <p:cNvPr id="768" name="Google Shape;768;p39"/>
          <p:cNvSpPr txBox="1">
            <a:spLocks noGrp="1"/>
          </p:cNvSpPr>
          <p:nvPr>
            <p:ph type="subTitle" idx="7"/>
          </p:nvPr>
        </p:nvSpPr>
        <p:spPr>
          <a:xfrm>
            <a:off x="132022" y="1363724"/>
            <a:ext cx="3787140" cy="391800"/>
          </a:xfrm>
          <a:prstGeom prst="rect">
            <a:avLst/>
          </a:prstGeom>
        </p:spPr>
        <p:txBody>
          <a:bodyPr spcFirstLastPara="1" wrap="square" lIns="91425" tIns="91425" rIns="91425" bIns="91425" anchor="ctr" anchorCtr="0">
            <a:noAutofit/>
          </a:bodyPr>
          <a:lstStyle/>
          <a:p>
            <a:pPr algn="ctr"/>
            <a:r>
              <a:rPr lang="en-US" sz="1100" dirty="0">
                <a:solidFill>
                  <a:srgbClr val="000000"/>
                </a:solidFill>
              </a:rPr>
              <a:t>Determination of ondansetron saturated solubility in different media</a:t>
            </a:r>
          </a:p>
        </p:txBody>
      </p:sp>
      <p:sp>
        <p:nvSpPr>
          <p:cNvPr id="769" name="Google Shape;769;p39"/>
          <p:cNvSpPr txBox="1">
            <a:spLocks noGrp="1"/>
          </p:cNvSpPr>
          <p:nvPr>
            <p:ph type="subTitle" idx="8"/>
          </p:nvPr>
        </p:nvSpPr>
        <p:spPr>
          <a:xfrm>
            <a:off x="5598357" y="1379172"/>
            <a:ext cx="2728320" cy="391800"/>
          </a:xfrm>
          <a:prstGeom prst="rect">
            <a:avLst/>
          </a:prstGeom>
        </p:spPr>
        <p:txBody>
          <a:bodyPr spcFirstLastPara="1" wrap="square" lIns="91425" tIns="91425" rIns="91425" bIns="91425" anchor="ctr" anchorCtr="0">
            <a:noAutofit/>
          </a:bodyPr>
          <a:lstStyle/>
          <a:p>
            <a:r>
              <a:rPr lang="en-US" sz="1100" dirty="0">
                <a:solidFill>
                  <a:srgbClr val="000000"/>
                </a:solidFill>
              </a:rPr>
              <a:t>Determination of ondansetron entrapment efficiency</a:t>
            </a:r>
          </a:p>
        </p:txBody>
      </p:sp>
      <p:pic>
        <p:nvPicPr>
          <p:cNvPr id="73" name="Picture 72">
            <a:extLst>
              <a:ext uri="{FF2B5EF4-FFF2-40B4-BE49-F238E27FC236}">
                <a16:creationId xmlns:a16="http://schemas.microsoft.com/office/drawing/2014/main" id="{8052A9D9-800D-4203-B3E3-4128802FF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3" y="-15240"/>
            <a:ext cx="914400" cy="914400"/>
          </a:xfrm>
          <a:prstGeom prst="rect">
            <a:avLst/>
          </a:prstGeom>
        </p:spPr>
      </p:pic>
      <p:sp>
        <p:nvSpPr>
          <p:cNvPr id="77" name="Google Shape;760;p39">
            <a:extLst>
              <a:ext uri="{FF2B5EF4-FFF2-40B4-BE49-F238E27FC236}">
                <a16:creationId xmlns:a16="http://schemas.microsoft.com/office/drawing/2014/main" id="{B7E4BA24-B445-4A3C-A511-D59249751403}"/>
              </a:ext>
            </a:extLst>
          </p:cNvPr>
          <p:cNvSpPr/>
          <p:nvPr/>
        </p:nvSpPr>
        <p:spPr>
          <a:xfrm>
            <a:off x="289560" y="3043375"/>
            <a:ext cx="3525065" cy="631799"/>
          </a:xfrm>
          <a:prstGeom prst="roundRect">
            <a:avLst>
              <a:gd name="adj" fmla="val 50000"/>
            </a:avLst>
          </a:pr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60;p39">
            <a:extLst>
              <a:ext uri="{FF2B5EF4-FFF2-40B4-BE49-F238E27FC236}">
                <a16:creationId xmlns:a16="http://schemas.microsoft.com/office/drawing/2014/main" id="{A262C5FA-BC7A-4511-8555-5A59C58F5867}"/>
              </a:ext>
            </a:extLst>
          </p:cNvPr>
          <p:cNvSpPr/>
          <p:nvPr/>
        </p:nvSpPr>
        <p:spPr>
          <a:xfrm>
            <a:off x="5272393" y="3675174"/>
            <a:ext cx="3525065" cy="631799"/>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9"/>
          <p:cNvSpPr txBox="1">
            <a:spLocks noGrp="1"/>
          </p:cNvSpPr>
          <p:nvPr>
            <p:ph type="subTitle" idx="4"/>
          </p:nvPr>
        </p:nvSpPr>
        <p:spPr>
          <a:xfrm>
            <a:off x="916441" y="3161040"/>
            <a:ext cx="1863900" cy="391800"/>
          </a:xfrm>
          <a:prstGeom prst="rect">
            <a:avLst/>
          </a:prstGeom>
        </p:spPr>
        <p:txBody>
          <a:bodyPr spcFirstLastPara="1" wrap="square" lIns="91425" tIns="91425" rIns="91425" bIns="91425" anchor="ctr" anchorCtr="0">
            <a:noAutofit/>
          </a:bodyPr>
          <a:lstStyle/>
          <a:p>
            <a:r>
              <a:rPr lang="en-US" sz="1100" i="1" dirty="0">
                <a:solidFill>
                  <a:srgbClr val="000000"/>
                </a:solidFill>
              </a:rPr>
              <a:t>In-vitro</a:t>
            </a:r>
            <a:r>
              <a:rPr lang="en-US" sz="1100" dirty="0">
                <a:solidFill>
                  <a:srgbClr val="000000"/>
                </a:solidFill>
              </a:rPr>
              <a:t> drug release</a:t>
            </a:r>
          </a:p>
        </p:txBody>
      </p:sp>
      <p:pic>
        <p:nvPicPr>
          <p:cNvPr id="79" name="Picture 78">
            <a:extLst>
              <a:ext uri="{FF2B5EF4-FFF2-40B4-BE49-F238E27FC236}">
                <a16:creationId xmlns:a16="http://schemas.microsoft.com/office/drawing/2014/main" id="{BFDDABE6-507C-47B5-AF23-420F8E2A6470}"/>
              </a:ext>
            </a:extLst>
          </p:cNvPr>
          <p:cNvPicPr/>
          <p:nvPr/>
        </p:nvPicPr>
        <p:blipFill>
          <a:blip r:embed="rId5" cstate="print">
            <a:extLst>
              <a:ext uri="{28A0092B-C50C-407E-A947-70E740481C1C}">
                <a14:useLocalDpi xmlns:a14="http://schemas.microsoft.com/office/drawing/2010/main" val="0"/>
              </a:ext>
            </a:extLst>
          </a:blip>
          <a:stretch>
            <a:fillRect/>
          </a:stretch>
        </p:blipFill>
        <p:spPr bwMode="auto">
          <a:xfrm>
            <a:off x="2742669" y="3729006"/>
            <a:ext cx="1722115" cy="1147259"/>
          </a:xfrm>
          <a:prstGeom prst="rect">
            <a:avLst/>
          </a:prstGeom>
          <a:noFill/>
          <a:ln>
            <a:noFill/>
          </a:ln>
        </p:spPr>
      </p:pic>
      <p:pic>
        <p:nvPicPr>
          <p:cNvPr id="5" name="Picture 4">
            <a:extLst>
              <a:ext uri="{FF2B5EF4-FFF2-40B4-BE49-F238E27FC236}">
                <a16:creationId xmlns:a16="http://schemas.microsoft.com/office/drawing/2014/main" id="{677D3E29-F0C5-42A5-AACA-78C73942F5BC}"/>
              </a:ext>
            </a:extLst>
          </p:cNvPr>
          <p:cNvPicPr>
            <a:picLocks noChangeAspect="1"/>
          </p:cNvPicPr>
          <p:nvPr/>
        </p:nvPicPr>
        <p:blipFill>
          <a:blip r:embed="rId6"/>
          <a:stretch>
            <a:fillRect/>
          </a:stretch>
        </p:blipFill>
        <p:spPr>
          <a:xfrm>
            <a:off x="4421266" y="2089888"/>
            <a:ext cx="902116" cy="796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64" name="Google Shape;764;p39"/>
          <p:cNvSpPr txBox="1">
            <a:spLocks noGrp="1"/>
          </p:cNvSpPr>
          <p:nvPr>
            <p:ph type="subTitle" idx="3"/>
          </p:nvPr>
        </p:nvSpPr>
        <p:spPr>
          <a:xfrm>
            <a:off x="5207753" y="3795173"/>
            <a:ext cx="3525065" cy="391800"/>
          </a:xfrm>
          <a:prstGeom prst="rect">
            <a:avLst/>
          </a:prstGeom>
        </p:spPr>
        <p:txBody>
          <a:bodyPr spcFirstLastPara="1" wrap="square" lIns="91425" tIns="91425" rIns="91425" bIns="91425" anchor="ctr" anchorCtr="0">
            <a:noAutofit/>
          </a:bodyPr>
          <a:lstStyle/>
          <a:p>
            <a:pPr algn="ctr"/>
            <a:r>
              <a:rPr lang="en-US" sz="1100" dirty="0">
                <a:solidFill>
                  <a:srgbClr val="000000"/>
                </a:solidFill>
              </a:rPr>
              <a:t>Vesicle size, polydispersity index, and zeta potential</a:t>
            </a:r>
          </a:p>
        </p:txBody>
      </p:sp>
    </p:spTree>
    <p:extLst>
      <p:ext uri="{BB962C8B-B14F-4D97-AF65-F5344CB8AC3E}">
        <p14:creationId xmlns:p14="http://schemas.microsoft.com/office/powerpoint/2010/main" val="4207278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6" name="Google Shape;760;p39">
            <a:extLst>
              <a:ext uri="{FF2B5EF4-FFF2-40B4-BE49-F238E27FC236}">
                <a16:creationId xmlns:a16="http://schemas.microsoft.com/office/drawing/2014/main" id="{99C0E452-1C93-49D6-8139-3EAEE2C9F7D5}"/>
              </a:ext>
            </a:extLst>
          </p:cNvPr>
          <p:cNvSpPr/>
          <p:nvPr/>
        </p:nvSpPr>
        <p:spPr>
          <a:xfrm>
            <a:off x="5329375" y="1225863"/>
            <a:ext cx="3525065" cy="631799"/>
          </a:xfrm>
          <a:prstGeom prst="roundRect">
            <a:avLst>
              <a:gd name="adj" fmla="val 50000"/>
            </a:avLst>
          </a:pr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9"/>
          <p:cNvSpPr/>
          <p:nvPr/>
        </p:nvSpPr>
        <p:spPr>
          <a:xfrm>
            <a:off x="289560" y="1225863"/>
            <a:ext cx="3525065" cy="631799"/>
          </a:xfrm>
          <a:prstGeom prst="roundRect">
            <a:avLst>
              <a:gd name="adj" fmla="val 50000"/>
            </a:avLst>
          </a:pr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9"/>
          <p:cNvSpPr txBox="1">
            <a:spLocks noGrp="1"/>
          </p:cNvSpPr>
          <p:nvPr>
            <p:ph type="title"/>
          </p:nvPr>
        </p:nvSpPr>
        <p:spPr>
          <a:xfrm>
            <a:off x="921543" y="54249"/>
            <a:ext cx="3094625" cy="7037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Methodology</a:t>
            </a:r>
            <a:endParaRPr dirty="0"/>
          </a:p>
        </p:txBody>
      </p:sp>
      <mc:AlternateContent xmlns:mc="http://schemas.openxmlformats.org/markup-compatibility/2006" xmlns:a14="http://schemas.microsoft.com/office/drawing/2010/main">
        <mc:Choice Requires="a14">
          <p:sp>
            <p:nvSpPr>
              <p:cNvPr id="766" name="Google Shape;766;p39"/>
              <p:cNvSpPr txBox="1">
                <a:spLocks noGrp="1"/>
              </p:cNvSpPr>
              <p:nvPr>
                <p:ph type="subTitle" idx="5"/>
              </p:nvPr>
            </p:nvSpPr>
            <p:spPr>
              <a:xfrm>
                <a:off x="1062635" y="1936953"/>
                <a:ext cx="2271300" cy="2662047"/>
              </a:xfrm>
              <a:prstGeom prst="rect">
                <a:avLst/>
              </a:prstGeom>
            </p:spPr>
            <p:txBody>
              <a:bodyPr spcFirstLastPara="1" wrap="square" lIns="91425" tIns="91425" rIns="91425" bIns="91425" anchor="t" anchorCtr="0">
                <a:noAutofit/>
              </a:bodyPr>
              <a:lstStyle/>
              <a:p>
                <a:pPr marL="0" lvl="0" indent="0" algn="just"/>
                <a:r>
                  <a:rPr lang="en-US" sz="1050" dirty="0">
                    <a:solidFill>
                      <a:srgbClr val="000000"/>
                    </a:solidFill>
                  </a:rPr>
                  <a:t>A vertical diffusion cell, HDT 1000 (Copley, UK), was applied for the permeation study. The cell used was 12 ml with a screw-type sample holder</a:t>
                </a:r>
              </a:p>
              <a:p>
                <a:pPr marL="0" lvl="0" indent="0" algn="just"/>
                <a:endParaRPr lang="en-US" sz="1050" dirty="0">
                  <a:solidFill>
                    <a:srgbClr val="000000"/>
                  </a:solidFill>
                </a:endParaRPr>
              </a:p>
              <a:p>
                <a:pPr marL="0" lvl="0" indent="0" algn="just"/>
                <a:r>
                  <a:rPr lang="en-US" sz="900" b="1" i="1" dirty="0">
                    <a:solidFill>
                      <a:srgbClr val="000000"/>
                    </a:solidFill>
                    <a:latin typeface="Times New Roman" panose="02020603050405020304" pitchFamily="18" charset="0"/>
                    <a:cs typeface="Times New Roman" panose="02020603050405020304" pitchFamily="18" charset="0"/>
                  </a:rPr>
                  <a:t>Desired flux ( J) = </a:t>
                </a:r>
                <a14:m>
                  <m:oMath xmlns:m="http://schemas.openxmlformats.org/officeDocument/2006/math">
                    <m:f>
                      <m:fPr>
                        <m:ctrlPr>
                          <a:rPr lang="en-US" sz="900" b="1" i="1">
                            <a:solidFill>
                              <a:srgbClr val="000000"/>
                            </a:solidFill>
                            <a:latin typeface="Cambria Math" panose="02040503050406030204" pitchFamily="18" charset="0"/>
                            <a:cs typeface="Times New Roman" panose="02020603050405020304" pitchFamily="18" charset="0"/>
                          </a:rPr>
                        </m:ctrlPr>
                      </m:fPr>
                      <m:num>
                        <m:r>
                          <a:rPr lang="en-US" sz="900" b="1" i="1">
                            <a:solidFill>
                              <a:srgbClr val="000000"/>
                            </a:solidFill>
                            <a:latin typeface="Cambria Math" panose="02040503050406030204" pitchFamily="18" charset="0"/>
                            <a:cs typeface="Times New Roman" panose="02020603050405020304" pitchFamily="18" charset="0"/>
                          </a:rPr>
                          <m:t>𝑪𝒔𝒔</m:t>
                        </m:r>
                        <m:r>
                          <a:rPr lang="en-US" sz="900" b="1" i="1">
                            <a:solidFill>
                              <a:srgbClr val="000000"/>
                            </a:solidFill>
                            <a:latin typeface="Cambria Math" panose="02040503050406030204" pitchFamily="18" charset="0"/>
                            <a:cs typeface="Times New Roman" panose="02020603050405020304" pitchFamily="18" charset="0"/>
                          </a:rPr>
                          <m:t> </m:t>
                        </m:r>
                        <m:r>
                          <a:rPr lang="en-US" sz="900" b="1" i="1">
                            <a:solidFill>
                              <a:srgbClr val="000000"/>
                            </a:solidFill>
                            <a:latin typeface="Cambria Math" panose="02040503050406030204" pitchFamily="18" charset="0"/>
                            <a:cs typeface="Times New Roman" panose="02020603050405020304" pitchFamily="18" charset="0"/>
                          </a:rPr>
                          <m:t>𝑿</m:t>
                        </m:r>
                        <m:r>
                          <a:rPr lang="en-US" sz="900" b="1" i="1">
                            <a:solidFill>
                              <a:srgbClr val="000000"/>
                            </a:solidFill>
                            <a:latin typeface="Cambria Math" panose="02040503050406030204" pitchFamily="18" charset="0"/>
                            <a:cs typeface="Times New Roman" panose="02020603050405020304" pitchFamily="18" charset="0"/>
                          </a:rPr>
                          <m:t> </m:t>
                        </m:r>
                        <m:r>
                          <a:rPr lang="en-US" sz="900" b="1" i="1">
                            <a:solidFill>
                              <a:srgbClr val="000000"/>
                            </a:solidFill>
                            <a:latin typeface="Cambria Math" panose="02040503050406030204" pitchFamily="18" charset="0"/>
                            <a:cs typeface="Times New Roman" panose="02020603050405020304" pitchFamily="18" charset="0"/>
                          </a:rPr>
                          <m:t>𝑪𝑳</m:t>
                        </m:r>
                      </m:num>
                      <m:den>
                        <m:r>
                          <a:rPr lang="en-US" sz="900" b="1" i="1">
                            <a:solidFill>
                              <a:srgbClr val="000000"/>
                            </a:solidFill>
                            <a:latin typeface="Cambria Math" panose="02040503050406030204" pitchFamily="18" charset="0"/>
                            <a:cs typeface="Times New Roman" panose="02020603050405020304" pitchFamily="18" charset="0"/>
                          </a:rPr>
                          <m:t>𝑨𝒓𝒆𝒂</m:t>
                        </m:r>
                        <m:r>
                          <a:rPr lang="en-US" sz="900" b="1" i="1">
                            <a:solidFill>
                              <a:srgbClr val="000000"/>
                            </a:solidFill>
                            <a:latin typeface="Cambria Math" panose="02040503050406030204" pitchFamily="18" charset="0"/>
                            <a:cs typeface="Times New Roman" panose="02020603050405020304" pitchFamily="18" charset="0"/>
                          </a:rPr>
                          <m:t> </m:t>
                        </m:r>
                        <m:r>
                          <a:rPr lang="en-US" sz="900" b="1" i="1">
                            <a:solidFill>
                              <a:srgbClr val="000000"/>
                            </a:solidFill>
                            <a:latin typeface="Cambria Math" panose="02040503050406030204" pitchFamily="18" charset="0"/>
                            <a:cs typeface="Times New Roman" panose="02020603050405020304" pitchFamily="18" charset="0"/>
                          </a:rPr>
                          <m:t>𝒐𝒇</m:t>
                        </m:r>
                        <m:r>
                          <a:rPr lang="en-US" sz="900" b="1" i="1">
                            <a:solidFill>
                              <a:srgbClr val="000000"/>
                            </a:solidFill>
                            <a:latin typeface="Cambria Math" panose="02040503050406030204" pitchFamily="18" charset="0"/>
                            <a:cs typeface="Times New Roman" panose="02020603050405020304" pitchFamily="18" charset="0"/>
                          </a:rPr>
                          <m:t> </m:t>
                        </m:r>
                        <m:r>
                          <a:rPr lang="en-US" sz="900" b="1" i="1">
                            <a:solidFill>
                              <a:srgbClr val="000000"/>
                            </a:solidFill>
                            <a:latin typeface="Cambria Math" panose="02040503050406030204" pitchFamily="18" charset="0"/>
                            <a:cs typeface="Times New Roman" panose="02020603050405020304" pitchFamily="18" charset="0"/>
                          </a:rPr>
                          <m:t>𝒎𝒆𝒎𝒃𝒓𝒂𝒏𝒆</m:t>
                        </m:r>
                        <m:r>
                          <a:rPr lang="en-US" sz="900" b="1" i="1">
                            <a:solidFill>
                              <a:srgbClr val="000000"/>
                            </a:solidFill>
                            <a:latin typeface="Cambria Math" panose="02040503050406030204" pitchFamily="18" charset="0"/>
                            <a:cs typeface="Times New Roman" panose="02020603050405020304" pitchFamily="18" charset="0"/>
                          </a:rPr>
                          <m:t> </m:t>
                        </m:r>
                      </m:den>
                    </m:f>
                  </m:oMath>
                </a14:m>
                <a:endParaRPr lang="en-US" sz="900" b="1" i="1" dirty="0">
                  <a:solidFill>
                    <a:srgbClr val="000000"/>
                  </a:solidFill>
                  <a:latin typeface="Times New Roman" panose="02020603050405020304" pitchFamily="18" charset="0"/>
                  <a:cs typeface="Times New Roman" panose="02020603050405020304" pitchFamily="18" charset="0"/>
                </a:endParaRPr>
              </a:p>
              <a:p>
                <a:pPr marL="0" lvl="0" indent="0" algn="just"/>
                <a:endParaRPr lang="en-US" sz="900" b="1" i="1" dirty="0">
                  <a:solidFill>
                    <a:srgbClr val="000000"/>
                  </a:solidFill>
                  <a:latin typeface="Times New Roman" panose="02020603050405020304" pitchFamily="18" charset="0"/>
                  <a:cs typeface="Times New Roman" panose="02020603050405020304" pitchFamily="18" charset="0"/>
                </a:endParaRPr>
              </a:p>
              <a:p>
                <a:pPr marL="0" lvl="0" indent="0" algn="just"/>
                <a:r>
                  <a:rPr lang="en-US" sz="900" b="1" i="1" dirty="0">
                    <a:solidFill>
                      <a:srgbClr val="000000"/>
                    </a:solidFill>
                    <a:latin typeface="Times New Roman" panose="02020603050405020304" pitchFamily="18" charset="0"/>
                    <a:cs typeface="Times New Roman" panose="02020603050405020304" pitchFamily="18" charset="0"/>
                  </a:rPr>
                  <a:t>J</a:t>
                </a:r>
                <a:r>
                  <a:rPr lang="en-US" sz="600" b="1" i="1" dirty="0">
                    <a:solidFill>
                      <a:srgbClr val="000000"/>
                    </a:solidFill>
                    <a:latin typeface="Times New Roman" panose="02020603050405020304" pitchFamily="18" charset="0"/>
                    <a:cs typeface="Times New Roman" panose="02020603050405020304" pitchFamily="18" charset="0"/>
                  </a:rPr>
                  <a:t>SS</a:t>
                </a:r>
                <a:r>
                  <a:rPr lang="en-US" sz="900" b="1" i="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900" b="1" i="1">
                            <a:solidFill>
                              <a:srgbClr val="000000"/>
                            </a:solidFill>
                            <a:latin typeface="Cambria Math" panose="02040503050406030204" pitchFamily="18" charset="0"/>
                            <a:cs typeface="Times New Roman" panose="02020603050405020304" pitchFamily="18" charset="0"/>
                          </a:rPr>
                        </m:ctrlPr>
                      </m:fPr>
                      <m:num>
                        <m:r>
                          <a:rPr lang="en-US" sz="900" b="1" i="1">
                            <a:solidFill>
                              <a:srgbClr val="000000"/>
                            </a:solidFill>
                            <a:latin typeface="Cambria Math" panose="02040503050406030204" pitchFamily="18" charset="0"/>
                            <a:cs typeface="Times New Roman" panose="02020603050405020304" pitchFamily="18" charset="0"/>
                          </a:rPr>
                          <m:t> </m:t>
                        </m:r>
                        <m:r>
                          <a:rPr lang="en-US" sz="900" b="1" i="1">
                            <a:solidFill>
                              <a:srgbClr val="000000"/>
                            </a:solidFill>
                            <a:latin typeface="Cambria Math" panose="02040503050406030204" pitchFamily="18" charset="0"/>
                            <a:cs typeface="Times New Roman" panose="02020603050405020304" pitchFamily="18" charset="0"/>
                          </a:rPr>
                          <m:t>𝑺𝒍𝒐𝒑𝒆</m:t>
                        </m:r>
                        <m:r>
                          <a:rPr lang="en-US" sz="900" b="1" i="1">
                            <a:solidFill>
                              <a:srgbClr val="000000"/>
                            </a:solidFill>
                            <a:latin typeface="Cambria Math" panose="02040503050406030204" pitchFamily="18" charset="0"/>
                            <a:cs typeface="Times New Roman" panose="02020603050405020304" pitchFamily="18" charset="0"/>
                          </a:rPr>
                          <m:t> </m:t>
                        </m:r>
                        <m:r>
                          <a:rPr lang="en-US" sz="900" b="1" i="1">
                            <a:solidFill>
                              <a:srgbClr val="000000"/>
                            </a:solidFill>
                            <a:latin typeface="Cambria Math" panose="02040503050406030204" pitchFamily="18" charset="0"/>
                            <a:cs typeface="Times New Roman" panose="02020603050405020304" pitchFamily="18" charset="0"/>
                          </a:rPr>
                          <m:t>𝒐𝒇</m:t>
                        </m:r>
                        <m:r>
                          <a:rPr lang="en-US" sz="900" b="1" i="1">
                            <a:solidFill>
                              <a:srgbClr val="000000"/>
                            </a:solidFill>
                            <a:latin typeface="Cambria Math" panose="02040503050406030204" pitchFamily="18" charset="0"/>
                            <a:cs typeface="Times New Roman" panose="02020603050405020304" pitchFamily="18" charset="0"/>
                          </a:rPr>
                          <m:t> </m:t>
                        </m:r>
                        <m:r>
                          <a:rPr lang="en-US" sz="900" b="1" i="1">
                            <a:solidFill>
                              <a:srgbClr val="000000"/>
                            </a:solidFill>
                            <a:latin typeface="Cambria Math" panose="02040503050406030204" pitchFamily="18" charset="0"/>
                            <a:cs typeface="Times New Roman" panose="02020603050405020304" pitchFamily="18" charset="0"/>
                          </a:rPr>
                          <m:t>𝒕𝒉𝒆</m:t>
                        </m:r>
                        <m:r>
                          <a:rPr lang="en-US" sz="900" b="1" i="1">
                            <a:solidFill>
                              <a:srgbClr val="000000"/>
                            </a:solidFill>
                            <a:latin typeface="Cambria Math" panose="02040503050406030204" pitchFamily="18" charset="0"/>
                            <a:cs typeface="Times New Roman" panose="02020603050405020304" pitchFamily="18" charset="0"/>
                          </a:rPr>
                          <m:t> </m:t>
                        </m:r>
                        <m:r>
                          <a:rPr lang="en-US" sz="900" b="1" i="1">
                            <a:solidFill>
                              <a:srgbClr val="000000"/>
                            </a:solidFill>
                            <a:latin typeface="Cambria Math" panose="02040503050406030204" pitchFamily="18" charset="0"/>
                            <a:cs typeface="Times New Roman" panose="02020603050405020304" pitchFamily="18" charset="0"/>
                          </a:rPr>
                          <m:t>𝒄𝒖𝒓𝒗𝒆</m:t>
                        </m:r>
                      </m:num>
                      <m:den>
                        <m:r>
                          <a:rPr lang="en-US" sz="900" b="1" i="1">
                            <a:solidFill>
                              <a:srgbClr val="000000"/>
                            </a:solidFill>
                            <a:latin typeface="Cambria Math" panose="02040503050406030204" pitchFamily="18" charset="0"/>
                            <a:cs typeface="Times New Roman" panose="02020603050405020304" pitchFamily="18" charset="0"/>
                          </a:rPr>
                          <m:t> </m:t>
                        </m:r>
                        <m:r>
                          <a:rPr lang="en-US" sz="900" b="1" i="1">
                            <a:solidFill>
                              <a:srgbClr val="000000"/>
                            </a:solidFill>
                            <a:latin typeface="Cambria Math" panose="02040503050406030204" pitchFamily="18" charset="0"/>
                            <a:cs typeface="Times New Roman" panose="02020603050405020304" pitchFamily="18" charset="0"/>
                          </a:rPr>
                          <m:t>𝒔𝒖𝒓𝒇𝒂𝒄𝒆</m:t>
                        </m:r>
                        <m:r>
                          <a:rPr lang="en-US" sz="900" b="1" i="1">
                            <a:solidFill>
                              <a:srgbClr val="000000"/>
                            </a:solidFill>
                            <a:latin typeface="Cambria Math" panose="02040503050406030204" pitchFamily="18" charset="0"/>
                            <a:cs typeface="Times New Roman" panose="02020603050405020304" pitchFamily="18" charset="0"/>
                          </a:rPr>
                          <m:t> </m:t>
                        </m:r>
                        <m:r>
                          <a:rPr lang="en-US" sz="900" b="1" i="1">
                            <a:solidFill>
                              <a:srgbClr val="000000"/>
                            </a:solidFill>
                            <a:latin typeface="Cambria Math" panose="02040503050406030204" pitchFamily="18" charset="0"/>
                            <a:cs typeface="Times New Roman" panose="02020603050405020304" pitchFamily="18" charset="0"/>
                          </a:rPr>
                          <m:t>𝒂𝒓𝒆𝒂</m:t>
                        </m:r>
                        <m:r>
                          <a:rPr lang="en-US" sz="900" b="1" i="1">
                            <a:solidFill>
                              <a:srgbClr val="000000"/>
                            </a:solidFill>
                            <a:latin typeface="Cambria Math" panose="02040503050406030204" pitchFamily="18" charset="0"/>
                            <a:cs typeface="Times New Roman" panose="02020603050405020304" pitchFamily="18" charset="0"/>
                          </a:rPr>
                          <m:t> </m:t>
                        </m:r>
                        <m:r>
                          <a:rPr lang="en-US" sz="900" b="1" i="1">
                            <a:solidFill>
                              <a:srgbClr val="000000"/>
                            </a:solidFill>
                            <a:latin typeface="Cambria Math" panose="02040503050406030204" pitchFamily="18" charset="0"/>
                            <a:cs typeface="Times New Roman" panose="02020603050405020304" pitchFamily="18" charset="0"/>
                          </a:rPr>
                          <m:t>𝒐𝒇</m:t>
                        </m:r>
                        <m:r>
                          <a:rPr lang="en-US" sz="900" b="1" i="1">
                            <a:solidFill>
                              <a:srgbClr val="000000"/>
                            </a:solidFill>
                            <a:latin typeface="Cambria Math" panose="02040503050406030204" pitchFamily="18" charset="0"/>
                            <a:cs typeface="Times New Roman" panose="02020603050405020304" pitchFamily="18" charset="0"/>
                          </a:rPr>
                          <m:t> </m:t>
                        </m:r>
                        <m:r>
                          <a:rPr lang="en-US" sz="900" b="1" i="1">
                            <a:solidFill>
                              <a:srgbClr val="000000"/>
                            </a:solidFill>
                            <a:latin typeface="Cambria Math" panose="02040503050406030204" pitchFamily="18" charset="0"/>
                            <a:cs typeface="Times New Roman" panose="02020603050405020304" pitchFamily="18" charset="0"/>
                          </a:rPr>
                          <m:t>𝒕𝒉𝒆</m:t>
                        </m:r>
                        <m:r>
                          <a:rPr lang="en-US" sz="900" b="1" i="1">
                            <a:solidFill>
                              <a:srgbClr val="000000"/>
                            </a:solidFill>
                            <a:latin typeface="Cambria Math" panose="02040503050406030204" pitchFamily="18" charset="0"/>
                            <a:cs typeface="Times New Roman" panose="02020603050405020304" pitchFamily="18" charset="0"/>
                          </a:rPr>
                          <m:t> </m:t>
                        </m:r>
                        <m:r>
                          <a:rPr lang="en-US" sz="900" b="1" i="1">
                            <a:solidFill>
                              <a:srgbClr val="000000"/>
                            </a:solidFill>
                            <a:latin typeface="Cambria Math" panose="02040503050406030204" pitchFamily="18" charset="0"/>
                            <a:cs typeface="Times New Roman" panose="02020603050405020304" pitchFamily="18" charset="0"/>
                          </a:rPr>
                          <m:t>𝒎𝒆𝒎𝒃𝒓𝒂𝒏𝒆</m:t>
                        </m:r>
                      </m:den>
                    </m:f>
                  </m:oMath>
                </a14:m>
                <a:r>
                  <a:rPr lang="en-US" sz="900" b="1" i="1" dirty="0">
                    <a:solidFill>
                      <a:srgbClr val="000000"/>
                    </a:solidFill>
                    <a:latin typeface="Times New Roman" panose="02020603050405020304" pitchFamily="18" charset="0"/>
                    <a:cs typeface="Times New Roman" panose="02020603050405020304" pitchFamily="18" charset="0"/>
                  </a:rPr>
                  <a:t> </a:t>
                </a:r>
              </a:p>
              <a:p>
                <a:pPr marL="0" lvl="0" indent="0" algn="just"/>
                <a:endParaRPr lang="en-US" sz="900" b="1" i="1" dirty="0">
                  <a:solidFill>
                    <a:srgbClr val="000000"/>
                  </a:solidFill>
                  <a:latin typeface="Times New Roman" panose="02020603050405020304" pitchFamily="18" charset="0"/>
                  <a:cs typeface="Times New Roman" panose="02020603050405020304" pitchFamily="18" charset="0"/>
                </a:endParaRPr>
              </a:p>
              <a:p>
                <a:pPr marL="0" lvl="0" indent="0" algn="just"/>
                <a:r>
                  <a:rPr lang="en-US" sz="900" b="1" i="1" dirty="0">
                    <a:solidFill>
                      <a:srgbClr val="000000"/>
                    </a:solidFill>
                    <a:latin typeface="Times New Roman" panose="02020603050405020304" pitchFamily="18" charset="0"/>
                    <a:cs typeface="Times New Roman" panose="02020603050405020304" pitchFamily="18" charset="0"/>
                  </a:rPr>
                  <a:t>Permeability coefficient (Kp) = </a:t>
                </a:r>
                <a14:m>
                  <m:oMath xmlns:m="http://schemas.openxmlformats.org/officeDocument/2006/math">
                    <m:f>
                      <m:fPr>
                        <m:ctrlPr>
                          <a:rPr lang="en-US" sz="900" b="1" i="1">
                            <a:solidFill>
                              <a:srgbClr val="000000"/>
                            </a:solidFill>
                            <a:latin typeface="Cambria Math" panose="02040503050406030204" pitchFamily="18" charset="0"/>
                            <a:cs typeface="Times New Roman" panose="02020603050405020304" pitchFamily="18" charset="0"/>
                          </a:rPr>
                        </m:ctrlPr>
                      </m:fPr>
                      <m:num>
                        <m:r>
                          <a:rPr lang="en-US" sz="900" b="1" i="1">
                            <a:solidFill>
                              <a:srgbClr val="000000"/>
                            </a:solidFill>
                            <a:latin typeface="Cambria Math" panose="02040503050406030204" pitchFamily="18" charset="0"/>
                            <a:cs typeface="Times New Roman" panose="02020603050405020304" pitchFamily="18" charset="0"/>
                          </a:rPr>
                          <m:t>𝑱𝒔𝒔</m:t>
                        </m:r>
                      </m:num>
                      <m:den>
                        <m:r>
                          <a:rPr lang="en-US" sz="900" b="1" i="1">
                            <a:solidFill>
                              <a:srgbClr val="000000"/>
                            </a:solidFill>
                            <a:latin typeface="Cambria Math" panose="02040503050406030204" pitchFamily="18" charset="0"/>
                            <a:cs typeface="Times New Roman" panose="02020603050405020304" pitchFamily="18" charset="0"/>
                          </a:rPr>
                          <m:t>𝑪𝒅</m:t>
                        </m:r>
                      </m:den>
                    </m:f>
                  </m:oMath>
                </a14:m>
                <a:endParaRPr lang="en-US" sz="900" b="1" i="1" dirty="0">
                  <a:solidFill>
                    <a:srgbClr val="000000"/>
                  </a:solidFill>
                  <a:latin typeface="Times New Roman" panose="02020603050405020304" pitchFamily="18" charset="0"/>
                  <a:cs typeface="Times New Roman" panose="02020603050405020304" pitchFamily="18" charset="0"/>
                </a:endParaRPr>
              </a:p>
              <a:p>
                <a:pPr marL="0" lvl="0" indent="0" algn="just"/>
                <a:endParaRPr lang="en-US" sz="900" b="1" i="1" dirty="0">
                  <a:solidFill>
                    <a:srgbClr val="000000"/>
                  </a:solidFill>
                  <a:latin typeface="Times New Roman" panose="02020603050405020304" pitchFamily="18" charset="0"/>
                  <a:cs typeface="Times New Roman" panose="02020603050405020304" pitchFamily="18" charset="0"/>
                </a:endParaRPr>
              </a:p>
              <a:p>
                <a:pPr marL="0" lvl="0" indent="0" algn="just"/>
                <a:r>
                  <a:rPr lang="en-US" sz="900" b="1" i="1" dirty="0">
                    <a:solidFill>
                      <a:srgbClr val="000000"/>
                    </a:solidFill>
                    <a:latin typeface="Times New Roman" panose="02020603050405020304" pitchFamily="18" charset="0"/>
                    <a:cs typeface="Times New Roman" panose="02020603050405020304" pitchFamily="18" charset="0"/>
                  </a:rPr>
                  <a:t>Enhancement ratio (ER)=</a:t>
                </a:r>
                <a14:m>
                  <m:oMath xmlns:m="http://schemas.openxmlformats.org/officeDocument/2006/math">
                    <m:f>
                      <m:fPr>
                        <m:ctrlPr>
                          <a:rPr lang="en-US" sz="900" b="1" i="1">
                            <a:solidFill>
                              <a:srgbClr val="000000"/>
                            </a:solidFill>
                            <a:latin typeface="Cambria Math" panose="02040503050406030204" pitchFamily="18" charset="0"/>
                            <a:cs typeface="Times New Roman" panose="02020603050405020304" pitchFamily="18" charset="0"/>
                          </a:rPr>
                        </m:ctrlPr>
                      </m:fPr>
                      <m:num>
                        <m:r>
                          <a:rPr lang="en-US" sz="900" b="1" i="1">
                            <a:solidFill>
                              <a:srgbClr val="000000"/>
                            </a:solidFill>
                            <a:latin typeface="Cambria Math" panose="02040503050406030204" pitchFamily="18" charset="0"/>
                            <a:cs typeface="Times New Roman" panose="02020603050405020304" pitchFamily="18" charset="0"/>
                          </a:rPr>
                          <m:t>𝑱𝒔𝒔</m:t>
                        </m:r>
                        <m:r>
                          <a:rPr lang="en-US" sz="900" b="1" i="1">
                            <a:solidFill>
                              <a:srgbClr val="000000"/>
                            </a:solidFill>
                            <a:latin typeface="Cambria Math" panose="02040503050406030204" pitchFamily="18" charset="0"/>
                            <a:cs typeface="Times New Roman" panose="02020603050405020304" pitchFamily="18" charset="0"/>
                          </a:rPr>
                          <m:t> </m:t>
                        </m:r>
                        <m:r>
                          <a:rPr lang="en-US" sz="900" b="1" i="1">
                            <a:solidFill>
                              <a:srgbClr val="000000"/>
                            </a:solidFill>
                            <a:latin typeface="Cambria Math" panose="02040503050406030204" pitchFamily="18" charset="0"/>
                            <a:cs typeface="Times New Roman" panose="02020603050405020304" pitchFamily="18" charset="0"/>
                          </a:rPr>
                          <m:t>𝒐𝒇</m:t>
                        </m:r>
                        <m:r>
                          <a:rPr lang="en-US" sz="900" b="1" i="1">
                            <a:solidFill>
                              <a:srgbClr val="000000"/>
                            </a:solidFill>
                            <a:latin typeface="Cambria Math" panose="02040503050406030204" pitchFamily="18" charset="0"/>
                            <a:cs typeface="Times New Roman" panose="02020603050405020304" pitchFamily="18" charset="0"/>
                          </a:rPr>
                          <m:t> </m:t>
                        </m:r>
                        <m:r>
                          <a:rPr lang="en-US" sz="900" b="1" i="1">
                            <a:solidFill>
                              <a:srgbClr val="000000"/>
                            </a:solidFill>
                            <a:latin typeface="Cambria Math" panose="02040503050406030204" pitchFamily="18" charset="0"/>
                            <a:cs typeface="Times New Roman" panose="02020603050405020304" pitchFamily="18" charset="0"/>
                          </a:rPr>
                          <m:t>𝒕𝒆𝒔𝒕</m:t>
                        </m:r>
                      </m:num>
                      <m:den>
                        <m:r>
                          <a:rPr lang="en-US" sz="900" b="1" i="1">
                            <a:solidFill>
                              <a:srgbClr val="000000"/>
                            </a:solidFill>
                            <a:latin typeface="Cambria Math" panose="02040503050406030204" pitchFamily="18" charset="0"/>
                            <a:cs typeface="Times New Roman" panose="02020603050405020304" pitchFamily="18" charset="0"/>
                          </a:rPr>
                          <m:t>𝑱𝒔𝒔</m:t>
                        </m:r>
                        <m:r>
                          <a:rPr lang="en-US" sz="900" b="1" i="1">
                            <a:solidFill>
                              <a:srgbClr val="000000"/>
                            </a:solidFill>
                            <a:latin typeface="Cambria Math" panose="02040503050406030204" pitchFamily="18" charset="0"/>
                            <a:cs typeface="Times New Roman" panose="02020603050405020304" pitchFamily="18" charset="0"/>
                          </a:rPr>
                          <m:t> </m:t>
                        </m:r>
                        <m:r>
                          <a:rPr lang="en-US" sz="900" b="1" i="1">
                            <a:solidFill>
                              <a:srgbClr val="000000"/>
                            </a:solidFill>
                            <a:latin typeface="Cambria Math" panose="02040503050406030204" pitchFamily="18" charset="0"/>
                            <a:cs typeface="Times New Roman" panose="02020603050405020304" pitchFamily="18" charset="0"/>
                          </a:rPr>
                          <m:t>𝒐𝒇</m:t>
                        </m:r>
                        <m:r>
                          <a:rPr lang="en-US" sz="900" b="1" i="1">
                            <a:solidFill>
                              <a:srgbClr val="000000"/>
                            </a:solidFill>
                            <a:latin typeface="Cambria Math" panose="02040503050406030204" pitchFamily="18" charset="0"/>
                            <a:cs typeface="Times New Roman" panose="02020603050405020304" pitchFamily="18" charset="0"/>
                          </a:rPr>
                          <m:t> </m:t>
                        </m:r>
                        <m:r>
                          <a:rPr lang="en-US" sz="900" b="1" i="1">
                            <a:solidFill>
                              <a:srgbClr val="000000"/>
                            </a:solidFill>
                            <a:latin typeface="Cambria Math" panose="02040503050406030204" pitchFamily="18" charset="0"/>
                            <a:cs typeface="Times New Roman" panose="02020603050405020304" pitchFamily="18" charset="0"/>
                          </a:rPr>
                          <m:t>𝒄𝒐𝒏𝒕𝒓𝒐𝒍</m:t>
                        </m:r>
                      </m:den>
                    </m:f>
                  </m:oMath>
                </a14:m>
                <a:r>
                  <a:rPr lang="en-US" sz="900" b="1" i="1" dirty="0">
                    <a:solidFill>
                      <a:srgbClr val="000000"/>
                    </a:solidFill>
                    <a:latin typeface="Times New Roman" panose="02020603050405020304" pitchFamily="18" charset="0"/>
                    <a:cs typeface="Times New Roman" panose="02020603050405020304" pitchFamily="18" charset="0"/>
                  </a:rPr>
                  <a:t> </a:t>
                </a:r>
                <a:endParaRPr sz="900" b="1" i="1"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766" name="Google Shape;766;p39"/>
              <p:cNvSpPr txBox="1">
                <a:spLocks noGrp="1" noRot="1" noChangeAspect="1" noMove="1" noResize="1" noEditPoints="1" noAdjustHandles="1" noChangeArrowheads="1" noChangeShapeType="1" noTextEdit="1"/>
              </p:cNvSpPr>
              <p:nvPr>
                <p:ph type="subTitle" idx="5"/>
              </p:nvPr>
            </p:nvSpPr>
            <p:spPr>
              <a:xfrm>
                <a:off x="1062635" y="1936953"/>
                <a:ext cx="2271300" cy="2662047"/>
              </a:xfrm>
              <a:prstGeom prst="rect">
                <a:avLst/>
              </a:prstGeom>
              <a:blipFill>
                <a:blip r:embed="rId3"/>
                <a:stretch>
                  <a:fillRect/>
                </a:stretch>
              </a:blipFill>
            </p:spPr>
            <p:txBody>
              <a:bodyPr/>
              <a:lstStyle/>
              <a:p>
                <a:r>
                  <a:rPr lang="en-US">
                    <a:noFill/>
                  </a:rPr>
                  <a:t> </a:t>
                </a:r>
              </a:p>
            </p:txBody>
          </p:sp>
        </mc:Fallback>
      </mc:AlternateContent>
      <p:sp>
        <p:nvSpPr>
          <p:cNvPr id="767" name="Google Shape;767;p39"/>
          <p:cNvSpPr txBox="1">
            <a:spLocks noGrp="1"/>
          </p:cNvSpPr>
          <p:nvPr>
            <p:ph type="subTitle" idx="6"/>
          </p:nvPr>
        </p:nvSpPr>
        <p:spPr>
          <a:xfrm>
            <a:off x="5534205" y="1875524"/>
            <a:ext cx="3115404" cy="456350"/>
          </a:xfrm>
          <a:prstGeom prst="rect">
            <a:avLst/>
          </a:prstGeom>
        </p:spPr>
        <p:txBody>
          <a:bodyPr spcFirstLastPara="1" wrap="square" lIns="91425" tIns="91425" rIns="91425" bIns="91425" anchor="t" anchorCtr="0">
            <a:noAutofit/>
          </a:bodyPr>
          <a:lstStyle/>
          <a:p>
            <a:pPr marL="0" lvl="0" indent="0"/>
            <a:r>
              <a:rPr lang="en-US" sz="1050" dirty="0">
                <a:solidFill>
                  <a:srgbClr val="000000"/>
                </a:solidFill>
              </a:rPr>
              <a:t>The selected formula was visualized for surface images and vesicle size using TEM </a:t>
            </a:r>
            <a:endParaRPr sz="1050" dirty="0">
              <a:solidFill>
                <a:srgbClr val="000000"/>
              </a:solidFill>
            </a:endParaRPr>
          </a:p>
        </p:txBody>
      </p:sp>
      <p:sp>
        <p:nvSpPr>
          <p:cNvPr id="768" name="Google Shape;768;p39"/>
          <p:cNvSpPr txBox="1">
            <a:spLocks noGrp="1"/>
          </p:cNvSpPr>
          <p:nvPr>
            <p:ph type="subTitle" idx="7"/>
          </p:nvPr>
        </p:nvSpPr>
        <p:spPr>
          <a:xfrm>
            <a:off x="998220" y="1363724"/>
            <a:ext cx="2278380" cy="391800"/>
          </a:xfrm>
          <a:prstGeom prst="rect">
            <a:avLst/>
          </a:prstGeom>
        </p:spPr>
        <p:txBody>
          <a:bodyPr spcFirstLastPara="1" wrap="square" lIns="91425" tIns="91425" rIns="91425" bIns="91425" anchor="ctr" anchorCtr="0">
            <a:noAutofit/>
          </a:bodyPr>
          <a:lstStyle/>
          <a:p>
            <a:r>
              <a:rPr lang="en-US" sz="1100" i="1" dirty="0">
                <a:solidFill>
                  <a:srgbClr val="000000"/>
                </a:solidFill>
              </a:rPr>
              <a:t>Ex-vivo</a:t>
            </a:r>
            <a:r>
              <a:rPr lang="en-US" sz="1100" dirty="0">
                <a:solidFill>
                  <a:srgbClr val="000000"/>
                </a:solidFill>
              </a:rPr>
              <a:t> permeation study</a:t>
            </a:r>
          </a:p>
        </p:txBody>
      </p:sp>
      <p:sp>
        <p:nvSpPr>
          <p:cNvPr id="769" name="Google Shape;769;p39"/>
          <p:cNvSpPr txBox="1">
            <a:spLocks noGrp="1"/>
          </p:cNvSpPr>
          <p:nvPr>
            <p:ph type="subTitle" idx="8"/>
          </p:nvPr>
        </p:nvSpPr>
        <p:spPr>
          <a:xfrm>
            <a:off x="5329375" y="1345862"/>
            <a:ext cx="2977437" cy="391800"/>
          </a:xfrm>
          <a:prstGeom prst="rect">
            <a:avLst/>
          </a:prstGeom>
        </p:spPr>
        <p:txBody>
          <a:bodyPr spcFirstLastPara="1" wrap="square" lIns="91425" tIns="91425" rIns="91425" bIns="91425" anchor="ctr" anchorCtr="0">
            <a:noAutofit/>
          </a:bodyPr>
          <a:lstStyle/>
          <a:p>
            <a:pPr algn="ctr"/>
            <a:r>
              <a:rPr lang="en-US" sz="1100" i="1" dirty="0">
                <a:solidFill>
                  <a:srgbClr val="000000"/>
                </a:solidFill>
              </a:rPr>
              <a:t>          Visualization by Transmission Electron Microscope (TEM)</a:t>
            </a:r>
          </a:p>
        </p:txBody>
      </p:sp>
      <p:pic>
        <p:nvPicPr>
          <p:cNvPr id="73" name="Picture 72">
            <a:extLst>
              <a:ext uri="{FF2B5EF4-FFF2-40B4-BE49-F238E27FC236}">
                <a16:creationId xmlns:a16="http://schemas.microsoft.com/office/drawing/2014/main" id="{8052A9D9-800D-4203-B3E3-4128802FF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3" y="-15240"/>
            <a:ext cx="914400" cy="914400"/>
          </a:xfrm>
          <a:prstGeom prst="rect">
            <a:avLst/>
          </a:prstGeom>
        </p:spPr>
      </p:pic>
      <p:sp>
        <p:nvSpPr>
          <p:cNvPr id="10" name="TextBox 9">
            <a:extLst>
              <a:ext uri="{FF2B5EF4-FFF2-40B4-BE49-F238E27FC236}">
                <a16:creationId xmlns:a16="http://schemas.microsoft.com/office/drawing/2014/main" id="{ABDFFF15-6B65-429B-BB49-D29CBB1AED18}"/>
              </a:ext>
            </a:extLst>
          </p:cNvPr>
          <p:cNvSpPr txBox="1"/>
          <p:nvPr/>
        </p:nvSpPr>
        <p:spPr>
          <a:xfrm>
            <a:off x="5685429" y="3042908"/>
            <a:ext cx="2964180" cy="1869743"/>
          </a:xfrm>
          <a:prstGeom prst="rect">
            <a:avLst/>
          </a:prstGeom>
          <a:noFill/>
        </p:spPr>
        <p:txBody>
          <a:bodyPr wrap="square" rtlCol="0">
            <a:spAutoFit/>
          </a:bodyPr>
          <a:lstStyle/>
          <a:p>
            <a:pPr algn="just"/>
            <a:r>
              <a:rPr lang="en-US" sz="1050" dirty="0">
                <a:latin typeface="Maven Pro Medium"/>
                <a:sym typeface="Maven Pro Medium"/>
              </a:rPr>
              <a:t>Results of the experimental work were demonstrated as a mean± standard deviation (SD). One-way analysis of variance (ANOVA) was employed. </a:t>
            </a:r>
          </a:p>
          <a:p>
            <a:pPr algn="just"/>
            <a:r>
              <a:rPr lang="en-US" sz="1050" dirty="0">
                <a:latin typeface="Maven Pro Medium"/>
                <a:sym typeface="Maven Pro Medium"/>
              </a:rPr>
              <a:t>Statistical significance was defined as (p&lt;0.05).</a:t>
            </a:r>
            <a:r>
              <a:rPr lang="en-US" sz="1050" dirty="0">
                <a:latin typeface="Maven Pro Medium"/>
              </a:rPr>
              <a:t> </a:t>
            </a:r>
          </a:p>
          <a:p>
            <a:pPr algn="just"/>
            <a:r>
              <a:rPr lang="en-US" sz="1050" dirty="0">
                <a:latin typeface="Maven Pro Medium"/>
              </a:rPr>
              <a:t>Studying </a:t>
            </a:r>
            <a:r>
              <a:rPr lang="en-US" sz="1050" i="1" dirty="0">
                <a:latin typeface="Maven Pro Medium"/>
              </a:rPr>
              <a:t>in-vitro</a:t>
            </a:r>
            <a:r>
              <a:rPr lang="en-US" sz="1050" dirty="0">
                <a:latin typeface="Maven Pro Medium"/>
              </a:rPr>
              <a:t> dissolution profile comparison among optimized formulas and kinetic modeling for the selected formula using the DDSolver add-ins program in MS Excel was done. </a:t>
            </a:r>
            <a:endParaRPr lang="en-US" sz="1050" dirty="0">
              <a:latin typeface="Maven Pro Medium"/>
              <a:sym typeface="Maven Pro Medium"/>
            </a:endParaRPr>
          </a:p>
        </p:txBody>
      </p:sp>
      <p:sp>
        <p:nvSpPr>
          <p:cNvPr id="25" name="Google Shape;760;p39">
            <a:extLst>
              <a:ext uri="{FF2B5EF4-FFF2-40B4-BE49-F238E27FC236}">
                <a16:creationId xmlns:a16="http://schemas.microsoft.com/office/drawing/2014/main" id="{6E5D77C4-D2B3-4640-A795-C1CE03A73D0B}"/>
              </a:ext>
            </a:extLst>
          </p:cNvPr>
          <p:cNvSpPr/>
          <p:nvPr/>
        </p:nvSpPr>
        <p:spPr>
          <a:xfrm>
            <a:off x="5329375" y="2411109"/>
            <a:ext cx="3525065" cy="631799"/>
          </a:xfrm>
          <a:prstGeom prst="roundRect">
            <a:avLst>
              <a:gd name="adj" fmla="val 50000"/>
            </a:avLst>
          </a:prstGeom>
          <a:solidFill>
            <a:srgbClr val="00B050"/>
          </a:solidFill>
          <a:ln>
            <a:noFill/>
          </a:ln>
        </p:spPr>
        <p:txBody>
          <a:bodyPr spcFirstLastPara="1" wrap="square" lIns="91425" tIns="91425" rIns="91425" bIns="91425" anchor="ctr" anchorCtr="0">
            <a:noAutofit/>
          </a:bodyPr>
          <a:lstStyle/>
          <a:p>
            <a:pPr algn="ctr"/>
            <a:r>
              <a:rPr lang="en-US" sz="1100" i="1" dirty="0">
                <a:latin typeface="Alfa Slab One"/>
                <a:sym typeface="Alfa Slab One"/>
              </a:rPr>
              <a:t>Statistical analysis</a:t>
            </a:r>
          </a:p>
        </p:txBody>
      </p:sp>
      <p:pic>
        <p:nvPicPr>
          <p:cNvPr id="12" name="Picture 11">
            <a:extLst>
              <a:ext uri="{FF2B5EF4-FFF2-40B4-BE49-F238E27FC236}">
                <a16:creationId xmlns:a16="http://schemas.microsoft.com/office/drawing/2014/main" id="{9C569464-3C91-4AD2-B585-2B52F376EB9F}"/>
              </a:ext>
            </a:extLst>
          </p:cNvPr>
          <p:cNvPicPr>
            <a:picLocks noChangeAspect="1"/>
          </p:cNvPicPr>
          <p:nvPr/>
        </p:nvPicPr>
        <p:blipFill>
          <a:blip r:embed="rId5"/>
          <a:stretch>
            <a:fillRect/>
          </a:stretch>
        </p:blipFill>
        <p:spPr>
          <a:xfrm>
            <a:off x="3475148" y="1987499"/>
            <a:ext cx="1082040" cy="811530"/>
          </a:xfrm>
          <a:prstGeom prst="rect">
            <a:avLst/>
          </a:prstGeom>
        </p:spPr>
      </p:pic>
      <p:pic>
        <p:nvPicPr>
          <p:cNvPr id="14" name="Picture 13">
            <a:extLst>
              <a:ext uri="{FF2B5EF4-FFF2-40B4-BE49-F238E27FC236}">
                <a16:creationId xmlns:a16="http://schemas.microsoft.com/office/drawing/2014/main" id="{8AC6FE16-6BC7-4844-8A78-0C90D5681E63}"/>
              </a:ext>
            </a:extLst>
          </p:cNvPr>
          <p:cNvPicPr>
            <a:picLocks noChangeAspect="1"/>
          </p:cNvPicPr>
          <p:nvPr/>
        </p:nvPicPr>
        <p:blipFill>
          <a:blip r:embed="rId6"/>
          <a:stretch>
            <a:fillRect/>
          </a:stretch>
        </p:blipFill>
        <p:spPr>
          <a:xfrm rot="5400000">
            <a:off x="3309621" y="3019036"/>
            <a:ext cx="1442719" cy="1082039"/>
          </a:xfrm>
          <a:prstGeom prst="rect">
            <a:avLst/>
          </a:prstGeom>
        </p:spPr>
      </p:pic>
    </p:spTree>
    <p:extLst>
      <p:ext uri="{BB962C8B-B14F-4D97-AF65-F5344CB8AC3E}">
        <p14:creationId xmlns:p14="http://schemas.microsoft.com/office/powerpoint/2010/main" val="498544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41"/>
          <p:cNvSpPr txBox="1">
            <a:spLocks noGrp="1"/>
          </p:cNvSpPr>
          <p:nvPr>
            <p:ph type="title"/>
          </p:nvPr>
        </p:nvSpPr>
        <p:spPr>
          <a:xfrm>
            <a:off x="921543" y="170950"/>
            <a:ext cx="470544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Results &amp; </a:t>
            </a:r>
            <a:r>
              <a:rPr lang="en-US" dirty="0"/>
              <a:t>Discussion</a:t>
            </a:r>
            <a:endParaRPr dirty="0"/>
          </a:p>
        </p:txBody>
      </p:sp>
      <p:pic>
        <p:nvPicPr>
          <p:cNvPr id="25" name="Picture 24">
            <a:extLst>
              <a:ext uri="{FF2B5EF4-FFF2-40B4-BE49-F238E27FC236}">
                <a16:creationId xmlns:a16="http://schemas.microsoft.com/office/drawing/2014/main" id="{A6C5CAD9-A3CA-4CBB-A719-F1F85D221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 y="-15240"/>
            <a:ext cx="914400" cy="914400"/>
          </a:xfrm>
          <a:prstGeom prst="rect">
            <a:avLst/>
          </a:prstGeom>
        </p:spPr>
      </p:pic>
      <p:sp>
        <p:nvSpPr>
          <p:cNvPr id="2" name="TextBox 1">
            <a:extLst>
              <a:ext uri="{FF2B5EF4-FFF2-40B4-BE49-F238E27FC236}">
                <a16:creationId xmlns:a16="http://schemas.microsoft.com/office/drawing/2014/main" id="{25E01268-54F5-43AE-AB8C-BFCC39C59EBD}"/>
              </a:ext>
            </a:extLst>
          </p:cNvPr>
          <p:cNvSpPr txBox="1"/>
          <p:nvPr/>
        </p:nvSpPr>
        <p:spPr>
          <a:xfrm>
            <a:off x="464343" y="1162241"/>
            <a:ext cx="4359449" cy="584775"/>
          </a:xfrm>
          <a:prstGeom prst="rect">
            <a:avLst/>
          </a:prstGeom>
          <a:noFill/>
        </p:spPr>
        <p:txBody>
          <a:bodyPr wrap="square" rtlCol="0">
            <a:spAutoFit/>
          </a:bodyPr>
          <a:lstStyle/>
          <a:p>
            <a:r>
              <a:rPr lang="en-US" sz="1800" dirty="0">
                <a:latin typeface="Alfa Slab One"/>
                <a:sym typeface="Alfa Slab One"/>
              </a:rPr>
              <a:t>Ondansetron saturated solubility</a:t>
            </a:r>
          </a:p>
          <a:p>
            <a:endParaRPr lang="en-US" dirty="0"/>
          </a:p>
        </p:txBody>
      </p:sp>
      <p:sp>
        <p:nvSpPr>
          <p:cNvPr id="3" name="TextBox 2">
            <a:extLst>
              <a:ext uri="{FF2B5EF4-FFF2-40B4-BE49-F238E27FC236}">
                <a16:creationId xmlns:a16="http://schemas.microsoft.com/office/drawing/2014/main" id="{85CDA7A2-1ED8-4AB0-93DB-FFC142FDB4CC}"/>
              </a:ext>
            </a:extLst>
          </p:cNvPr>
          <p:cNvSpPr txBox="1"/>
          <p:nvPr/>
        </p:nvSpPr>
        <p:spPr>
          <a:xfrm>
            <a:off x="464343" y="1610139"/>
            <a:ext cx="3710092" cy="2192908"/>
          </a:xfrm>
          <a:prstGeom prst="rect">
            <a:avLst/>
          </a:prstGeom>
          <a:noFill/>
        </p:spPr>
        <p:txBody>
          <a:bodyPr wrap="square" rtlCol="0">
            <a:spAutoFit/>
          </a:bodyPr>
          <a:lstStyle/>
          <a:p>
            <a:pPr marL="171450" indent="-171450" algn="just">
              <a:buFont typeface="Wingdings" panose="05000000000000000000" pitchFamily="2" charset="2"/>
              <a:buChar char="Ø"/>
            </a:pPr>
            <a:r>
              <a:rPr lang="en-US" sz="1050" dirty="0">
                <a:latin typeface="Maven Pro Medium"/>
                <a:sym typeface="Maven Pro Medium"/>
              </a:rPr>
              <a:t>Results showed that it was soluble in absolute ethanol.</a:t>
            </a:r>
          </a:p>
          <a:p>
            <a:pPr marL="171450" indent="-171450" algn="just">
              <a:buFont typeface="Wingdings" panose="05000000000000000000" pitchFamily="2" charset="2"/>
              <a:buChar char="Ø"/>
            </a:pPr>
            <a:endParaRPr lang="en-US" sz="1050" dirty="0">
              <a:latin typeface="Maven Pro Medium"/>
              <a:sym typeface="Maven Pro Medium"/>
            </a:endParaRPr>
          </a:p>
          <a:p>
            <a:pPr marL="171450" indent="-171450" algn="just">
              <a:buFont typeface="Wingdings" panose="05000000000000000000" pitchFamily="2" charset="2"/>
              <a:buChar char="Ø"/>
            </a:pPr>
            <a:r>
              <a:rPr lang="en-US" sz="1050" dirty="0">
                <a:latin typeface="Maven Pro Medium"/>
                <a:sym typeface="Maven Pro Medium"/>
              </a:rPr>
              <a:t>Ondansetron was very slightly soluble in PBS (26), which agreed with prior research on the effect of raising pH on ONDS solubility.</a:t>
            </a:r>
          </a:p>
          <a:p>
            <a:pPr marL="171450" indent="-171450" algn="just">
              <a:buFont typeface="Wingdings" panose="05000000000000000000" pitchFamily="2" charset="2"/>
              <a:buChar char="Ø"/>
            </a:pPr>
            <a:endParaRPr lang="en-US" sz="1050" dirty="0">
              <a:latin typeface="Maven Pro Medium"/>
              <a:sym typeface="Maven Pro Medium"/>
            </a:endParaRPr>
          </a:p>
          <a:p>
            <a:pPr marL="171450" indent="-171450" algn="just">
              <a:buFont typeface="Wingdings" panose="05000000000000000000" pitchFamily="2" charset="2"/>
              <a:buChar char="Ø"/>
            </a:pPr>
            <a:r>
              <a:rPr lang="en-US" sz="1050" dirty="0">
                <a:latin typeface="Maven Pro Medium"/>
                <a:sym typeface="Maven Pro Medium"/>
              </a:rPr>
              <a:t>The addition of SLS at a concentration of 0.5% w/v increases the apparent solubility of ONDS.</a:t>
            </a:r>
          </a:p>
          <a:p>
            <a:pPr marL="171450" indent="-171450" algn="just">
              <a:buFont typeface="Wingdings" panose="05000000000000000000" pitchFamily="2" charset="2"/>
              <a:buChar char="Ø"/>
            </a:pPr>
            <a:endParaRPr lang="en-US" sz="1050" dirty="0">
              <a:latin typeface="Maven Pro Medium"/>
              <a:sym typeface="Maven Pro Medium"/>
            </a:endParaRPr>
          </a:p>
          <a:p>
            <a:pPr marL="171450" indent="-171450" algn="just">
              <a:buFont typeface="Wingdings" panose="05000000000000000000" pitchFamily="2" charset="2"/>
              <a:buChar char="Ø"/>
            </a:pPr>
            <a:r>
              <a:rPr lang="en-US" sz="1050" dirty="0">
                <a:latin typeface="Maven Pro Medium"/>
                <a:sym typeface="Maven Pro Medium"/>
              </a:rPr>
              <a:t>Results showed significant effect (p&lt;0.05) of type of terpene on the solubility of ondansetron. In which higher solubility seen with D-Limonene which considered higher lipophilic than other terpenes used.</a:t>
            </a:r>
          </a:p>
        </p:txBody>
      </p:sp>
      <p:graphicFrame>
        <p:nvGraphicFramePr>
          <p:cNvPr id="29" name="Chart 28">
            <a:extLst>
              <a:ext uri="{FF2B5EF4-FFF2-40B4-BE49-F238E27FC236}">
                <a16:creationId xmlns:a16="http://schemas.microsoft.com/office/drawing/2014/main" id="{2A21E6DA-5167-4CE6-8C48-D9A396CC6038}"/>
              </a:ext>
            </a:extLst>
          </p:cNvPr>
          <p:cNvGraphicFramePr>
            <a:graphicFrameLocks/>
          </p:cNvGraphicFramePr>
          <p:nvPr>
            <p:extLst>
              <p:ext uri="{D42A27DB-BD31-4B8C-83A1-F6EECF244321}">
                <p14:modId xmlns:p14="http://schemas.microsoft.com/office/powerpoint/2010/main" val="1846063040"/>
              </p:ext>
            </p:extLst>
          </p:nvPr>
        </p:nvGraphicFramePr>
        <p:xfrm>
          <a:off x="4777408" y="1450395"/>
          <a:ext cx="4168471" cy="316136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6" name="Callout: Double Bent Line 5">
            <a:extLst>
              <a:ext uri="{FF2B5EF4-FFF2-40B4-BE49-F238E27FC236}">
                <a16:creationId xmlns:a16="http://schemas.microsoft.com/office/drawing/2014/main" id="{DACB8CCE-5600-411E-83AC-24780630D7C4}"/>
              </a:ext>
            </a:extLst>
          </p:cNvPr>
          <p:cNvSpPr/>
          <p:nvPr/>
        </p:nvSpPr>
        <p:spPr>
          <a:xfrm>
            <a:off x="5274366" y="1452732"/>
            <a:ext cx="2681704" cy="680867"/>
          </a:xfrm>
          <a:prstGeom prst="borderCallout3">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0000"/>
              </a:solidFill>
            </a:endParaRPr>
          </a:p>
        </p:txBody>
      </p:sp>
      <p:sp>
        <p:nvSpPr>
          <p:cNvPr id="842" name="Google Shape;842;p41"/>
          <p:cNvSpPr txBox="1">
            <a:spLocks noGrp="1"/>
          </p:cNvSpPr>
          <p:nvPr>
            <p:ph type="title"/>
          </p:nvPr>
        </p:nvSpPr>
        <p:spPr>
          <a:xfrm>
            <a:off x="921543" y="170950"/>
            <a:ext cx="470544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bg1"/>
                </a:solidFill>
              </a:rPr>
              <a:t>Results &amp; </a:t>
            </a:r>
            <a:r>
              <a:rPr lang="en-US" dirty="0">
                <a:solidFill>
                  <a:schemeClr val="bg1"/>
                </a:solidFill>
              </a:rPr>
              <a:t>Discussion</a:t>
            </a:r>
            <a:endParaRPr dirty="0">
              <a:solidFill>
                <a:schemeClr val="bg1"/>
              </a:solidFill>
            </a:endParaRPr>
          </a:p>
        </p:txBody>
      </p:sp>
      <p:pic>
        <p:nvPicPr>
          <p:cNvPr id="25" name="Picture 24">
            <a:extLst>
              <a:ext uri="{FF2B5EF4-FFF2-40B4-BE49-F238E27FC236}">
                <a16:creationId xmlns:a16="http://schemas.microsoft.com/office/drawing/2014/main" id="{A6C5CAD9-A3CA-4CBB-A719-F1F85D221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 y="-15240"/>
            <a:ext cx="914400" cy="914400"/>
          </a:xfrm>
          <a:prstGeom prst="rect">
            <a:avLst/>
          </a:prstGeom>
        </p:spPr>
      </p:pic>
      <p:sp>
        <p:nvSpPr>
          <p:cNvPr id="2" name="TextBox 1">
            <a:extLst>
              <a:ext uri="{FF2B5EF4-FFF2-40B4-BE49-F238E27FC236}">
                <a16:creationId xmlns:a16="http://schemas.microsoft.com/office/drawing/2014/main" id="{25E01268-54F5-43AE-AB8C-BFCC39C59EBD}"/>
              </a:ext>
            </a:extLst>
          </p:cNvPr>
          <p:cNvSpPr txBox="1"/>
          <p:nvPr/>
        </p:nvSpPr>
        <p:spPr>
          <a:xfrm>
            <a:off x="464343" y="1162242"/>
            <a:ext cx="4584735" cy="1692771"/>
          </a:xfrm>
          <a:prstGeom prst="rect">
            <a:avLst/>
          </a:prstGeom>
          <a:noFill/>
        </p:spPr>
        <p:txBody>
          <a:bodyPr wrap="square" rtlCol="0">
            <a:spAutoFit/>
          </a:bodyPr>
          <a:lstStyle/>
          <a:p>
            <a:r>
              <a:rPr lang="en-US" sz="1800" dirty="0">
                <a:latin typeface="Alfa Slab One"/>
              </a:rPr>
              <a:t>Effect of variables on ondansetron entrapment efficiency (%EE)</a:t>
            </a:r>
          </a:p>
          <a:p>
            <a:r>
              <a:rPr lang="en-US" sz="1800" dirty="0">
                <a:latin typeface="Alfa Slab One"/>
              </a:rPr>
              <a:t>1.</a:t>
            </a:r>
            <a:r>
              <a:rPr lang="en-US" sz="1800" i="1" dirty="0">
                <a:latin typeface="Alfa Slab One"/>
              </a:rPr>
              <a:t> </a:t>
            </a:r>
            <a:r>
              <a:rPr lang="en-US" i="1" dirty="0">
                <a:latin typeface="Alfa Slab One"/>
                <a:sym typeface="Alfa Slab One"/>
              </a:rPr>
              <a:t>Effect of type and volume of terpenes</a:t>
            </a:r>
          </a:p>
          <a:p>
            <a:endParaRPr lang="en-US" sz="1800" dirty="0">
              <a:latin typeface="Alfa Slab One"/>
            </a:endParaRPr>
          </a:p>
          <a:p>
            <a:endParaRPr lang="en-US" sz="1800" dirty="0">
              <a:latin typeface="Alfa Slab One"/>
              <a:sym typeface="Alfa Slab One"/>
            </a:endParaRPr>
          </a:p>
          <a:p>
            <a:endParaRPr lang="en-US" dirty="0"/>
          </a:p>
        </p:txBody>
      </p:sp>
      <p:graphicFrame>
        <p:nvGraphicFramePr>
          <p:cNvPr id="8" name="Chart 7">
            <a:extLst>
              <a:ext uri="{FF2B5EF4-FFF2-40B4-BE49-F238E27FC236}">
                <a16:creationId xmlns:a16="http://schemas.microsoft.com/office/drawing/2014/main" id="{421469E6-AD0E-41DF-9A5D-4ED9635EA66F}"/>
              </a:ext>
            </a:extLst>
          </p:cNvPr>
          <p:cNvGraphicFramePr>
            <a:graphicFrameLocks/>
          </p:cNvGraphicFramePr>
          <p:nvPr>
            <p:extLst>
              <p:ext uri="{D42A27DB-BD31-4B8C-83A1-F6EECF244321}">
                <p14:modId xmlns:p14="http://schemas.microsoft.com/office/powerpoint/2010/main" val="1491981283"/>
              </p:ext>
            </p:extLst>
          </p:nvPr>
        </p:nvGraphicFramePr>
        <p:xfrm>
          <a:off x="476250" y="2133599"/>
          <a:ext cx="8203407" cy="2782957"/>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D3FD223D-3920-47D0-A6D0-2D1C4251C065}"/>
              </a:ext>
            </a:extLst>
          </p:cNvPr>
          <p:cNvSpPr txBox="1"/>
          <p:nvPr/>
        </p:nvSpPr>
        <p:spPr>
          <a:xfrm>
            <a:off x="5343940" y="1486785"/>
            <a:ext cx="2542556" cy="577081"/>
          </a:xfrm>
          <a:prstGeom prst="rect">
            <a:avLst/>
          </a:prstGeom>
          <a:noFill/>
        </p:spPr>
        <p:txBody>
          <a:bodyPr wrap="square" rtlCol="0">
            <a:spAutoFit/>
          </a:bodyPr>
          <a:lstStyle/>
          <a:p>
            <a:pPr algn="just"/>
            <a:r>
              <a:rPr lang="en-US" sz="1050" b="1" dirty="0">
                <a:solidFill>
                  <a:srgbClr val="FF0000"/>
                </a:solidFill>
                <a:latin typeface="Maven Pro Medium"/>
              </a:rPr>
              <a:t>(F1-F9) used β-citronellol</a:t>
            </a:r>
            <a:r>
              <a:rPr lang="en-US" sz="1050" b="1" dirty="0">
                <a:latin typeface="Maven Pro Medium"/>
              </a:rPr>
              <a:t>, </a:t>
            </a:r>
            <a:r>
              <a:rPr lang="en-US" sz="1050" b="1" dirty="0">
                <a:solidFill>
                  <a:srgbClr val="00B0F0"/>
                </a:solidFill>
                <a:latin typeface="Maven Pro Medium"/>
              </a:rPr>
              <a:t>(F10-F18) used α-pinene</a:t>
            </a:r>
            <a:r>
              <a:rPr lang="en-US" sz="1050" b="1" dirty="0">
                <a:latin typeface="Maven Pro Medium"/>
              </a:rPr>
              <a:t> and </a:t>
            </a:r>
            <a:r>
              <a:rPr lang="en-US" sz="1050" b="1" dirty="0">
                <a:solidFill>
                  <a:srgbClr val="00B050"/>
                </a:solidFill>
                <a:latin typeface="Maven Pro Medium"/>
              </a:rPr>
              <a:t>(F19-F27) used D-limonene.</a:t>
            </a:r>
          </a:p>
        </p:txBody>
      </p:sp>
    </p:spTree>
    <p:extLst>
      <p:ext uri="{BB962C8B-B14F-4D97-AF65-F5344CB8AC3E}">
        <p14:creationId xmlns:p14="http://schemas.microsoft.com/office/powerpoint/2010/main" val="1493479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grpSp>
        <p:nvGrpSpPr>
          <p:cNvPr id="1055" name="Google Shape;1055;p45"/>
          <p:cNvGrpSpPr/>
          <p:nvPr/>
        </p:nvGrpSpPr>
        <p:grpSpPr>
          <a:xfrm>
            <a:off x="228596" y="1856666"/>
            <a:ext cx="4159888" cy="2955794"/>
            <a:chOff x="4854325" y="1936705"/>
            <a:chExt cx="3569700" cy="2142920"/>
          </a:xfrm>
          <a:solidFill>
            <a:srgbClr val="FFFF00"/>
          </a:solidFill>
        </p:grpSpPr>
        <p:sp>
          <p:nvSpPr>
            <p:cNvPr id="1056" name="Google Shape;1056;p45"/>
            <p:cNvSpPr/>
            <p:nvPr/>
          </p:nvSpPr>
          <p:spPr>
            <a:xfrm>
              <a:off x="5044081" y="1936705"/>
              <a:ext cx="3190200" cy="1990200"/>
            </a:xfrm>
            <a:prstGeom prst="round2SameRect">
              <a:avLst>
                <a:gd name="adj1" fmla="val 5925"/>
                <a:gd name="adj2" fmla="val 0"/>
              </a:avLst>
            </a:prstGeom>
            <a:grp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5"/>
            <p:cNvSpPr/>
            <p:nvPr/>
          </p:nvSpPr>
          <p:spPr>
            <a:xfrm rot="10800000">
              <a:off x="4854325" y="3926925"/>
              <a:ext cx="3569700" cy="152700"/>
            </a:xfrm>
            <a:prstGeom prst="round2SameRect">
              <a:avLst>
                <a:gd name="adj1" fmla="val 50000"/>
                <a:gd name="adj2" fmla="val 0"/>
              </a:avLst>
            </a:prstGeom>
            <a:grpFill/>
            <a:ln>
              <a:solidFill>
                <a:srgbClr val="FFFF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5"/>
            <p:cNvSpPr/>
            <p:nvPr/>
          </p:nvSpPr>
          <p:spPr>
            <a:xfrm>
              <a:off x="6606475" y="2008050"/>
              <a:ext cx="65400" cy="65400"/>
            </a:xfrm>
            <a:prstGeom prst="ellipse">
              <a:avLst/>
            </a:prstGeom>
            <a:grpFill/>
            <a:ln>
              <a:solidFill>
                <a:srgbClr val="FFFF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AF36FACC-E787-476C-ADEC-C5B26EF4656F}"/>
              </a:ext>
            </a:extLst>
          </p:cNvPr>
          <p:cNvSpPr/>
          <p:nvPr/>
        </p:nvSpPr>
        <p:spPr>
          <a:xfrm>
            <a:off x="576711" y="2128720"/>
            <a:ext cx="3387446" cy="2389650"/>
          </a:xfrm>
          <a:prstGeom prst="rect">
            <a:avLst/>
          </a:prstGeom>
          <a:solidFill>
            <a:srgbClr val="FFFFFF"/>
          </a:solidFill>
          <a:ln>
            <a:solidFill>
              <a:srgbClr val="0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C812E56-281E-49C5-BBC5-D400D4E95D03}"/>
              </a:ext>
            </a:extLst>
          </p:cNvPr>
          <p:cNvSpPr txBox="1"/>
          <p:nvPr/>
        </p:nvSpPr>
        <p:spPr>
          <a:xfrm>
            <a:off x="661046" y="2317336"/>
            <a:ext cx="3056189" cy="1785104"/>
          </a:xfrm>
          <a:prstGeom prst="rect">
            <a:avLst/>
          </a:prstGeom>
          <a:noFill/>
        </p:spPr>
        <p:txBody>
          <a:bodyPr wrap="square" rtlCol="0">
            <a:spAutoFit/>
          </a:bodyPr>
          <a:lstStyle/>
          <a:p>
            <a:pPr marL="285750" indent="-285750" algn="just">
              <a:buClrTx/>
              <a:buFont typeface="Wingdings" panose="05000000000000000000" pitchFamily="2" charset="2"/>
              <a:buChar char="q"/>
            </a:pPr>
            <a:r>
              <a:rPr lang="en-US" sz="1100" dirty="0">
                <a:latin typeface="Maven Pro Medium"/>
              </a:rPr>
              <a:t>Results showed </a:t>
            </a:r>
            <a:r>
              <a:rPr lang="en-US" sz="1100" b="1" dirty="0">
                <a:solidFill>
                  <a:srgbClr val="FF0000"/>
                </a:solidFill>
                <a:latin typeface="Maven Pro Medium"/>
              </a:rPr>
              <a:t>significant difference </a:t>
            </a:r>
            <a:r>
              <a:rPr lang="en-US" sz="1100" dirty="0">
                <a:latin typeface="Maven Pro Medium"/>
              </a:rPr>
              <a:t>in percent of entrapment efficiency (p&lt;0.05). </a:t>
            </a:r>
          </a:p>
          <a:p>
            <a:pPr algn="just">
              <a:buClrTx/>
            </a:pPr>
            <a:endParaRPr lang="en-US" sz="1100" dirty="0">
              <a:latin typeface="Maven Pro Medium"/>
            </a:endParaRPr>
          </a:p>
          <a:p>
            <a:pPr marL="285750" indent="-285750" algn="just">
              <a:buClrTx/>
              <a:buFont typeface="Wingdings" panose="05000000000000000000" pitchFamily="2" charset="2"/>
              <a:buChar char="q"/>
            </a:pPr>
            <a:r>
              <a:rPr lang="en-US" sz="1100" dirty="0">
                <a:latin typeface="Maven Pro Medium"/>
              </a:rPr>
              <a:t>Data showed that </a:t>
            </a:r>
            <a:r>
              <a:rPr lang="en-US" sz="1100" b="1" dirty="0">
                <a:solidFill>
                  <a:srgbClr val="FF0000"/>
                </a:solidFill>
                <a:latin typeface="Maven Pro Medium"/>
              </a:rPr>
              <a:t>D-Limonene</a:t>
            </a:r>
            <a:r>
              <a:rPr lang="en-US" sz="1100" dirty="0">
                <a:latin typeface="Maven Pro Medium"/>
              </a:rPr>
              <a:t> had higher entrapment efficiency, as shown in </a:t>
            </a:r>
            <a:r>
              <a:rPr lang="en-US" sz="1100" b="1" dirty="0">
                <a:solidFill>
                  <a:srgbClr val="FF0000"/>
                </a:solidFill>
                <a:latin typeface="Maven Pro Medium"/>
              </a:rPr>
              <a:t>(F22 and F25)</a:t>
            </a:r>
            <a:r>
              <a:rPr lang="en-US" sz="1100" dirty="0">
                <a:latin typeface="Maven Pro Medium"/>
              </a:rPr>
              <a:t>,</a:t>
            </a:r>
            <a:r>
              <a:rPr lang="en-US" sz="1100" b="1" dirty="0">
                <a:latin typeface="Maven Pro Medium"/>
              </a:rPr>
              <a:t> </a:t>
            </a:r>
            <a:r>
              <a:rPr lang="en-US" sz="1100" dirty="0">
                <a:latin typeface="Maven Pro Medium"/>
              </a:rPr>
              <a:t>which due to the higher lipophilicity of D-Limonene which expected to entrap ondansetron higher than other terpenes used.</a:t>
            </a:r>
          </a:p>
        </p:txBody>
      </p:sp>
      <p:sp>
        <p:nvSpPr>
          <p:cNvPr id="15" name="Google Shape;842;p41">
            <a:extLst>
              <a:ext uri="{FF2B5EF4-FFF2-40B4-BE49-F238E27FC236}">
                <a16:creationId xmlns:a16="http://schemas.microsoft.com/office/drawing/2014/main" id="{60C33930-4473-40ED-B16B-797723A556BA}"/>
              </a:ext>
            </a:extLst>
          </p:cNvPr>
          <p:cNvSpPr txBox="1">
            <a:spLocks noGrp="1"/>
          </p:cNvSpPr>
          <p:nvPr>
            <p:ph type="title"/>
          </p:nvPr>
        </p:nvSpPr>
        <p:spPr>
          <a:xfrm>
            <a:off x="921543" y="170950"/>
            <a:ext cx="470544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bg1"/>
                </a:solidFill>
              </a:rPr>
              <a:t>Results &amp; </a:t>
            </a:r>
            <a:r>
              <a:rPr lang="en-US" dirty="0">
                <a:solidFill>
                  <a:schemeClr val="bg1"/>
                </a:solidFill>
              </a:rPr>
              <a:t>Discussion</a:t>
            </a:r>
            <a:endParaRPr dirty="0">
              <a:solidFill>
                <a:schemeClr val="bg1"/>
              </a:solidFill>
            </a:endParaRPr>
          </a:p>
        </p:txBody>
      </p:sp>
      <p:pic>
        <p:nvPicPr>
          <p:cNvPr id="16" name="Picture 15">
            <a:extLst>
              <a:ext uri="{FF2B5EF4-FFF2-40B4-BE49-F238E27FC236}">
                <a16:creationId xmlns:a16="http://schemas.microsoft.com/office/drawing/2014/main" id="{B541C5FA-01B2-42A0-844E-BA6EB4725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 y="-15240"/>
            <a:ext cx="914400" cy="914400"/>
          </a:xfrm>
          <a:prstGeom prst="rect">
            <a:avLst/>
          </a:prstGeom>
        </p:spPr>
      </p:pic>
      <p:grpSp>
        <p:nvGrpSpPr>
          <p:cNvPr id="18" name="Google Shape;1055;p45">
            <a:extLst>
              <a:ext uri="{FF2B5EF4-FFF2-40B4-BE49-F238E27FC236}">
                <a16:creationId xmlns:a16="http://schemas.microsoft.com/office/drawing/2014/main" id="{7FD20239-6AB2-403D-85FB-B9E56DE604BC}"/>
              </a:ext>
            </a:extLst>
          </p:cNvPr>
          <p:cNvGrpSpPr/>
          <p:nvPr/>
        </p:nvGrpSpPr>
        <p:grpSpPr>
          <a:xfrm>
            <a:off x="4572000" y="1856667"/>
            <a:ext cx="4159888" cy="2955794"/>
            <a:chOff x="4854325" y="1936705"/>
            <a:chExt cx="3569700" cy="2142920"/>
          </a:xfrm>
          <a:solidFill>
            <a:schemeClr val="tx1">
              <a:lumMod val="75000"/>
              <a:lumOff val="25000"/>
            </a:schemeClr>
          </a:solidFill>
        </p:grpSpPr>
        <p:sp>
          <p:nvSpPr>
            <p:cNvPr id="19" name="Google Shape;1056;p45">
              <a:extLst>
                <a:ext uri="{FF2B5EF4-FFF2-40B4-BE49-F238E27FC236}">
                  <a16:creationId xmlns:a16="http://schemas.microsoft.com/office/drawing/2014/main" id="{C23805AF-E579-4A47-9283-1D0B42A2A5A9}"/>
                </a:ext>
              </a:extLst>
            </p:cNvPr>
            <p:cNvSpPr/>
            <p:nvPr/>
          </p:nvSpPr>
          <p:spPr>
            <a:xfrm>
              <a:off x="5044081" y="1936705"/>
              <a:ext cx="3190200" cy="1990200"/>
            </a:xfrm>
            <a:prstGeom prst="round2SameRect">
              <a:avLst>
                <a:gd name="adj1" fmla="val 5925"/>
                <a:gd name="adj2" fmla="val 0"/>
              </a:avLst>
            </a:prstGeom>
            <a:grpFill/>
            <a:ln w="19050" cap="flat" cmpd="sng">
              <a:solidFill>
                <a:schemeClr val="tx1">
                  <a:lumMod val="75000"/>
                  <a:lumOff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57;p45">
              <a:extLst>
                <a:ext uri="{FF2B5EF4-FFF2-40B4-BE49-F238E27FC236}">
                  <a16:creationId xmlns:a16="http://schemas.microsoft.com/office/drawing/2014/main" id="{3FB57A1E-F8D0-4068-8DB2-932BA00BFE64}"/>
                </a:ext>
              </a:extLst>
            </p:cNvPr>
            <p:cNvSpPr/>
            <p:nvPr/>
          </p:nvSpPr>
          <p:spPr>
            <a:xfrm rot="10800000">
              <a:off x="4854325" y="3926925"/>
              <a:ext cx="3569700" cy="152700"/>
            </a:xfrm>
            <a:prstGeom prst="round2SameRect">
              <a:avLst>
                <a:gd name="adj1" fmla="val 50000"/>
                <a:gd name="adj2" fmla="val 0"/>
              </a:avLst>
            </a:prstGeom>
            <a:grpFill/>
            <a:ln>
              <a:solidFill>
                <a:schemeClr val="tx1">
                  <a:lumMod val="75000"/>
                  <a:lumOff val="2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58;p45">
              <a:extLst>
                <a:ext uri="{FF2B5EF4-FFF2-40B4-BE49-F238E27FC236}">
                  <a16:creationId xmlns:a16="http://schemas.microsoft.com/office/drawing/2014/main" id="{585DB8B3-9F72-4089-B241-9942F6FF92A7}"/>
                </a:ext>
              </a:extLst>
            </p:cNvPr>
            <p:cNvSpPr/>
            <p:nvPr/>
          </p:nvSpPr>
          <p:spPr>
            <a:xfrm>
              <a:off x="6606475" y="2008050"/>
              <a:ext cx="65400" cy="65400"/>
            </a:xfrm>
            <a:prstGeom prst="ellipse">
              <a:avLst/>
            </a:prstGeom>
            <a:grpFill/>
            <a:ln>
              <a:solidFill>
                <a:schemeClr val="tx1">
                  <a:lumMod val="75000"/>
                  <a:lumOff val="2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Rectangle 21">
            <a:extLst>
              <a:ext uri="{FF2B5EF4-FFF2-40B4-BE49-F238E27FC236}">
                <a16:creationId xmlns:a16="http://schemas.microsoft.com/office/drawing/2014/main" id="{C30F5BB2-AE60-4AC9-A14E-5E3330500368}"/>
              </a:ext>
            </a:extLst>
          </p:cNvPr>
          <p:cNvSpPr/>
          <p:nvPr/>
        </p:nvSpPr>
        <p:spPr>
          <a:xfrm>
            <a:off x="5020690" y="2212174"/>
            <a:ext cx="3387446" cy="2389650"/>
          </a:xfrm>
          <a:prstGeom prst="rect">
            <a:avLst/>
          </a:prstGeom>
          <a:solidFill>
            <a:srgbClr val="FFFFFF"/>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AC7A56C-B473-408D-9513-01ED0B48C13B}"/>
              </a:ext>
            </a:extLst>
          </p:cNvPr>
          <p:cNvSpPr txBox="1"/>
          <p:nvPr/>
        </p:nvSpPr>
        <p:spPr>
          <a:xfrm>
            <a:off x="5205719" y="2260531"/>
            <a:ext cx="3017387" cy="2292935"/>
          </a:xfrm>
          <a:prstGeom prst="rect">
            <a:avLst/>
          </a:prstGeom>
          <a:noFill/>
        </p:spPr>
        <p:txBody>
          <a:bodyPr wrap="square" rtlCol="0">
            <a:spAutoFit/>
          </a:bodyPr>
          <a:lstStyle/>
          <a:p>
            <a:pPr marL="171450" indent="-171450" algn="just">
              <a:buClrTx/>
              <a:buFont typeface="Wingdings" panose="05000000000000000000" pitchFamily="2" charset="2"/>
              <a:buChar char="q"/>
            </a:pPr>
            <a:r>
              <a:rPr lang="en-US" sz="1100" dirty="0">
                <a:latin typeface="Maven Pro Medium"/>
              </a:rPr>
              <a:t>Results showed that the %EE was increased with increase in the volatile oil percent as seen in </a:t>
            </a:r>
            <a:r>
              <a:rPr lang="en-US" sz="1100" b="1" dirty="0">
                <a:solidFill>
                  <a:srgbClr val="FF0000"/>
                </a:solidFill>
                <a:latin typeface="Maven Pro Medium"/>
              </a:rPr>
              <a:t>(F1,F4 and F7) </a:t>
            </a:r>
            <a:r>
              <a:rPr lang="en-US" sz="1100" dirty="0">
                <a:latin typeface="Maven Pro Medium"/>
              </a:rPr>
              <a:t>which contained </a:t>
            </a:r>
            <a:r>
              <a:rPr lang="en-US" sz="1100" b="1" dirty="0">
                <a:solidFill>
                  <a:srgbClr val="FF0000"/>
                </a:solidFill>
                <a:latin typeface="Maven Pro Medium"/>
              </a:rPr>
              <a:t>β-Citronellol</a:t>
            </a:r>
            <a:r>
              <a:rPr lang="en-US" sz="1100" dirty="0">
                <a:latin typeface="Maven Pro Medium"/>
              </a:rPr>
              <a:t> </a:t>
            </a:r>
            <a:r>
              <a:rPr lang="en-US" sz="1100" b="1" dirty="0">
                <a:solidFill>
                  <a:srgbClr val="FF0000"/>
                </a:solidFill>
                <a:latin typeface="Maven Pro Medium"/>
              </a:rPr>
              <a:t>,(F10,F13 and F16) </a:t>
            </a:r>
            <a:r>
              <a:rPr lang="en-US" sz="1100" dirty="0">
                <a:latin typeface="Maven Pro Medium"/>
              </a:rPr>
              <a:t>which contained </a:t>
            </a:r>
            <a:r>
              <a:rPr lang="en-US" sz="1100" b="1" dirty="0">
                <a:solidFill>
                  <a:srgbClr val="FF0000"/>
                </a:solidFill>
                <a:latin typeface="Maven Pro Medium"/>
              </a:rPr>
              <a:t>α-pinene</a:t>
            </a:r>
            <a:r>
              <a:rPr lang="en-US" sz="1100" dirty="0">
                <a:latin typeface="Maven Pro Medium"/>
              </a:rPr>
              <a:t> </a:t>
            </a:r>
            <a:r>
              <a:rPr lang="en-US" sz="1100" b="1" dirty="0">
                <a:solidFill>
                  <a:srgbClr val="FF0000"/>
                </a:solidFill>
                <a:latin typeface="Maven Pro Medium"/>
              </a:rPr>
              <a:t>,(F19,F22 and F25)</a:t>
            </a:r>
            <a:r>
              <a:rPr lang="en-US" sz="1100" dirty="0">
                <a:latin typeface="Maven Pro Medium"/>
              </a:rPr>
              <a:t> which contained </a:t>
            </a:r>
            <a:r>
              <a:rPr lang="en-US" sz="1100" b="1" dirty="0">
                <a:solidFill>
                  <a:srgbClr val="FF0000"/>
                </a:solidFill>
                <a:latin typeface="Maven Pro Medium"/>
              </a:rPr>
              <a:t>D-Limonene</a:t>
            </a:r>
            <a:r>
              <a:rPr lang="en-US" sz="1100" dirty="0">
                <a:latin typeface="Maven Pro Medium"/>
              </a:rPr>
              <a:t>.</a:t>
            </a:r>
          </a:p>
          <a:p>
            <a:pPr algn="just"/>
            <a:endParaRPr lang="en-US" sz="1100" dirty="0">
              <a:latin typeface="Maven Pro Medium"/>
            </a:endParaRPr>
          </a:p>
          <a:p>
            <a:pPr marL="171450" indent="-171450" algn="just">
              <a:buClrTx/>
              <a:buFont typeface="Wingdings" panose="05000000000000000000" pitchFamily="2" charset="2"/>
              <a:buChar char="q"/>
            </a:pPr>
            <a:r>
              <a:rPr lang="en-US" sz="1100" dirty="0">
                <a:latin typeface="Maven Pro Medium"/>
              </a:rPr>
              <a:t>Data showed </a:t>
            </a:r>
            <a:r>
              <a:rPr lang="en-US" sz="1100" b="1" dirty="0">
                <a:solidFill>
                  <a:srgbClr val="FF0000"/>
                </a:solidFill>
                <a:latin typeface="Maven Pro Medium"/>
              </a:rPr>
              <a:t>no statistically significant </a:t>
            </a:r>
            <a:r>
              <a:rPr lang="en-US" sz="1100" dirty="0">
                <a:latin typeface="Maven Pro Medium"/>
              </a:rPr>
              <a:t>effect (p&gt;0.05) for formulas contained </a:t>
            </a:r>
            <a:r>
              <a:rPr lang="en-US" sz="1100" b="1" dirty="0">
                <a:solidFill>
                  <a:srgbClr val="FF0000"/>
                </a:solidFill>
                <a:latin typeface="Maven Pro Medium"/>
              </a:rPr>
              <a:t>β-Citronellol and α-pinene</a:t>
            </a:r>
            <a:r>
              <a:rPr lang="en-US" sz="1100" dirty="0">
                <a:latin typeface="Maven Pro Medium"/>
              </a:rPr>
              <a:t>, while results showed </a:t>
            </a:r>
            <a:r>
              <a:rPr lang="en-US" sz="1100" b="1" dirty="0">
                <a:solidFill>
                  <a:srgbClr val="FF0000"/>
                </a:solidFill>
                <a:latin typeface="Maven Pro Medium"/>
              </a:rPr>
              <a:t>significant effect </a:t>
            </a:r>
            <a:r>
              <a:rPr lang="en-US" sz="1100" dirty="0">
                <a:latin typeface="Maven Pro Medium"/>
              </a:rPr>
              <a:t>(p&lt;0.05) for formulas contained </a:t>
            </a:r>
            <a:r>
              <a:rPr lang="en-US" sz="1100" b="1" dirty="0">
                <a:solidFill>
                  <a:srgbClr val="FF0000"/>
                </a:solidFill>
                <a:latin typeface="Maven Pro Medium"/>
              </a:rPr>
              <a:t>D-limonene</a:t>
            </a:r>
            <a:r>
              <a:rPr lang="en-US" sz="1100" dirty="0">
                <a:solidFill>
                  <a:schemeClr val="tx1"/>
                </a:solidFill>
                <a:latin typeface="Maven Pro Medium"/>
              </a:rPr>
              <a:t>.</a:t>
            </a:r>
            <a:endParaRPr lang="en-US" sz="1100" b="1" dirty="0">
              <a:solidFill>
                <a:schemeClr val="tx1"/>
              </a:solidFill>
              <a:latin typeface="Maven Pro Medium"/>
            </a:endParaRPr>
          </a:p>
        </p:txBody>
      </p:sp>
      <p:sp>
        <p:nvSpPr>
          <p:cNvPr id="9" name="TextBox 8">
            <a:extLst>
              <a:ext uri="{FF2B5EF4-FFF2-40B4-BE49-F238E27FC236}">
                <a16:creationId xmlns:a16="http://schemas.microsoft.com/office/drawing/2014/main" id="{7DD846E6-C753-4CDE-B3A6-E9778F8B198C}"/>
              </a:ext>
            </a:extLst>
          </p:cNvPr>
          <p:cNvSpPr txBox="1"/>
          <p:nvPr/>
        </p:nvSpPr>
        <p:spPr>
          <a:xfrm>
            <a:off x="449725" y="1240211"/>
            <a:ext cx="2571771" cy="400110"/>
          </a:xfrm>
          <a:prstGeom prst="rect">
            <a:avLst/>
          </a:prstGeom>
          <a:noFill/>
        </p:spPr>
        <p:txBody>
          <a:bodyPr wrap="square" rtlCol="0">
            <a:spAutoFit/>
          </a:bodyPr>
          <a:lstStyle/>
          <a:p>
            <a:r>
              <a:rPr lang="en-US" sz="2000" dirty="0">
                <a:latin typeface="Alfa Slab One"/>
              </a:rPr>
              <a:t>Analysis of Data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41"/>
          <p:cNvSpPr txBox="1">
            <a:spLocks noGrp="1"/>
          </p:cNvSpPr>
          <p:nvPr>
            <p:ph type="title"/>
          </p:nvPr>
        </p:nvSpPr>
        <p:spPr>
          <a:xfrm>
            <a:off x="921543" y="170950"/>
            <a:ext cx="470544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bg1"/>
                </a:solidFill>
              </a:rPr>
              <a:t>Results &amp; </a:t>
            </a:r>
            <a:r>
              <a:rPr lang="en-US" dirty="0">
                <a:solidFill>
                  <a:schemeClr val="bg1"/>
                </a:solidFill>
              </a:rPr>
              <a:t>Discussion</a:t>
            </a:r>
            <a:endParaRPr dirty="0">
              <a:solidFill>
                <a:schemeClr val="bg1"/>
              </a:solidFill>
            </a:endParaRPr>
          </a:p>
        </p:txBody>
      </p:sp>
      <p:pic>
        <p:nvPicPr>
          <p:cNvPr id="25" name="Picture 24">
            <a:extLst>
              <a:ext uri="{FF2B5EF4-FFF2-40B4-BE49-F238E27FC236}">
                <a16:creationId xmlns:a16="http://schemas.microsoft.com/office/drawing/2014/main" id="{A6C5CAD9-A3CA-4CBB-A719-F1F85D221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 y="-15240"/>
            <a:ext cx="914400" cy="914400"/>
          </a:xfrm>
          <a:prstGeom prst="rect">
            <a:avLst/>
          </a:prstGeom>
        </p:spPr>
      </p:pic>
      <p:sp>
        <p:nvSpPr>
          <p:cNvPr id="2" name="TextBox 1">
            <a:extLst>
              <a:ext uri="{FF2B5EF4-FFF2-40B4-BE49-F238E27FC236}">
                <a16:creationId xmlns:a16="http://schemas.microsoft.com/office/drawing/2014/main" id="{25E01268-54F5-43AE-AB8C-BFCC39C59EBD}"/>
              </a:ext>
            </a:extLst>
          </p:cNvPr>
          <p:cNvSpPr txBox="1"/>
          <p:nvPr/>
        </p:nvSpPr>
        <p:spPr>
          <a:xfrm>
            <a:off x="464343" y="1162242"/>
            <a:ext cx="4584735" cy="1692771"/>
          </a:xfrm>
          <a:prstGeom prst="rect">
            <a:avLst/>
          </a:prstGeom>
          <a:noFill/>
        </p:spPr>
        <p:txBody>
          <a:bodyPr wrap="square" rtlCol="0">
            <a:spAutoFit/>
          </a:bodyPr>
          <a:lstStyle/>
          <a:p>
            <a:r>
              <a:rPr lang="en-US" sz="1800" dirty="0">
                <a:latin typeface="Alfa Slab One"/>
              </a:rPr>
              <a:t>Effect of variables on ondansetron entrapment efficiency (%EE)</a:t>
            </a:r>
          </a:p>
          <a:p>
            <a:r>
              <a:rPr lang="en-US" sz="1800" dirty="0">
                <a:latin typeface="Alfa Slab One"/>
              </a:rPr>
              <a:t>2.</a:t>
            </a:r>
            <a:r>
              <a:rPr lang="en-US" sz="1800" i="1" dirty="0">
                <a:latin typeface="Alfa Slab One"/>
              </a:rPr>
              <a:t> </a:t>
            </a:r>
            <a:r>
              <a:rPr lang="en-US" i="1" dirty="0">
                <a:latin typeface="Alfa Slab One"/>
              </a:rPr>
              <a:t>Effect of lecithin  amount ratio</a:t>
            </a:r>
          </a:p>
          <a:p>
            <a:endParaRPr lang="en-US" sz="1800" dirty="0">
              <a:latin typeface="Alfa Slab One"/>
            </a:endParaRPr>
          </a:p>
          <a:p>
            <a:endParaRPr lang="en-US" sz="1800" dirty="0">
              <a:latin typeface="Alfa Slab One"/>
              <a:sym typeface="Alfa Slab One"/>
            </a:endParaRPr>
          </a:p>
          <a:p>
            <a:endParaRPr lang="en-US" dirty="0"/>
          </a:p>
        </p:txBody>
      </p:sp>
      <p:sp>
        <p:nvSpPr>
          <p:cNvPr id="3" name="TextBox 2">
            <a:extLst>
              <a:ext uri="{FF2B5EF4-FFF2-40B4-BE49-F238E27FC236}">
                <a16:creationId xmlns:a16="http://schemas.microsoft.com/office/drawing/2014/main" id="{9A184BCE-2F4D-4A16-8929-3A7151EE1A4A}"/>
              </a:ext>
            </a:extLst>
          </p:cNvPr>
          <p:cNvSpPr txBox="1"/>
          <p:nvPr/>
        </p:nvSpPr>
        <p:spPr>
          <a:xfrm>
            <a:off x="735496" y="2126974"/>
            <a:ext cx="6453808" cy="2292935"/>
          </a:xfrm>
          <a:prstGeom prst="rect">
            <a:avLst/>
          </a:prstGeom>
          <a:noFill/>
        </p:spPr>
        <p:txBody>
          <a:bodyPr wrap="square" rtlCol="0">
            <a:spAutoFit/>
          </a:bodyPr>
          <a:lstStyle/>
          <a:p>
            <a:pPr marL="171450" indent="-171450" algn="just">
              <a:buFont typeface="Wingdings" panose="05000000000000000000" pitchFamily="2" charset="2"/>
              <a:buChar char="q"/>
            </a:pPr>
            <a:r>
              <a:rPr lang="en-US" sz="1100" dirty="0">
                <a:latin typeface="Maven Pro Medium"/>
              </a:rPr>
              <a:t>Different percent (4%,8% and 16% w/v) were used in preparation of formulas and results showed that the EE% was decreased with increase in the percent of lecithin mixture. For </a:t>
            </a:r>
            <a:r>
              <a:rPr lang="en-US" sz="1100" b="1" dirty="0">
                <a:solidFill>
                  <a:srgbClr val="FF0000"/>
                </a:solidFill>
                <a:latin typeface="Maven Pro Medium"/>
              </a:rPr>
              <a:t>(F1,F2 and F3)</a:t>
            </a:r>
            <a:r>
              <a:rPr lang="en-US" sz="1100" b="1" dirty="0">
                <a:solidFill>
                  <a:schemeClr val="bg2"/>
                </a:solidFill>
                <a:latin typeface="Maven Pro Medium"/>
              </a:rPr>
              <a:t> </a:t>
            </a:r>
            <a:r>
              <a:rPr lang="en-US" sz="1100" dirty="0">
                <a:latin typeface="Maven Pro Medium"/>
              </a:rPr>
              <a:t>which</a:t>
            </a:r>
            <a:r>
              <a:rPr lang="en-US" sz="1100" b="1" dirty="0">
                <a:solidFill>
                  <a:schemeClr val="bg2"/>
                </a:solidFill>
                <a:latin typeface="Maven Pro Medium"/>
              </a:rPr>
              <a:t> </a:t>
            </a:r>
            <a:r>
              <a:rPr lang="en-US" sz="1100" dirty="0">
                <a:latin typeface="Maven Pro Medium"/>
              </a:rPr>
              <a:t>contained </a:t>
            </a:r>
            <a:r>
              <a:rPr lang="en-US" sz="1100" b="1" dirty="0">
                <a:solidFill>
                  <a:srgbClr val="FF0000"/>
                </a:solidFill>
                <a:latin typeface="Maven Pro Medium"/>
              </a:rPr>
              <a:t>β-Citronellol </a:t>
            </a:r>
            <a:r>
              <a:rPr lang="en-US" sz="1100" b="1" dirty="0">
                <a:solidFill>
                  <a:schemeClr val="tx1"/>
                </a:solidFill>
                <a:latin typeface="Maven Pro Medium"/>
              </a:rPr>
              <a:t>,</a:t>
            </a:r>
            <a:r>
              <a:rPr lang="en-US" sz="1100" dirty="0">
                <a:solidFill>
                  <a:schemeClr val="tx1"/>
                </a:solidFill>
                <a:latin typeface="Maven Pro Medium"/>
              </a:rPr>
              <a:t> </a:t>
            </a:r>
            <a:r>
              <a:rPr lang="en-US" sz="1100" b="1" dirty="0">
                <a:solidFill>
                  <a:srgbClr val="FF0000"/>
                </a:solidFill>
                <a:latin typeface="Maven Pro Medium"/>
              </a:rPr>
              <a:t>(F10,F11 and F12) </a:t>
            </a:r>
            <a:r>
              <a:rPr lang="en-US" sz="1100" dirty="0">
                <a:latin typeface="Maven Pro Medium"/>
              </a:rPr>
              <a:t>which contained </a:t>
            </a:r>
            <a:r>
              <a:rPr lang="en-US" sz="1100" b="1" dirty="0">
                <a:solidFill>
                  <a:srgbClr val="FF0000"/>
                </a:solidFill>
                <a:latin typeface="Maven Pro Medium"/>
              </a:rPr>
              <a:t>α-pinene</a:t>
            </a:r>
            <a:r>
              <a:rPr lang="en-US" sz="1100" b="1" dirty="0">
                <a:solidFill>
                  <a:schemeClr val="bg2"/>
                </a:solidFill>
                <a:latin typeface="Maven Pro Medium"/>
              </a:rPr>
              <a:t> </a:t>
            </a:r>
            <a:r>
              <a:rPr lang="en-US" sz="1100" dirty="0">
                <a:latin typeface="Maven Pro Medium"/>
              </a:rPr>
              <a:t>, and </a:t>
            </a:r>
            <a:r>
              <a:rPr lang="en-US" sz="1100" b="1" dirty="0">
                <a:solidFill>
                  <a:srgbClr val="FF0000"/>
                </a:solidFill>
                <a:latin typeface="Maven Pro Medium"/>
              </a:rPr>
              <a:t>(F19,F20 and F21) </a:t>
            </a:r>
            <a:r>
              <a:rPr lang="en-US" sz="1100" dirty="0">
                <a:latin typeface="Maven Pro Medium"/>
              </a:rPr>
              <a:t>which contained D-limonene, respectively. </a:t>
            </a:r>
          </a:p>
          <a:p>
            <a:pPr marL="171450" indent="-171450" algn="just">
              <a:buFont typeface="Wingdings" panose="05000000000000000000" pitchFamily="2" charset="2"/>
              <a:buChar char="q"/>
            </a:pPr>
            <a:endParaRPr lang="en-US" sz="1100" dirty="0">
              <a:latin typeface="Maven Pro Medium"/>
            </a:endParaRPr>
          </a:p>
          <a:p>
            <a:pPr algn="just"/>
            <a:endParaRPr lang="en-US" sz="1100" dirty="0">
              <a:latin typeface="Maven Pro Medium"/>
            </a:endParaRPr>
          </a:p>
          <a:p>
            <a:pPr marL="171450" indent="-171450" algn="just">
              <a:buFont typeface="Wingdings" panose="05000000000000000000" pitchFamily="2" charset="2"/>
              <a:buChar char="q"/>
            </a:pPr>
            <a:r>
              <a:rPr lang="en-US" sz="1100" dirty="0">
                <a:latin typeface="Maven Pro Medium"/>
              </a:rPr>
              <a:t>Data showed </a:t>
            </a:r>
            <a:r>
              <a:rPr lang="en-US" sz="1100" b="1" dirty="0">
                <a:solidFill>
                  <a:srgbClr val="FF0000"/>
                </a:solidFill>
                <a:latin typeface="Maven Pro Medium"/>
              </a:rPr>
              <a:t>significant effect</a:t>
            </a:r>
            <a:r>
              <a:rPr lang="en-US" sz="1100" dirty="0">
                <a:latin typeface="Maven Pro Medium"/>
              </a:rPr>
              <a:t> (p&lt;0.05) in the on the increase of lecithin mixture amount on %EE of the prepared formulas using constant volume of terpene and regardless to its type.</a:t>
            </a:r>
          </a:p>
          <a:p>
            <a:pPr marL="171450" indent="-171450" algn="just">
              <a:buFont typeface="Wingdings" panose="05000000000000000000" pitchFamily="2" charset="2"/>
              <a:buChar char="q"/>
            </a:pPr>
            <a:endParaRPr lang="en-US" sz="1100" dirty="0">
              <a:latin typeface="Maven Pro Medium"/>
            </a:endParaRPr>
          </a:p>
          <a:p>
            <a:pPr marL="171450" indent="-171450" algn="just">
              <a:buFont typeface="Wingdings" panose="05000000000000000000" pitchFamily="2" charset="2"/>
              <a:buChar char="q"/>
            </a:pPr>
            <a:r>
              <a:rPr lang="en-US" sz="1100" dirty="0">
                <a:latin typeface="Maven Pro Medium"/>
              </a:rPr>
              <a:t>Ondansetron incorporated into the invasomal vesicle between the lipophilic chains of the phospholipid molecules. At a low amount of lecithin, ondansetron could be completely incorporated into the bilayer membrane, which explains the high encapsulation efficiency observed at a low amount of lecithin.</a:t>
            </a:r>
          </a:p>
        </p:txBody>
      </p:sp>
    </p:spTree>
    <p:extLst>
      <p:ext uri="{BB962C8B-B14F-4D97-AF65-F5344CB8AC3E}">
        <p14:creationId xmlns:p14="http://schemas.microsoft.com/office/powerpoint/2010/main" val="459319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BB9493-7D52-4A86-B444-F9FF95F87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 y="0"/>
            <a:ext cx="914400" cy="914400"/>
          </a:xfrm>
          <a:prstGeom prst="rect">
            <a:avLst/>
          </a:prstGeom>
        </p:spPr>
      </p:pic>
      <p:sp>
        <p:nvSpPr>
          <p:cNvPr id="2" name="Slide Number Placeholder 1">
            <a:extLst>
              <a:ext uri="{FF2B5EF4-FFF2-40B4-BE49-F238E27FC236}">
                <a16:creationId xmlns:a16="http://schemas.microsoft.com/office/drawing/2014/main" id="{A03BB019-FB73-4C65-9A49-8C1B97FD6A4F}"/>
              </a:ext>
            </a:extLst>
          </p:cNvPr>
          <p:cNvSpPr>
            <a:spLocks noGrp="1"/>
          </p:cNvSpPr>
          <p:nvPr>
            <p:ph type="sldNum" sz="quarter" idx="12"/>
          </p:nvPr>
        </p:nvSpPr>
        <p:spPr>
          <a:xfrm>
            <a:off x="914400" y="25425400"/>
            <a:ext cx="8229600" cy="1460500"/>
          </a:xfrm>
          <a:prstGeom prst="rect">
            <a:avLst/>
          </a:prstGeom>
        </p:spPr>
        <p:txBody>
          <a:bodyPr vert="horz" lIns="91440" tIns="45720" rIns="91440" bIns="45720" rtlCol="0" anchor="ctr"/>
          <a:lstStyle>
            <a:defPPr>
              <a:defRPr lang="en-US"/>
            </a:defPPr>
            <a:lvl1pPr marL="0" algn="r" defTabSz="457200" rtl="0" eaLnBrk="1" latinLnBrk="0" hangingPunct="1">
              <a:defRPr sz="4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F6D83A-BCBA-43C4-A415-61DF0E8048ED}" type="slidenum">
              <a:rPr lang="en-US" smtClean="0"/>
              <a:pPr/>
              <a:t>2</a:t>
            </a:fld>
            <a:endParaRPr lang="en-US"/>
          </a:p>
        </p:txBody>
      </p:sp>
      <p:sp>
        <p:nvSpPr>
          <p:cNvPr id="5" name="TextBox 4">
            <a:extLst>
              <a:ext uri="{FF2B5EF4-FFF2-40B4-BE49-F238E27FC236}">
                <a16:creationId xmlns:a16="http://schemas.microsoft.com/office/drawing/2014/main" id="{2B39B5DA-130C-4D68-BBEF-65CA7EABC6D9}"/>
              </a:ext>
            </a:extLst>
          </p:cNvPr>
          <p:cNvSpPr txBox="1"/>
          <p:nvPr/>
        </p:nvSpPr>
        <p:spPr>
          <a:xfrm>
            <a:off x="921543" y="268069"/>
            <a:ext cx="2721610" cy="646331"/>
          </a:xfrm>
          <a:prstGeom prst="rect">
            <a:avLst/>
          </a:prstGeom>
          <a:noFill/>
        </p:spPr>
        <p:txBody>
          <a:bodyPr wrap="square" rtlCol="0">
            <a:spAutoFit/>
          </a:bodyPr>
          <a:lstStyle/>
          <a:p>
            <a:r>
              <a:rPr lang="en-US" sz="3600" dirty="0">
                <a:solidFill>
                  <a:schemeClr val="bg1"/>
                </a:solidFill>
                <a:latin typeface="Alfa Slab One"/>
                <a:sym typeface="Alfa Slab One"/>
              </a:rPr>
              <a:t>Abstract</a:t>
            </a:r>
          </a:p>
        </p:txBody>
      </p:sp>
      <p:sp>
        <p:nvSpPr>
          <p:cNvPr id="3" name="TextBox 2">
            <a:extLst>
              <a:ext uri="{FF2B5EF4-FFF2-40B4-BE49-F238E27FC236}">
                <a16:creationId xmlns:a16="http://schemas.microsoft.com/office/drawing/2014/main" id="{B7F3F553-F01D-4DDB-816C-A528A13DCFE9}"/>
              </a:ext>
            </a:extLst>
          </p:cNvPr>
          <p:cNvSpPr txBox="1"/>
          <p:nvPr/>
        </p:nvSpPr>
        <p:spPr>
          <a:xfrm>
            <a:off x="1402797" y="1487426"/>
            <a:ext cx="6001624" cy="3262432"/>
          </a:xfrm>
          <a:prstGeom prst="rect">
            <a:avLst/>
          </a:prstGeom>
          <a:noFill/>
        </p:spPr>
        <p:txBody>
          <a:bodyPr wrap="square" rtlCol="0">
            <a:spAutoFit/>
          </a:bodyPr>
          <a:lstStyle/>
          <a:p>
            <a:pPr algn="just"/>
            <a:r>
              <a:rPr lang="en-US" sz="1600" b="1" dirty="0">
                <a:solidFill>
                  <a:schemeClr val="bg2"/>
                </a:solidFill>
                <a:latin typeface="Maven Pro"/>
                <a:sym typeface="Maven Pro"/>
              </a:rPr>
              <a:t>Invasomes</a:t>
            </a:r>
            <a:r>
              <a:rPr lang="en-US" sz="1600" dirty="0">
                <a:solidFill>
                  <a:schemeClr val="tx1"/>
                </a:solidFill>
                <a:latin typeface="Maven Pro"/>
                <a:sym typeface="Maven Pro"/>
              </a:rPr>
              <a:t> </a:t>
            </a:r>
            <a:r>
              <a:rPr lang="en-US" sz="1600" dirty="0">
                <a:latin typeface="Maven Pro"/>
                <a:sym typeface="Maven Pro"/>
              </a:rPr>
              <a:t>are newly developed type of vesicles. A vesicular drug delivery system is considered one of the approaches for transdermal delivery to facilitate permeation and improve drugs efficiency. </a:t>
            </a:r>
          </a:p>
          <a:p>
            <a:pPr algn="just"/>
            <a:endParaRPr lang="en-US" sz="1600" dirty="0">
              <a:solidFill>
                <a:schemeClr val="tx1"/>
              </a:solidFill>
              <a:latin typeface="Maven Pro"/>
              <a:sym typeface="Maven Pro"/>
            </a:endParaRPr>
          </a:p>
          <a:p>
            <a:pPr algn="just"/>
            <a:r>
              <a:rPr lang="en-US" sz="1600" b="1" dirty="0">
                <a:solidFill>
                  <a:schemeClr val="bg2"/>
                </a:solidFill>
                <a:latin typeface="Maven Pro"/>
                <a:sym typeface="Maven Pro"/>
              </a:rPr>
              <a:t>Ondansetron</a:t>
            </a:r>
            <a:r>
              <a:rPr lang="en-US" sz="1600" dirty="0">
                <a:solidFill>
                  <a:schemeClr val="tx1"/>
                </a:solidFill>
                <a:latin typeface="Maven Pro"/>
                <a:sym typeface="Maven Pro"/>
              </a:rPr>
              <a:t> </a:t>
            </a:r>
            <a:r>
              <a:rPr lang="en-US" sz="1600" dirty="0">
                <a:latin typeface="Maven Pro"/>
                <a:sym typeface="Maven Pro"/>
              </a:rPr>
              <a:t>is a serotonin receptor antagonist used for treatment emesis associated with different clinical cases especially emesis associated with chemotherapy.</a:t>
            </a:r>
          </a:p>
          <a:p>
            <a:pPr algn="just"/>
            <a:endParaRPr lang="en-US" sz="1600" dirty="0">
              <a:latin typeface="Maven Pro"/>
              <a:sym typeface="Maven Pro"/>
            </a:endParaRPr>
          </a:p>
          <a:p>
            <a:pPr algn="just"/>
            <a:r>
              <a:rPr lang="en-US" sz="1600" b="1" dirty="0">
                <a:solidFill>
                  <a:schemeClr val="bg2"/>
                </a:solidFill>
                <a:latin typeface="Maven Pro"/>
                <a:sym typeface="Maven Pro"/>
              </a:rPr>
              <a:t>Twenty-seven formulas </a:t>
            </a:r>
            <a:r>
              <a:rPr lang="en-US" sz="1600" dirty="0">
                <a:latin typeface="Maven Pro"/>
                <a:sym typeface="Maven Pro"/>
              </a:rPr>
              <a:t>of ondansetron-loaded invasomes (1% w/v) were prepared by a modified mechanical dispersion method.</a:t>
            </a:r>
          </a:p>
          <a:p>
            <a:endParaRPr lang="en-US" dirty="0">
              <a:solidFill>
                <a:schemeClr val="tx1"/>
              </a:solidFill>
            </a:endParaRPr>
          </a:p>
        </p:txBody>
      </p:sp>
    </p:spTree>
    <p:extLst>
      <p:ext uri="{BB962C8B-B14F-4D97-AF65-F5344CB8AC3E}">
        <p14:creationId xmlns:p14="http://schemas.microsoft.com/office/powerpoint/2010/main" val="1754246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41"/>
          <p:cNvSpPr txBox="1">
            <a:spLocks noGrp="1"/>
          </p:cNvSpPr>
          <p:nvPr>
            <p:ph type="title"/>
          </p:nvPr>
        </p:nvSpPr>
        <p:spPr>
          <a:xfrm>
            <a:off x="921543" y="170950"/>
            <a:ext cx="470544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Results &amp; </a:t>
            </a:r>
            <a:r>
              <a:rPr lang="en-US" dirty="0"/>
              <a:t>Discussion</a:t>
            </a:r>
            <a:endParaRPr dirty="0"/>
          </a:p>
        </p:txBody>
      </p:sp>
      <p:pic>
        <p:nvPicPr>
          <p:cNvPr id="25" name="Picture 24">
            <a:extLst>
              <a:ext uri="{FF2B5EF4-FFF2-40B4-BE49-F238E27FC236}">
                <a16:creationId xmlns:a16="http://schemas.microsoft.com/office/drawing/2014/main" id="{A6C5CAD9-A3CA-4CBB-A719-F1F85D221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 y="-15240"/>
            <a:ext cx="914400" cy="914400"/>
          </a:xfrm>
          <a:prstGeom prst="rect">
            <a:avLst/>
          </a:prstGeom>
        </p:spPr>
      </p:pic>
      <p:sp>
        <p:nvSpPr>
          <p:cNvPr id="2" name="TextBox 1">
            <a:extLst>
              <a:ext uri="{FF2B5EF4-FFF2-40B4-BE49-F238E27FC236}">
                <a16:creationId xmlns:a16="http://schemas.microsoft.com/office/drawing/2014/main" id="{25E01268-54F5-43AE-AB8C-BFCC39C59EBD}"/>
              </a:ext>
            </a:extLst>
          </p:cNvPr>
          <p:cNvSpPr txBox="1"/>
          <p:nvPr/>
        </p:nvSpPr>
        <p:spPr>
          <a:xfrm>
            <a:off x="464343" y="1162241"/>
            <a:ext cx="7414074" cy="369332"/>
          </a:xfrm>
          <a:prstGeom prst="rect">
            <a:avLst/>
          </a:prstGeom>
          <a:noFill/>
        </p:spPr>
        <p:txBody>
          <a:bodyPr wrap="square" rtlCol="0">
            <a:spAutoFit/>
          </a:bodyPr>
          <a:lstStyle/>
          <a:p>
            <a:r>
              <a:rPr lang="en-US" sz="1800" dirty="0">
                <a:latin typeface="Alfa Slab One"/>
              </a:rPr>
              <a:t>Vesicle size, polydispersity index, and zeta potential</a:t>
            </a:r>
          </a:p>
        </p:txBody>
      </p:sp>
      <p:sp>
        <p:nvSpPr>
          <p:cNvPr id="4" name="TextBox 3">
            <a:extLst>
              <a:ext uri="{FF2B5EF4-FFF2-40B4-BE49-F238E27FC236}">
                <a16:creationId xmlns:a16="http://schemas.microsoft.com/office/drawing/2014/main" id="{F299C817-FFB7-4D06-9892-EDB479AF714A}"/>
              </a:ext>
            </a:extLst>
          </p:cNvPr>
          <p:cNvSpPr txBox="1"/>
          <p:nvPr/>
        </p:nvSpPr>
        <p:spPr>
          <a:xfrm>
            <a:off x="569842" y="1583635"/>
            <a:ext cx="4648043" cy="3477875"/>
          </a:xfrm>
          <a:prstGeom prst="rect">
            <a:avLst/>
          </a:prstGeom>
          <a:noFill/>
        </p:spPr>
        <p:txBody>
          <a:bodyPr wrap="square" rtlCol="0">
            <a:spAutoFit/>
          </a:bodyPr>
          <a:lstStyle/>
          <a:p>
            <a:pPr marL="171450" indent="-171450" algn="just">
              <a:buFont typeface="Wingdings" panose="05000000000000000000" pitchFamily="2" charset="2"/>
              <a:buChar char="q"/>
            </a:pPr>
            <a:r>
              <a:rPr lang="en-US" sz="1100" b="1" dirty="0">
                <a:solidFill>
                  <a:srgbClr val="FF0000"/>
                </a:solidFill>
                <a:latin typeface="Maven Pro Medium"/>
              </a:rPr>
              <a:t>Optimized formulas </a:t>
            </a:r>
            <a:r>
              <a:rPr lang="en-US" sz="1100" dirty="0">
                <a:latin typeface="Maven Pro Medium"/>
              </a:rPr>
              <a:t>with high entrapment efficiency </a:t>
            </a:r>
            <a:r>
              <a:rPr lang="en-US" sz="1100" b="1" dirty="0">
                <a:solidFill>
                  <a:srgbClr val="FF0000"/>
                </a:solidFill>
                <a:latin typeface="Maven Pro Medium"/>
              </a:rPr>
              <a:t>(&gt;80%) </a:t>
            </a:r>
            <a:r>
              <a:rPr lang="en-US" sz="1100" dirty="0">
                <a:latin typeface="Maven Pro Medium"/>
              </a:rPr>
              <a:t>were evaluated for size, polydispersity (PDI) and zeta potential (ζ). </a:t>
            </a:r>
          </a:p>
          <a:p>
            <a:pPr marL="171450" indent="-171450" algn="just">
              <a:buFont typeface="Wingdings" panose="05000000000000000000" pitchFamily="2" charset="2"/>
              <a:buChar char="q"/>
            </a:pPr>
            <a:endParaRPr lang="en-US" sz="1100" dirty="0">
              <a:latin typeface="Maven Pro Medium"/>
            </a:endParaRPr>
          </a:p>
          <a:p>
            <a:pPr marL="171450" indent="-171450" algn="just">
              <a:buFont typeface="Wingdings" panose="05000000000000000000" pitchFamily="2" charset="2"/>
              <a:buChar char="q"/>
            </a:pPr>
            <a:r>
              <a:rPr lang="en-US" sz="1100" dirty="0">
                <a:latin typeface="Maven Pro Medium"/>
              </a:rPr>
              <a:t>β-citronellol </a:t>
            </a:r>
            <a:r>
              <a:rPr lang="en-US" sz="1100" b="1" dirty="0">
                <a:solidFill>
                  <a:srgbClr val="FF0000"/>
                </a:solidFill>
                <a:latin typeface="Maven Pro Medium"/>
              </a:rPr>
              <a:t>(F4 and F7) </a:t>
            </a:r>
            <a:r>
              <a:rPr lang="en-US" sz="1100" dirty="0">
                <a:latin typeface="Maven Pro Medium"/>
              </a:rPr>
              <a:t>had higher vesicle size in compare to other formulas. </a:t>
            </a:r>
          </a:p>
          <a:p>
            <a:pPr marL="171450" indent="-171450" algn="just">
              <a:buFont typeface="Wingdings" panose="05000000000000000000" pitchFamily="2" charset="2"/>
              <a:buChar char="q"/>
            </a:pPr>
            <a:endParaRPr lang="en-US" sz="1100" dirty="0">
              <a:latin typeface="Maven Pro Medium"/>
            </a:endParaRPr>
          </a:p>
          <a:p>
            <a:pPr marL="171450" indent="-171450" algn="just">
              <a:buFont typeface="Wingdings" panose="05000000000000000000" pitchFamily="2" charset="2"/>
              <a:buChar char="q"/>
            </a:pPr>
            <a:r>
              <a:rPr lang="en-US" sz="1100" dirty="0">
                <a:latin typeface="Maven Pro Medium"/>
              </a:rPr>
              <a:t>The type of terpene had a statistically </a:t>
            </a:r>
            <a:r>
              <a:rPr lang="en-US" sz="1100" b="1" dirty="0">
                <a:solidFill>
                  <a:srgbClr val="FF0000"/>
                </a:solidFill>
                <a:latin typeface="Maven Pro Medium"/>
              </a:rPr>
              <a:t>significant effect </a:t>
            </a:r>
            <a:r>
              <a:rPr lang="en-US" sz="1100" dirty="0">
                <a:latin typeface="Maven Pro Medium"/>
              </a:rPr>
              <a:t>on vesicle size (p&lt;0.05).These results could be related to the terpene molecular size, which greatly affects the vesicular size.</a:t>
            </a:r>
          </a:p>
          <a:p>
            <a:pPr marL="171450" indent="-171450" algn="just">
              <a:buFont typeface="Wingdings" panose="05000000000000000000" pitchFamily="2" charset="2"/>
              <a:buChar char="q"/>
            </a:pPr>
            <a:endParaRPr lang="en-US" sz="1100" dirty="0">
              <a:latin typeface="Maven Pro Medium"/>
            </a:endParaRPr>
          </a:p>
          <a:p>
            <a:pPr marL="171450" indent="-171450" algn="just">
              <a:buFont typeface="Wingdings" panose="05000000000000000000" pitchFamily="2" charset="2"/>
              <a:buChar char="q"/>
            </a:pPr>
            <a:r>
              <a:rPr lang="en-US" sz="1100" dirty="0">
                <a:latin typeface="Maven Pro Medium"/>
              </a:rPr>
              <a:t>As the volume of terpene in the vesicle increased from (4% to 8% w/v), the size of the vesicle expanded.</a:t>
            </a:r>
          </a:p>
          <a:p>
            <a:pPr marL="171450" indent="-171450" algn="just">
              <a:buFont typeface="Wingdings" panose="05000000000000000000" pitchFamily="2" charset="2"/>
              <a:buChar char="q"/>
            </a:pPr>
            <a:endParaRPr lang="en-US" sz="1100" dirty="0">
              <a:latin typeface="Maven Pro Medium"/>
            </a:endParaRPr>
          </a:p>
          <a:p>
            <a:pPr marL="171450" indent="-171450" algn="just">
              <a:buFont typeface="Wingdings" panose="05000000000000000000" pitchFamily="2" charset="2"/>
              <a:buChar char="q"/>
            </a:pPr>
            <a:r>
              <a:rPr lang="en-US" sz="1100" dirty="0">
                <a:latin typeface="Maven Pro Medium"/>
              </a:rPr>
              <a:t>All formulations were monodispersed in which the polydispersity was less than 1 (PDI&lt;1).</a:t>
            </a:r>
          </a:p>
          <a:p>
            <a:pPr marL="171450" indent="-171450" algn="just">
              <a:buFont typeface="Wingdings" panose="05000000000000000000" pitchFamily="2" charset="2"/>
              <a:buChar char="q"/>
            </a:pPr>
            <a:endParaRPr lang="en-US" sz="1100" dirty="0">
              <a:latin typeface="Maven Pro Medium"/>
            </a:endParaRPr>
          </a:p>
          <a:p>
            <a:pPr marL="171450" indent="-171450" algn="just">
              <a:buFont typeface="Wingdings" panose="05000000000000000000" pitchFamily="2" charset="2"/>
              <a:buChar char="q"/>
            </a:pPr>
            <a:r>
              <a:rPr lang="en-US" sz="1100" dirty="0">
                <a:latin typeface="Maven Pro Medium"/>
              </a:rPr>
              <a:t>Data showed statistically </a:t>
            </a:r>
            <a:r>
              <a:rPr lang="en-US" sz="1100" b="1" dirty="0">
                <a:solidFill>
                  <a:srgbClr val="FF0000"/>
                </a:solidFill>
                <a:latin typeface="Maven Pro Medium"/>
              </a:rPr>
              <a:t>significant effect </a:t>
            </a:r>
            <a:r>
              <a:rPr lang="en-US" sz="1100" dirty="0">
                <a:latin typeface="Maven Pro Medium"/>
              </a:rPr>
              <a:t>(p&lt;0.05) of zeta potential among optimized formulas. The incorporation of ethanol made the vesicles acquire a negative charge, which accounts for the negative value of zeta potential.</a:t>
            </a:r>
          </a:p>
        </p:txBody>
      </p:sp>
      <p:graphicFrame>
        <p:nvGraphicFramePr>
          <p:cNvPr id="9" name="Chart 8">
            <a:extLst>
              <a:ext uri="{FF2B5EF4-FFF2-40B4-BE49-F238E27FC236}">
                <a16:creationId xmlns:a16="http://schemas.microsoft.com/office/drawing/2014/main" id="{66F67D2B-E315-4A66-89AE-56252FBD34C3}"/>
              </a:ext>
            </a:extLst>
          </p:cNvPr>
          <p:cNvGraphicFramePr>
            <a:graphicFrameLocks/>
          </p:cNvGraphicFramePr>
          <p:nvPr>
            <p:extLst>
              <p:ext uri="{D42A27DB-BD31-4B8C-83A1-F6EECF244321}">
                <p14:modId xmlns:p14="http://schemas.microsoft.com/office/powerpoint/2010/main" val="347311503"/>
              </p:ext>
            </p:extLst>
          </p:nvPr>
        </p:nvGraphicFramePr>
        <p:xfrm>
          <a:off x="5268686" y="1531573"/>
          <a:ext cx="3656653" cy="32967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10328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3" name="Subtitle 2">
            <a:extLst>
              <a:ext uri="{FF2B5EF4-FFF2-40B4-BE49-F238E27FC236}">
                <a16:creationId xmlns:a16="http://schemas.microsoft.com/office/drawing/2014/main" id="{C0B2D5D3-AB17-41C7-A420-A8CBA349F6EA}"/>
              </a:ext>
            </a:extLst>
          </p:cNvPr>
          <p:cNvSpPr>
            <a:spLocks noGrp="1"/>
          </p:cNvSpPr>
          <p:nvPr>
            <p:ph type="subTitle" idx="1"/>
          </p:nvPr>
        </p:nvSpPr>
        <p:spPr>
          <a:xfrm>
            <a:off x="1616752" y="3836818"/>
            <a:ext cx="5109255" cy="1546168"/>
          </a:xfrm>
        </p:spPr>
        <p:txBody>
          <a:bodyPr/>
          <a:lstStyle/>
          <a:p>
            <a:pPr algn="ctr"/>
            <a:r>
              <a:rPr lang="en-US" b="1" dirty="0">
                <a:solidFill>
                  <a:srgbClr val="000000"/>
                </a:solidFill>
              </a:rPr>
              <a:t>      Graphical results for (F25), A) Size distribution, B) Zeta potential distribution</a:t>
            </a:r>
            <a:endParaRPr lang="en-US" dirty="0">
              <a:solidFill>
                <a:srgbClr val="000000"/>
              </a:solidFill>
            </a:endParaRPr>
          </a:p>
        </p:txBody>
      </p:sp>
      <p:sp>
        <p:nvSpPr>
          <p:cNvPr id="2" name="TextBox 1">
            <a:extLst>
              <a:ext uri="{FF2B5EF4-FFF2-40B4-BE49-F238E27FC236}">
                <a16:creationId xmlns:a16="http://schemas.microsoft.com/office/drawing/2014/main" id="{25E01268-54F5-43AE-AB8C-BFCC39C59EBD}"/>
              </a:ext>
            </a:extLst>
          </p:cNvPr>
          <p:cNvSpPr txBox="1"/>
          <p:nvPr/>
        </p:nvSpPr>
        <p:spPr>
          <a:xfrm>
            <a:off x="464343" y="1162241"/>
            <a:ext cx="7414074" cy="369332"/>
          </a:xfrm>
          <a:prstGeom prst="rect">
            <a:avLst/>
          </a:prstGeom>
          <a:noFill/>
        </p:spPr>
        <p:txBody>
          <a:bodyPr wrap="square" rtlCol="0">
            <a:spAutoFit/>
          </a:bodyPr>
          <a:lstStyle/>
          <a:p>
            <a:r>
              <a:rPr lang="en-US" sz="1800" dirty="0">
                <a:latin typeface="Alfa Slab One"/>
              </a:rPr>
              <a:t>Vesicle size, polydispersity index, and zeta potential</a:t>
            </a:r>
          </a:p>
        </p:txBody>
      </p:sp>
      <p:pic>
        <p:nvPicPr>
          <p:cNvPr id="8" name="Picture 7">
            <a:extLst>
              <a:ext uri="{FF2B5EF4-FFF2-40B4-BE49-F238E27FC236}">
                <a16:creationId xmlns:a16="http://schemas.microsoft.com/office/drawing/2014/main" id="{6533EEB9-2081-439C-B09C-94B1B0DE318B}"/>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1491343" y="1596261"/>
            <a:ext cx="5885543" cy="2576597"/>
          </a:xfrm>
          <a:prstGeom prst="roundRect">
            <a:avLst>
              <a:gd name="adj" fmla="val 4167"/>
            </a:avLst>
          </a:prstGeom>
          <a:solidFill>
            <a:srgbClr val="FFFFFF"/>
          </a:solidFill>
          <a:ln w="76200" cap="sq">
            <a:solidFill>
              <a:srgbClr val="EAEAEA"/>
            </a:solidFill>
            <a:miter lim="800000"/>
          </a:ln>
          <a:effectLst/>
        </p:spPr>
      </p:pic>
      <p:sp>
        <p:nvSpPr>
          <p:cNvPr id="11" name="Google Shape;842;p41">
            <a:extLst>
              <a:ext uri="{FF2B5EF4-FFF2-40B4-BE49-F238E27FC236}">
                <a16:creationId xmlns:a16="http://schemas.microsoft.com/office/drawing/2014/main" id="{558040EB-0801-419A-B47C-877983DA86A0}"/>
              </a:ext>
            </a:extLst>
          </p:cNvPr>
          <p:cNvSpPr txBox="1">
            <a:spLocks noGrp="1"/>
          </p:cNvSpPr>
          <p:nvPr>
            <p:ph type="title"/>
          </p:nvPr>
        </p:nvSpPr>
        <p:spPr>
          <a:xfrm>
            <a:off x="921543" y="170950"/>
            <a:ext cx="470544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Results &amp; </a:t>
            </a:r>
            <a:r>
              <a:rPr lang="en-US" dirty="0"/>
              <a:t>Discussion</a:t>
            </a:r>
            <a:endParaRPr dirty="0"/>
          </a:p>
        </p:txBody>
      </p:sp>
      <p:pic>
        <p:nvPicPr>
          <p:cNvPr id="12" name="Picture 11">
            <a:extLst>
              <a:ext uri="{FF2B5EF4-FFF2-40B4-BE49-F238E27FC236}">
                <a16:creationId xmlns:a16="http://schemas.microsoft.com/office/drawing/2014/main" id="{E646EBEF-B663-4F0E-8519-6A5ED18541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3" y="-15240"/>
            <a:ext cx="914400" cy="914400"/>
          </a:xfrm>
          <a:prstGeom prst="rect">
            <a:avLst/>
          </a:prstGeom>
        </p:spPr>
      </p:pic>
    </p:spTree>
    <p:extLst>
      <p:ext uri="{BB962C8B-B14F-4D97-AF65-F5344CB8AC3E}">
        <p14:creationId xmlns:p14="http://schemas.microsoft.com/office/powerpoint/2010/main" val="564254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3" name="Subtitle 2">
            <a:extLst>
              <a:ext uri="{FF2B5EF4-FFF2-40B4-BE49-F238E27FC236}">
                <a16:creationId xmlns:a16="http://schemas.microsoft.com/office/drawing/2014/main" id="{C0B2D5D3-AB17-41C7-A420-A8CBA349F6EA}"/>
              </a:ext>
            </a:extLst>
          </p:cNvPr>
          <p:cNvSpPr>
            <a:spLocks noGrp="1"/>
          </p:cNvSpPr>
          <p:nvPr>
            <p:ph type="subTitle" idx="1"/>
          </p:nvPr>
        </p:nvSpPr>
        <p:spPr>
          <a:xfrm>
            <a:off x="384514" y="1065240"/>
            <a:ext cx="4884172" cy="825500"/>
          </a:xfrm>
        </p:spPr>
        <p:txBody>
          <a:bodyPr/>
          <a:lstStyle/>
          <a:p>
            <a:r>
              <a:rPr lang="en-US" sz="1800" dirty="0">
                <a:solidFill>
                  <a:srgbClr val="000000"/>
                </a:solidFill>
                <a:latin typeface="Alfa Slab One"/>
                <a:cs typeface="Arial"/>
                <a:sym typeface="Arial"/>
              </a:rPr>
              <a:t>The </a:t>
            </a:r>
            <a:r>
              <a:rPr lang="en-US" sz="1800" i="1" dirty="0">
                <a:solidFill>
                  <a:srgbClr val="000000"/>
                </a:solidFill>
                <a:latin typeface="Alfa Slab One"/>
                <a:cs typeface="Arial"/>
                <a:sym typeface="Arial"/>
              </a:rPr>
              <a:t>In-vitro</a:t>
            </a:r>
            <a:r>
              <a:rPr lang="en-US" sz="1800" dirty="0">
                <a:solidFill>
                  <a:srgbClr val="000000"/>
                </a:solidFill>
                <a:latin typeface="Alfa Slab One"/>
                <a:cs typeface="Arial"/>
                <a:sym typeface="Arial"/>
              </a:rPr>
              <a:t> drug release study</a:t>
            </a:r>
          </a:p>
          <a:p>
            <a:endParaRPr lang="en-US" sz="1800" dirty="0">
              <a:solidFill>
                <a:srgbClr val="000000"/>
              </a:solidFill>
              <a:latin typeface="Alfa Slab One"/>
              <a:cs typeface="Arial"/>
              <a:sym typeface="Arial"/>
            </a:endParaRPr>
          </a:p>
        </p:txBody>
      </p:sp>
      <p:sp>
        <p:nvSpPr>
          <p:cNvPr id="9" name="Google Shape;842;p41">
            <a:extLst>
              <a:ext uri="{FF2B5EF4-FFF2-40B4-BE49-F238E27FC236}">
                <a16:creationId xmlns:a16="http://schemas.microsoft.com/office/drawing/2014/main" id="{41FD5869-DA04-4629-A613-8194DE524F9E}"/>
              </a:ext>
            </a:extLst>
          </p:cNvPr>
          <p:cNvSpPr txBox="1">
            <a:spLocks noGrp="1"/>
          </p:cNvSpPr>
          <p:nvPr>
            <p:ph type="title"/>
          </p:nvPr>
        </p:nvSpPr>
        <p:spPr>
          <a:xfrm>
            <a:off x="921543" y="170950"/>
            <a:ext cx="470544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Results &amp; </a:t>
            </a:r>
            <a:r>
              <a:rPr lang="en-US" dirty="0"/>
              <a:t>Discussion</a:t>
            </a:r>
            <a:endParaRPr dirty="0"/>
          </a:p>
        </p:txBody>
      </p:sp>
      <p:pic>
        <p:nvPicPr>
          <p:cNvPr id="10" name="Picture 9">
            <a:extLst>
              <a:ext uri="{FF2B5EF4-FFF2-40B4-BE49-F238E27FC236}">
                <a16:creationId xmlns:a16="http://schemas.microsoft.com/office/drawing/2014/main" id="{3D4F49F7-58B6-47D8-837D-CA7114F67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 y="-15240"/>
            <a:ext cx="914400" cy="914400"/>
          </a:xfrm>
          <a:prstGeom prst="rect">
            <a:avLst/>
          </a:prstGeom>
        </p:spPr>
      </p:pic>
      <p:sp>
        <p:nvSpPr>
          <p:cNvPr id="2" name="TextBox 1">
            <a:extLst>
              <a:ext uri="{FF2B5EF4-FFF2-40B4-BE49-F238E27FC236}">
                <a16:creationId xmlns:a16="http://schemas.microsoft.com/office/drawing/2014/main" id="{F09FDC2B-68FB-4CFD-A98F-79F144C24C8A}"/>
              </a:ext>
            </a:extLst>
          </p:cNvPr>
          <p:cNvSpPr txBox="1"/>
          <p:nvPr/>
        </p:nvSpPr>
        <p:spPr>
          <a:xfrm>
            <a:off x="464343" y="1537252"/>
            <a:ext cx="4346713" cy="3308598"/>
          </a:xfrm>
          <a:prstGeom prst="rect">
            <a:avLst/>
          </a:prstGeom>
          <a:noFill/>
        </p:spPr>
        <p:txBody>
          <a:bodyPr wrap="square" rtlCol="0">
            <a:spAutoFit/>
          </a:bodyPr>
          <a:lstStyle/>
          <a:p>
            <a:pPr marL="228600" indent="-228600" algn="just">
              <a:buFont typeface="Wingdings" panose="05000000000000000000" pitchFamily="2" charset="2"/>
              <a:buChar char="q"/>
            </a:pPr>
            <a:r>
              <a:rPr lang="en-US" sz="1100" dirty="0">
                <a:latin typeface="Maven Pro Medium"/>
              </a:rPr>
              <a:t>Optimized formulas of ONDS invasomal dispersion were evaluated for </a:t>
            </a:r>
            <a:r>
              <a:rPr lang="en-US" sz="1100" i="1" dirty="0">
                <a:latin typeface="Maven Pro Medium"/>
              </a:rPr>
              <a:t>in-vitro</a:t>
            </a:r>
            <a:r>
              <a:rPr lang="en-US" sz="1100" dirty="0">
                <a:latin typeface="Maven Pro Medium"/>
              </a:rPr>
              <a:t> release. Data showed that all formulas were sustained release.</a:t>
            </a:r>
          </a:p>
          <a:p>
            <a:pPr marL="228600" indent="-228600" algn="just">
              <a:buFont typeface="Wingdings" panose="05000000000000000000" pitchFamily="2" charset="2"/>
              <a:buChar char="q"/>
            </a:pPr>
            <a:endParaRPr lang="en-US" sz="1100" dirty="0">
              <a:latin typeface="Maven Pro Medium"/>
            </a:endParaRPr>
          </a:p>
          <a:p>
            <a:pPr marL="228600" indent="-228600" algn="just">
              <a:buFont typeface="Wingdings" panose="05000000000000000000" pitchFamily="2" charset="2"/>
              <a:buChar char="q"/>
            </a:pPr>
            <a:r>
              <a:rPr lang="en-US" sz="1100" dirty="0">
                <a:latin typeface="Maven Pro Medium"/>
              </a:rPr>
              <a:t>Results showed that vesicles containing </a:t>
            </a:r>
            <a:r>
              <a:rPr lang="en-US" sz="1100" b="1" dirty="0">
                <a:solidFill>
                  <a:srgbClr val="FF0000"/>
                </a:solidFill>
                <a:latin typeface="Maven Pro Medium"/>
              </a:rPr>
              <a:t>D-Limonene</a:t>
            </a:r>
            <a:r>
              <a:rPr lang="en-US" sz="1100" dirty="0">
                <a:latin typeface="Maven Pro Medium"/>
              </a:rPr>
              <a:t> had sustained release after (12 h.) as in </a:t>
            </a:r>
            <a:r>
              <a:rPr lang="en-US" sz="1100" b="1" dirty="0">
                <a:solidFill>
                  <a:srgbClr val="FF0000"/>
                </a:solidFill>
                <a:latin typeface="Maven Pro Medium"/>
              </a:rPr>
              <a:t>(F22 and F25)</a:t>
            </a:r>
            <a:r>
              <a:rPr lang="en-US" sz="1100" dirty="0">
                <a:solidFill>
                  <a:schemeClr val="tx1"/>
                </a:solidFill>
                <a:latin typeface="Maven Pro Medium"/>
              </a:rPr>
              <a:t>.</a:t>
            </a:r>
          </a:p>
          <a:p>
            <a:pPr marL="228600" indent="-228600" algn="just">
              <a:buFont typeface="Wingdings" panose="05000000000000000000" pitchFamily="2" charset="2"/>
              <a:buChar char="q"/>
            </a:pPr>
            <a:endParaRPr lang="en-US" sz="1100" b="1" dirty="0">
              <a:solidFill>
                <a:schemeClr val="tx1"/>
              </a:solidFill>
              <a:latin typeface="Maven Pro Medium"/>
            </a:endParaRPr>
          </a:p>
          <a:p>
            <a:pPr marL="228600" indent="-228600" algn="just">
              <a:buFont typeface="Wingdings" panose="05000000000000000000" pitchFamily="2" charset="2"/>
              <a:buChar char="q"/>
            </a:pPr>
            <a:r>
              <a:rPr lang="en-US" sz="1100" dirty="0">
                <a:latin typeface="Maven Pro Medium"/>
              </a:rPr>
              <a:t>A statistically </a:t>
            </a:r>
            <a:r>
              <a:rPr lang="en-US" sz="1100" b="1" dirty="0">
                <a:solidFill>
                  <a:srgbClr val="FF0000"/>
                </a:solidFill>
                <a:latin typeface="Maven Pro Medium"/>
              </a:rPr>
              <a:t>significant</a:t>
            </a:r>
            <a:r>
              <a:rPr lang="en-US" sz="1100" dirty="0">
                <a:latin typeface="Maven Pro Medium"/>
              </a:rPr>
              <a:t> difference (p&lt;0.05) among formulations relating to type of terpenes on ondansetron release form vesicles.</a:t>
            </a:r>
          </a:p>
          <a:p>
            <a:pPr marL="228600" indent="-228600" algn="just">
              <a:buFont typeface="Wingdings" panose="05000000000000000000" pitchFamily="2" charset="2"/>
              <a:buChar char="q"/>
            </a:pPr>
            <a:endParaRPr lang="en-US" sz="1100" dirty="0">
              <a:latin typeface="Maven Pro Medium"/>
            </a:endParaRPr>
          </a:p>
          <a:p>
            <a:pPr marL="228600" indent="-228600" algn="just">
              <a:buFont typeface="Wingdings" panose="05000000000000000000" pitchFamily="2" charset="2"/>
              <a:buChar char="q"/>
            </a:pPr>
            <a:r>
              <a:rPr lang="en-US" sz="1100" dirty="0">
                <a:latin typeface="Maven Pro Medium"/>
              </a:rPr>
              <a:t>lower values of % ondansetron release with time as in </a:t>
            </a:r>
            <a:r>
              <a:rPr lang="en-US" sz="1100" b="1" dirty="0">
                <a:solidFill>
                  <a:srgbClr val="FF0000"/>
                </a:solidFill>
                <a:latin typeface="Maven Pro Medium"/>
              </a:rPr>
              <a:t>(F4, F7)</a:t>
            </a:r>
            <a:r>
              <a:rPr lang="en-US" sz="1100" dirty="0">
                <a:latin typeface="Maven Pro Medium"/>
              </a:rPr>
              <a:t> which contain β-citronellol and (</a:t>
            </a:r>
            <a:r>
              <a:rPr lang="en-US" sz="1100" b="1" dirty="0">
                <a:solidFill>
                  <a:srgbClr val="FF0000"/>
                </a:solidFill>
                <a:latin typeface="Maven Pro Medium"/>
              </a:rPr>
              <a:t>F13 and F16)</a:t>
            </a:r>
            <a:r>
              <a:rPr lang="en-US" sz="1100" dirty="0">
                <a:latin typeface="Maven Pro Medium"/>
              </a:rPr>
              <a:t>, which contain α-pinene. </a:t>
            </a:r>
          </a:p>
          <a:p>
            <a:pPr marL="228600" indent="-228600" algn="just">
              <a:buFont typeface="Wingdings" panose="05000000000000000000" pitchFamily="2" charset="2"/>
              <a:buChar char="q"/>
            </a:pPr>
            <a:endParaRPr lang="en-US" sz="1100" dirty="0">
              <a:latin typeface="Maven Pro Medium"/>
            </a:endParaRPr>
          </a:p>
          <a:p>
            <a:pPr marL="228600" indent="-228600" algn="just">
              <a:buFont typeface="Wingdings" panose="05000000000000000000" pitchFamily="2" charset="2"/>
              <a:buChar char="q"/>
            </a:pPr>
            <a:r>
              <a:rPr lang="en-US" sz="1100" dirty="0">
                <a:latin typeface="Maven Pro Medium"/>
              </a:rPr>
              <a:t>The </a:t>
            </a:r>
            <a:r>
              <a:rPr lang="en-US" sz="1100" b="1" dirty="0">
                <a:solidFill>
                  <a:srgbClr val="FF0000"/>
                </a:solidFill>
                <a:latin typeface="Maven Pro Medium"/>
              </a:rPr>
              <a:t>low boiling point</a:t>
            </a:r>
            <a:r>
              <a:rPr lang="en-US" sz="1100" dirty="0">
                <a:latin typeface="Maven Pro Medium"/>
              </a:rPr>
              <a:t> of D-Limonene (176°C) and α-pinene (156.2°C) compared to β-citronellol (224.5°C) led to weak cohesiveness or self-association of the molecules, which gave higher % drug release.</a:t>
            </a:r>
          </a:p>
        </p:txBody>
      </p:sp>
      <p:sp>
        <p:nvSpPr>
          <p:cNvPr id="4" name="TextBox 3">
            <a:extLst>
              <a:ext uri="{FF2B5EF4-FFF2-40B4-BE49-F238E27FC236}">
                <a16:creationId xmlns:a16="http://schemas.microsoft.com/office/drawing/2014/main" id="{E26FAD05-8A8D-4888-A429-C77AACB7C220}"/>
              </a:ext>
            </a:extLst>
          </p:cNvPr>
          <p:cNvSpPr txBox="1"/>
          <p:nvPr/>
        </p:nvSpPr>
        <p:spPr>
          <a:xfrm>
            <a:off x="4953592" y="1537252"/>
            <a:ext cx="3817620" cy="3647152"/>
          </a:xfrm>
          <a:prstGeom prst="rect">
            <a:avLst/>
          </a:prstGeom>
          <a:noFill/>
        </p:spPr>
        <p:txBody>
          <a:bodyPr wrap="square" rtlCol="0">
            <a:spAutoFit/>
          </a:bodyPr>
          <a:lstStyle/>
          <a:p>
            <a:pPr marL="171450" indent="-171450" algn="just">
              <a:buFont typeface="Wingdings" panose="05000000000000000000" pitchFamily="2" charset="2"/>
              <a:buChar char="q"/>
            </a:pPr>
            <a:r>
              <a:rPr lang="en-US" sz="1100" dirty="0">
                <a:latin typeface="Maven Pro Medium"/>
              </a:rPr>
              <a:t>Results showed that formulas with </a:t>
            </a:r>
            <a:r>
              <a:rPr lang="en-US" sz="1100" b="1" dirty="0">
                <a:solidFill>
                  <a:srgbClr val="FF0000"/>
                </a:solidFill>
                <a:latin typeface="Maven Pro Medium"/>
              </a:rPr>
              <a:t>high percent of terpene</a:t>
            </a:r>
            <a:r>
              <a:rPr lang="en-US" sz="1100" dirty="0">
                <a:latin typeface="Maven Pro Medium"/>
              </a:rPr>
              <a:t> (8% v/v) in </a:t>
            </a:r>
            <a:r>
              <a:rPr lang="en-US" sz="1100" b="1" dirty="0">
                <a:solidFill>
                  <a:srgbClr val="FF0000"/>
                </a:solidFill>
                <a:latin typeface="Maven Pro Medium"/>
              </a:rPr>
              <a:t>(F7, F16 and F25) </a:t>
            </a:r>
            <a:r>
              <a:rPr lang="en-US" sz="1100" dirty="0">
                <a:latin typeface="Maven Pro Medium"/>
              </a:rPr>
              <a:t>had </a:t>
            </a:r>
            <a:r>
              <a:rPr lang="en-US" sz="1100" b="1" dirty="0">
                <a:solidFill>
                  <a:srgbClr val="FF0000"/>
                </a:solidFill>
                <a:latin typeface="Maven Pro Medium"/>
              </a:rPr>
              <a:t>higher</a:t>
            </a:r>
            <a:r>
              <a:rPr lang="en-US" sz="1100" dirty="0">
                <a:latin typeface="Maven Pro Medium"/>
              </a:rPr>
              <a:t> </a:t>
            </a:r>
            <a:r>
              <a:rPr lang="en-US" sz="1100" b="1" dirty="0">
                <a:solidFill>
                  <a:srgbClr val="FF0000"/>
                </a:solidFill>
                <a:latin typeface="Maven Pro Medium"/>
              </a:rPr>
              <a:t>release</a:t>
            </a:r>
            <a:r>
              <a:rPr lang="en-US" sz="1100" dirty="0">
                <a:latin typeface="Maven Pro Medium"/>
              </a:rPr>
              <a:t> after 12 h. against </a:t>
            </a:r>
            <a:r>
              <a:rPr lang="en-US" sz="1100" b="1" dirty="0">
                <a:solidFill>
                  <a:srgbClr val="FF0000"/>
                </a:solidFill>
                <a:latin typeface="Maven Pro Medium"/>
              </a:rPr>
              <a:t>lower percent</a:t>
            </a:r>
            <a:r>
              <a:rPr lang="en-US" sz="1100" dirty="0">
                <a:latin typeface="Maven Pro Medium"/>
              </a:rPr>
              <a:t> (4% v/v) in </a:t>
            </a:r>
            <a:r>
              <a:rPr lang="en-US" sz="1100" b="1" dirty="0">
                <a:solidFill>
                  <a:srgbClr val="FF0000"/>
                </a:solidFill>
                <a:latin typeface="Maven Pro Medium"/>
              </a:rPr>
              <a:t>(F4,F13 and F22)</a:t>
            </a:r>
            <a:r>
              <a:rPr lang="en-US" sz="1100" dirty="0">
                <a:latin typeface="Maven Pro Medium"/>
              </a:rPr>
              <a:t>. Results showed </a:t>
            </a:r>
            <a:r>
              <a:rPr lang="en-US" sz="1100" b="1" dirty="0">
                <a:solidFill>
                  <a:srgbClr val="FF0000"/>
                </a:solidFill>
                <a:latin typeface="Maven Pro Medium"/>
              </a:rPr>
              <a:t>significant difference</a:t>
            </a:r>
            <a:r>
              <a:rPr lang="en-US" sz="1100" b="1" dirty="0">
                <a:latin typeface="Maven Pro Medium"/>
              </a:rPr>
              <a:t> </a:t>
            </a:r>
            <a:r>
              <a:rPr lang="en-US" sz="1100" dirty="0">
                <a:latin typeface="Maven Pro Medium"/>
              </a:rPr>
              <a:t>(p&lt;0.05) in the effect of concentration of terpenes used on the release of ondansetron from vesicles regardless to its type.</a:t>
            </a:r>
          </a:p>
          <a:p>
            <a:pPr marL="171450" indent="-171450" algn="just">
              <a:buFont typeface="Wingdings" panose="05000000000000000000" pitchFamily="2" charset="2"/>
              <a:buChar char="q"/>
            </a:pPr>
            <a:endParaRPr lang="en-US" sz="1100" dirty="0">
              <a:latin typeface="Maven Pro Medium"/>
            </a:endParaRPr>
          </a:p>
          <a:p>
            <a:pPr marL="171450" indent="-171450" algn="just">
              <a:buFont typeface="Wingdings" panose="05000000000000000000" pitchFamily="2" charset="2"/>
              <a:buChar char="q"/>
            </a:pPr>
            <a:r>
              <a:rPr lang="en-US" sz="1100" dirty="0">
                <a:latin typeface="Maven Pro Medium"/>
              </a:rPr>
              <a:t>Using DDSolver for studying </a:t>
            </a:r>
            <a:r>
              <a:rPr lang="en-US" sz="1100" i="1" dirty="0">
                <a:latin typeface="Maven Pro Medium"/>
              </a:rPr>
              <a:t>in-vitro </a:t>
            </a:r>
            <a:r>
              <a:rPr lang="en-US" sz="1100" dirty="0">
                <a:latin typeface="Maven Pro Medium"/>
              </a:rPr>
              <a:t>dissolution profile comparison among optimized formulas showed similarity factor (</a:t>
            </a:r>
            <a:r>
              <a:rPr lang="en-US" sz="1100" i="1" dirty="0">
                <a:latin typeface="Maven Pro Medium"/>
              </a:rPr>
              <a:t>f</a:t>
            </a:r>
            <a:r>
              <a:rPr lang="en-US" sz="700" i="1" dirty="0">
                <a:latin typeface="Maven Pro Medium"/>
              </a:rPr>
              <a:t>2</a:t>
            </a:r>
            <a:r>
              <a:rPr lang="en-US" sz="1100" dirty="0">
                <a:latin typeface="Maven Pro Medium"/>
              </a:rPr>
              <a:t>) in comparing (F25) to other optimized formulas. Results showed no similarity in release and (F25) was considered for further evaluation. </a:t>
            </a:r>
          </a:p>
          <a:p>
            <a:pPr marL="171450" indent="-171450" algn="just">
              <a:buFont typeface="Wingdings" panose="05000000000000000000" pitchFamily="2" charset="2"/>
              <a:buChar char="q"/>
            </a:pPr>
            <a:endParaRPr lang="en-US" sz="1100" dirty="0">
              <a:latin typeface="Maven Pro Medium"/>
            </a:endParaRPr>
          </a:p>
          <a:p>
            <a:pPr marL="171450" indent="-171450" algn="just">
              <a:buFont typeface="Wingdings" panose="05000000000000000000" pitchFamily="2" charset="2"/>
              <a:buChar char="q"/>
            </a:pPr>
            <a:r>
              <a:rPr lang="en-US" sz="1100" dirty="0">
                <a:latin typeface="Maven Pro Medium"/>
              </a:rPr>
              <a:t>Kinetic modeling for selected formula (F25) showed that dissolution follows korsmeyer-peppas model associated with anomalous diffusion (n=0.804) (0.45 &lt; n &lt; 0.89) and this was agreed with the reported results from previous literatures.</a:t>
            </a:r>
          </a:p>
          <a:p>
            <a:pPr marL="171450" indent="-171450" algn="just">
              <a:buFont typeface="Wingdings" panose="05000000000000000000" pitchFamily="2" charset="2"/>
              <a:buChar char="q"/>
            </a:pPr>
            <a:endParaRPr lang="en-US" sz="1100" dirty="0">
              <a:latin typeface="Maven Pro Medium"/>
            </a:endParaRPr>
          </a:p>
        </p:txBody>
      </p:sp>
    </p:spTree>
    <p:extLst>
      <p:ext uri="{BB962C8B-B14F-4D97-AF65-F5344CB8AC3E}">
        <p14:creationId xmlns:p14="http://schemas.microsoft.com/office/powerpoint/2010/main" val="3420385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3" name="Subtitle 2">
            <a:extLst>
              <a:ext uri="{FF2B5EF4-FFF2-40B4-BE49-F238E27FC236}">
                <a16:creationId xmlns:a16="http://schemas.microsoft.com/office/drawing/2014/main" id="{C0B2D5D3-AB17-41C7-A420-A8CBA349F6EA}"/>
              </a:ext>
            </a:extLst>
          </p:cNvPr>
          <p:cNvSpPr>
            <a:spLocks noGrp="1"/>
          </p:cNvSpPr>
          <p:nvPr>
            <p:ph type="subTitle" idx="1"/>
          </p:nvPr>
        </p:nvSpPr>
        <p:spPr>
          <a:xfrm>
            <a:off x="384514" y="1065240"/>
            <a:ext cx="4884172" cy="825500"/>
          </a:xfrm>
        </p:spPr>
        <p:txBody>
          <a:bodyPr/>
          <a:lstStyle/>
          <a:p>
            <a:r>
              <a:rPr lang="en-US" sz="1800" dirty="0">
                <a:solidFill>
                  <a:srgbClr val="000000"/>
                </a:solidFill>
                <a:latin typeface="Alfa Slab One"/>
                <a:cs typeface="Arial"/>
                <a:sym typeface="Arial"/>
              </a:rPr>
              <a:t>The </a:t>
            </a:r>
            <a:r>
              <a:rPr lang="en-US" sz="1800" i="1" dirty="0">
                <a:solidFill>
                  <a:srgbClr val="000000"/>
                </a:solidFill>
                <a:latin typeface="Alfa Slab One"/>
                <a:cs typeface="Arial"/>
                <a:sym typeface="Arial"/>
              </a:rPr>
              <a:t>In-vitro</a:t>
            </a:r>
            <a:r>
              <a:rPr lang="en-US" sz="1800" dirty="0">
                <a:solidFill>
                  <a:srgbClr val="000000"/>
                </a:solidFill>
                <a:latin typeface="Alfa Slab One"/>
                <a:cs typeface="Arial"/>
                <a:sym typeface="Arial"/>
              </a:rPr>
              <a:t> drug release</a:t>
            </a:r>
          </a:p>
          <a:p>
            <a:endParaRPr lang="en-US" sz="1800" dirty="0">
              <a:solidFill>
                <a:srgbClr val="000000"/>
              </a:solidFill>
              <a:latin typeface="Alfa Slab One"/>
              <a:cs typeface="Arial"/>
              <a:sym typeface="Arial"/>
            </a:endParaRPr>
          </a:p>
        </p:txBody>
      </p:sp>
      <p:sp>
        <p:nvSpPr>
          <p:cNvPr id="9" name="Google Shape;842;p41">
            <a:extLst>
              <a:ext uri="{FF2B5EF4-FFF2-40B4-BE49-F238E27FC236}">
                <a16:creationId xmlns:a16="http://schemas.microsoft.com/office/drawing/2014/main" id="{41FD5869-DA04-4629-A613-8194DE524F9E}"/>
              </a:ext>
            </a:extLst>
          </p:cNvPr>
          <p:cNvSpPr txBox="1">
            <a:spLocks noGrp="1"/>
          </p:cNvSpPr>
          <p:nvPr>
            <p:ph type="title"/>
          </p:nvPr>
        </p:nvSpPr>
        <p:spPr>
          <a:xfrm>
            <a:off x="921543" y="170950"/>
            <a:ext cx="470544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Results &amp; </a:t>
            </a:r>
            <a:r>
              <a:rPr lang="en-US" dirty="0"/>
              <a:t>Discussion</a:t>
            </a:r>
            <a:endParaRPr dirty="0"/>
          </a:p>
        </p:txBody>
      </p:sp>
      <p:pic>
        <p:nvPicPr>
          <p:cNvPr id="10" name="Picture 9">
            <a:extLst>
              <a:ext uri="{FF2B5EF4-FFF2-40B4-BE49-F238E27FC236}">
                <a16:creationId xmlns:a16="http://schemas.microsoft.com/office/drawing/2014/main" id="{3D4F49F7-58B6-47D8-837D-CA7114F67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 y="-15240"/>
            <a:ext cx="914400" cy="914400"/>
          </a:xfrm>
          <a:prstGeom prst="rect">
            <a:avLst/>
          </a:prstGeom>
        </p:spPr>
      </p:pic>
      <p:graphicFrame>
        <p:nvGraphicFramePr>
          <p:cNvPr id="17" name="Table 16">
            <a:extLst>
              <a:ext uri="{FF2B5EF4-FFF2-40B4-BE49-F238E27FC236}">
                <a16:creationId xmlns:a16="http://schemas.microsoft.com/office/drawing/2014/main" id="{0813A5F1-9A68-48E5-A000-194AE9F7A68C}"/>
              </a:ext>
            </a:extLst>
          </p:cNvPr>
          <p:cNvGraphicFramePr>
            <a:graphicFrameLocks noGrp="1"/>
          </p:cNvGraphicFramePr>
          <p:nvPr>
            <p:extLst>
              <p:ext uri="{D42A27DB-BD31-4B8C-83A1-F6EECF244321}">
                <p14:modId xmlns:p14="http://schemas.microsoft.com/office/powerpoint/2010/main" val="1077481933"/>
              </p:ext>
            </p:extLst>
          </p:nvPr>
        </p:nvGraphicFramePr>
        <p:xfrm>
          <a:off x="1838485" y="4078260"/>
          <a:ext cx="6650195" cy="495111"/>
        </p:xfrm>
        <a:graphic>
          <a:graphicData uri="http://schemas.openxmlformats.org/drawingml/2006/table">
            <a:tbl>
              <a:tblPr firstRow="1" firstCol="1" bandRow="1"/>
              <a:tblGrid>
                <a:gridCol w="737075">
                  <a:extLst>
                    <a:ext uri="{9D8B030D-6E8A-4147-A177-3AD203B41FA5}">
                      <a16:colId xmlns:a16="http://schemas.microsoft.com/office/drawing/2014/main" val="4134228435"/>
                    </a:ext>
                  </a:extLst>
                </a:gridCol>
                <a:gridCol w="679457">
                  <a:extLst>
                    <a:ext uri="{9D8B030D-6E8A-4147-A177-3AD203B41FA5}">
                      <a16:colId xmlns:a16="http://schemas.microsoft.com/office/drawing/2014/main" val="2744200177"/>
                    </a:ext>
                  </a:extLst>
                </a:gridCol>
                <a:gridCol w="655304">
                  <a:extLst>
                    <a:ext uri="{9D8B030D-6E8A-4147-A177-3AD203B41FA5}">
                      <a16:colId xmlns:a16="http://schemas.microsoft.com/office/drawing/2014/main" val="4020332371"/>
                    </a:ext>
                  </a:extLst>
                </a:gridCol>
                <a:gridCol w="576988">
                  <a:extLst>
                    <a:ext uri="{9D8B030D-6E8A-4147-A177-3AD203B41FA5}">
                      <a16:colId xmlns:a16="http://schemas.microsoft.com/office/drawing/2014/main" val="2437045929"/>
                    </a:ext>
                  </a:extLst>
                </a:gridCol>
                <a:gridCol w="643908">
                  <a:extLst>
                    <a:ext uri="{9D8B030D-6E8A-4147-A177-3AD203B41FA5}">
                      <a16:colId xmlns:a16="http://schemas.microsoft.com/office/drawing/2014/main" val="3621471012"/>
                    </a:ext>
                  </a:extLst>
                </a:gridCol>
                <a:gridCol w="759147">
                  <a:extLst>
                    <a:ext uri="{9D8B030D-6E8A-4147-A177-3AD203B41FA5}">
                      <a16:colId xmlns:a16="http://schemas.microsoft.com/office/drawing/2014/main" val="3985030661"/>
                    </a:ext>
                  </a:extLst>
                </a:gridCol>
                <a:gridCol w="657405">
                  <a:extLst>
                    <a:ext uri="{9D8B030D-6E8A-4147-A177-3AD203B41FA5}">
                      <a16:colId xmlns:a16="http://schemas.microsoft.com/office/drawing/2014/main" val="959650821"/>
                    </a:ext>
                  </a:extLst>
                </a:gridCol>
                <a:gridCol w="720015">
                  <a:extLst>
                    <a:ext uri="{9D8B030D-6E8A-4147-A177-3AD203B41FA5}">
                      <a16:colId xmlns:a16="http://schemas.microsoft.com/office/drawing/2014/main" val="1012275145"/>
                    </a:ext>
                  </a:extLst>
                </a:gridCol>
                <a:gridCol w="673058">
                  <a:extLst>
                    <a:ext uri="{9D8B030D-6E8A-4147-A177-3AD203B41FA5}">
                      <a16:colId xmlns:a16="http://schemas.microsoft.com/office/drawing/2014/main" val="667709448"/>
                    </a:ext>
                  </a:extLst>
                </a:gridCol>
                <a:gridCol w="547838">
                  <a:extLst>
                    <a:ext uri="{9D8B030D-6E8A-4147-A177-3AD203B41FA5}">
                      <a16:colId xmlns:a16="http://schemas.microsoft.com/office/drawing/2014/main" val="3820327053"/>
                    </a:ext>
                  </a:extLst>
                </a:gridCol>
              </a:tblGrid>
              <a:tr h="0">
                <a:tc rowSpan="2">
                  <a:txBody>
                    <a:bodyPr/>
                    <a:lstStyle/>
                    <a:p>
                      <a:pPr marL="0" marR="0" algn="ctr">
                        <a:lnSpc>
                          <a:spcPct val="107000"/>
                        </a:lnSpc>
                        <a:spcBef>
                          <a:spcPts val="0"/>
                        </a:spcBef>
                        <a:spcAft>
                          <a:spcPts val="0"/>
                        </a:spcAft>
                      </a:pPr>
                      <a:r>
                        <a:rPr lang="en-US" sz="1100" b="1" dirty="0">
                          <a:solidFill>
                            <a:srgbClr val="FF0000"/>
                          </a:solidFill>
                          <a:effectLst/>
                          <a:latin typeface="Maven Pro Medium" panose="020B0604020202020204" charset="0"/>
                          <a:ea typeface="Times New Roman" panose="02020603050405020304" pitchFamily="18" charset="0"/>
                          <a:cs typeface="Arial" panose="020B0604020202020204" pitchFamily="34" charset="0"/>
                        </a:rPr>
                        <a:t>Formula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Zero</a:t>
                      </a:r>
                      <a:r>
                        <a:rPr lang="ar-SA"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a:t>
                      </a:r>
                      <a:r>
                        <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order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First-order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Higuchi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3">
                  <a:txBody>
                    <a:bodyPr/>
                    <a:lstStyle/>
                    <a:p>
                      <a:pPr marL="0" marR="0" algn="ctr">
                        <a:lnSpc>
                          <a:spcPct val="107000"/>
                        </a:lnSpc>
                        <a:spcBef>
                          <a:spcPts val="0"/>
                        </a:spcBef>
                        <a:spcAft>
                          <a:spcPts val="0"/>
                        </a:spcAft>
                      </a:pPr>
                      <a:r>
                        <a:rPr lang="en-US" sz="1100" b="1">
                          <a:solidFill>
                            <a:srgbClr val="000000"/>
                          </a:solidFill>
                          <a:effectLst/>
                          <a:latin typeface="Maven Pro Medium" panose="020B0604020202020204" charset="0"/>
                          <a:ea typeface="Times New Roman" panose="02020603050405020304" pitchFamily="18" charset="0"/>
                          <a:cs typeface="Arial" panose="020B0604020202020204" pitchFamily="34" charset="0"/>
                        </a:rPr>
                        <a:t>Korsmeyer-Peppas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63195880"/>
                  </a:ext>
                </a:extLst>
              </a:tr>
              <a:tr h="0">
                <a:tc vMerge="1">
                  <a:txBody>
                    <a:bodyPr/>
                    <a:lstStyle/>
                    <a:p>
                      <a:endParaRPr lang="en-US"/>
                    </a:p>
                  </a:txBody>
                  <a:tcPr/>
                </a:tc>
                <a:tc>
                  <a:txBody>
                    <a:bodyPr/>
                    <a:lstStyle/>
                    <a:p>
                      <a:pPr marL="0" marR="0" algn="ctr">
                        <a:lnSpc>
                          <a:spcPct val="107000"/>
                        </a:lnSpc>
                        <a:spcBef>
                          <a:spcPts val="0"/>
                        </a:spcBef>
                        <a:spcAft>
                          <a:spcPts val="0"/>
                        </a:spcAft>
                      </a:pPr>
                      <a:r>
                        <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K</a:t>
                      </a:r>
                      <a:r>
                        <a:rPr lang="en-US" sz="1100" b="1" baseline="-25000"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o</a:t>
                      </a:r>
                      <a:endPar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R</a:t>
                      </a:r>
                      <a:r>
                        <a:rPr lang="en-US" sz="1100" b="1" baseline="30000"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2</a:t>
                      </a:r>
                      <a:endPar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K</a:t>
                      </a:r>
                      <a:r>
                        <a:rPr lang="en-US" sz="1100" b="1" baseline="-25000"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1</a:t>
                      </a:r>
                      <a:endPar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R</a:t>
                      </a:r>
                      <a:r>
                        <a:rPr lang="en-US" sz="1100" b="1" baseline="30000"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2</a:t>
                      </a:r>
                      <a:endPar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K</a:t>
                      </a:r>
                      <a:r>
                        <a:rPr lang="en-US" sz="1100" b="1" baseline="-25000"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H</a:t>
                      </a:r>
                      <a:endPar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R</a:t>
                      </a:r>
                      <a:r>
                        <a:rPr lang="en-US" sz="1100" b="1" baseline="30000"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2</a:t>
                      </a:r>
                      <a:endPar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K</a:t>
                      </a:r>
                      <a:r>
                        <a:rPr lang="en-US" sz="1100" b="1" baseline="-25000"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KP</a:t>
                      </a:r>
                      <a:endPar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R</a:t>
                      </a:r>
                      <a:r>
                        <a:rPr lang="en-US" sz="1100" b="1" baseline="30000"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2</a:t>
                      </a:r>
                      <a:endPar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018950936"/>
                  </a:ext>
                </a:extLst>
              </a:tr>
              <a:tr h="0">
                <a:tc>
                  <a:txBody>
                    <a:bodyPr/>
                    <a:lstStyle/>
                    <a:p>
                      <a:pPr marL="0" marR="0" algn="ctr">
                        <a:lnSpc>
                          <a:spcPct val="107000"/>
                        </a:lnSpc>
                        <a:spcBef>
                          <a:spcPts val="0"/>
                        </a:spcBef>
                        <a:spcAft>
                          <a:spcPts val="0"/>
                        </a:spcAft>
                      </a:pPr>
                      <a:r>
                        <a:rPr lang="en-US" sz="1100" b="1" dirty="0">
                          <a:solidFill>
                            <a:srgbClr val="FF0000"/>
                          </a:solidFill>
                          <a:effectLst/>
                          <a:latin typeface="Maven Pro Medium" panose="020B0604020202020204" charset="0"/>
                          <a:ea typeface="Times New Roman" panose="02020603050405020304" pitchFamily="18" charset="0"/>
                          <a:cs typeface="Arial" panose="020B0604020202020204" pitchFamily="34" charset="0"/>
                        </a:rPr>
                        <a:t>F25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6.535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Maven Pro Medium" panose="020B0604020202020204" charset="0"/>
                          <a:ea typeface="Times New Roman" panose="02020603050405020304" pitchFamily="18" charset="0"/>
                          <a:cs typeface="Arial" panose="020B0604020202020204" pitchFamily="34" charset="0"/>
                        </a:rPr>
                        <a:t>0.9760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Maven Pro Medium" panose="020B0604020202020204" charset="0"/>
                          <a:ea typeface="Times New Roman" panose="02020603050405020304" pitchFamily="18" charset="0"/>
                          <a:cs typeface="Arial" panose="020B0604020202020204" pitchFamily="34" charset="0"/>
                        </a:rPr>
                        <a:t>0.098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Maven Pro Medium" panose="020B0604020202020204" charset="0"/>
                          <a:ea typeface="Times New Roman" panose="02020603050405020304" pitchFamily="18" charset="0"/>
                          <a:cs typeface="Arial" panose="020B0604020202020204" pitchFamily="34" charset="0"/>
                        </a:rPr>
                        <a:t>0.9868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18.752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0.9245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10.009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0.9961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solidFill>
                            <a:srgbClr val="000000"/>
                          </a:solidFill>
                          <a:effectLst/>
                          <a:latin typeface="Maven Pro Medium" panose="020B0604020202020204" charset="0"/>
                          <a:ea typeface="Times New Roman" panose="02020603050405020304" pitchFamily="18" charset="0"/>
                          <a:cs typeface="Arial" panose="020B0604020202020204" pitchFamily="34" charset="0"/>
                        </a:rPr>
                        <a:t>0.804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1913143"/>
                  </a:ext>
                </a:extLst>
              </a:tr>
            </a:tbl>
          </a:graphicData>
        </a:graphic>
      </p:graphicFrame>
      <p:sp>
        <p:nvSpPr>
          <p:cNvPr id="18" name="Rectangle 8">
            <a:extLst>
              <a:ext uri="{FF2B5EF4-FFF2-40B4-BE49-F238E27FC236}">
                <a16:creationId xmlns:a16="http://schemas.microsoft.com/office/drawing/2014/main" id="{2142B96F-FBA4-4AEE-B63D-95737818F354}"/>
              </a:ext>
            </a:extLst>
          </p:cNvPr>
          <p:cNvSpPr>
            <a:spLocks noChangeArrowheads="1"/>
          </p:cNvSpPr>
          <p:nvPr/>
        </p:nvSpPr>
        <p:spPr bwMode="auto">
          <a:xfrm>
            <a:off x="3897086" y="4592921"/>
            <a:ext cx="274320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effectLst/>
                <a:latin typeface="Maven Pro Medium" panose="020B0604020202020204" charset="0"/>
                <a:ea typeface="Times New Roman" panose="02020603050405020304" pitchFamily="18" charset="0"/>
                <a:cs typeface="Times New Roman" panose="02020603050405020304" pitchFamily="18" charset="0"/>
              </a:rPr>
              <a:t>Dissolution Data Modelling for (F25)</a:t>
            </a:r>
            <a:endParaRPr kumimoji="0" lang="en-US" altLang="en-US" sz="1100" b="0" i="0" u="none" strike="noStrike" cap="none" normalizeH="0" baseline="0" dirty="0">
              <a:ln>
                <a:noFill/>
              </a:ln>
              <a:effectLst/>
              <a:latin typeface="Maven Pro Medium" panose="020B060402020202020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19" name="Chart 18">
            <a:extLst>
              <a:ext uri="{FF2B5EF4-FFF2-40B4-BE49-F238E27FC236}">
                <a16:creationId xmlns:a16="http://schemas.microsoft.com/office/drawing/2014/main" id="{317F441A-6EFE-EFA3-267F-696EF8BF51BF}"/>
              </a:ext>
            </a:extLst>
          </p:cNvPr>
          <p:cNvGraphicFramePr/>
          <p:nvPr>
            <p:extLst>
              <p:ext uri="{D42A27DB-BD31-4B8C-83A1-F6EECF244321}">
                <p14:modId xmlns:p14="http://schemas.microsoft.com/office/powerpoint/2010/main" val="810991274"/>
              </p:ext>
            </p:extLst>
          </p:nvPr>
        </p:nvGraphicFramePr>
        <p:xfrm>
          <a:off x="1981200" y="1547815"/>
          <a:ext cx="5565458" cy="2376694"/>
        </p:xfrm>
        <a:graphic>
          <a:graphicData uri="http://schemas.openxmlformats.org/drawingml/2006/chart">
            <c:chart xmlns:c="http://schemas.openxmlformats.org/drawingml/2006/chart" xmlns:r="http://schemas.openxmlformats.org/officeDocument/2006/relationships" r:id="rId4"/>
          </a:graphicData>
        </a:graphic>
      </p:graphicFrame>
      <p:sp>
        <p:nvSpPr>
          <p:cNvPr id="20" name="Rectangle 9">
            <a:extLst>
              <a:ext uri="{FF2B5EF4-FFF2-40B4-BE49-F238E27FC236}">
                <a16:creationId xmlns:a16="http://schemas.microsoft.com/office/drawing/2014/main" id="{B2859620-CBD3-4CE1-AF7F-09EED84970E1}"/>
              </a:ext>
            </a:extLst>
          </p:cNvPr>
          <p:cNvSpPr>
            <a:spLocks noChangeArrowheads="1"/>
          </p:cNvSpPr>
          <p:nvPr/>
        </p:nvSpPr>
        <p:spPr bwMode="auto">
          <a:xfrm>
            <a:off x="1739900" y="3427847"/>
            <a:ext cx="9144000"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31480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3" name="Subtitle 2">
            <a:extLst>
              <a:ext uri="{FF2B5EF4-FFF2-40B4-BE49-F238E27FC236}">
                <a16:creationId xmlns:a16="http://schemas.microsoft.com/office/drawing/2014/main" id="{C0B2D5D3-AB17-41C7-A420-A8CBA349F6EA}"/>
              </a:ext>
            </a:extLst>
          </p:cNvPr>
          <p:cNvSpPr>
            <a:spLocks noGrp="1"/>
          </p:cNvSpPr>
          <p:nvPr>
            <p:ph type="subTitle" idx="1"/>
          </p:nvPr>
        </p:nvSpPr>
        <p:spPr>
          <a:xfrm>
            <a:off x="529294" y="1171348"/>
            <a:ext cx="4941866" cy="914400"/>
          </a:xfrm>
        </p:spPr>
        <p:txBody>
          <a:bodyPr/>
          <a:lstStyle/>
          <a:p>
            <a:r>
              <a:rPr lang="en-US" sz="1800" dirty="0">
                <a:solidFill>
                  <a:srgbClr val="000000"/>
                </a:solidFill>
                <a:latin typeface="Alfa Slab One"/>
                <a:cs typeface="Arial"/>
              </a:rPr>
              <a:t>The </a:t>
            </a:r>
            <a:r>
              <a:rPr lang="en-US" sz="1800" i="1" dirty="0">
                <a:solidFill>
                  <a:srgbClr val="000000"/>
                </a:solidFill>
                <a:latin typeface="Alfa Slab One"/>
                <a:cs typeface="Arial"/>
              </a:rPr>
              <a:t>Ex-vivo</a:t>
            </a:r>
            <a:r>
              <a:rPr lang="en-US" sz="1800" dirty="0">
                <a:solidFill>
                  <a:srgbClr val="000000"/>
                </a:solidFill>
                <a:latin typeface="Alfa Slab One"/>
                <a:cs typeface="Arial"/>
              </a:rPr>
              <a:t> permeation study</a:t>
            </a:r>
          </a:p>
          <a:p>
            <a:endParaRPr lang="en-US" sz="1800" dirty="0">
              <a:solidFill>
                <a:srgbClr val="000000"/>
              </a:solidFill>
              <a:latin typeface="Alfa Slab One"/>
              <a:cs typeface="Arial"/>
              <a:sym typeface="Arial"/>
            </a:endParaRPr>
          </a:p>
          <a:p>
            <a:endParaRPr lang="en-US" sz="1800" dirty="0">
              <a:solidFill>
                <a:srgbClr val="000000"/>
              </a:solidFill>
              <a:latin typeface="Alfa Slab One"/>
              <a:cs typeface="Arial"/>
              <a:sym typeface="Arial"/>
            </a:endParaRPr>
          </a:p>
        </p:txBody>
      </p:sp>
      <p:sp>
        <p:nvSpPr>
          <p:cNvPr id="9" name="Google Shape;842;p41">
            <a:extLst>
              <a:ext uri="{FF2B5EF4-FFF2-40B4-BE49-F238E27FC236}">
                <a16:creationId xmlns:a16="http://schemas.microsoft.com/office/drawing/2014/main" id="{41FD5869-DA04-4629-A613-8194DE524F9E}"/>
              </a:ext>
            </a:extLst>
          </p:cNvPr>
          <p:cNvSpPr txBox="1">
            <a:spLocks noGrp="1"/>
          </p:cNvSpPr>
          <p:nvPr>
            <p:ph type="title"/>
          </p:nvPr>
        </p:nvSpPr>
        <p:spPr>
          <a:xfrm>
            <a:off x="921543" y="170950"/>
            <a:ext cx="470544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Results &amp; </a:t>
            </a:r>
            <a:r>
              <a:rPr lang="en-US" dirty="0"/>
              <a:t>Discussion</a:t>
            </a:r>
            <a:endParaRPr dirty="0"/>
          </a:p>
        </p:txBody>
      </p:sp>
      <p:pic>
        <p:nvPicPr>
          <p:cNvPr id="10" name="Picture 9">
            <a:extLst>
              <a:ext uri="{FF2B5EF4-FFF2-40B4-BE49-F238E27FC236}">
                <a16:creationId xmlns:a16="http://schemas.microsoft.com/office/drawing/2014/main" id="{3D4F49F7-58B6-47D8-837D-CA7114F67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 y="-15240"/>
            <a:ext cx="914400" cy="914400"/>
          </a:xfrm>
          <a:prstGeom prst="rect">
            <a:avLst/>
          </a:prstGeom>
        </p:spPr>
      </p:pic>
      <p:sp>
        <p:nvSpPr>
          <p:cNvPr id="2" name="TextBox 1">
            <a:extLst>
              <a:ext uri="{FF2B5EF4-FFF2-40B4-BE49-F238E27FC236}">
                <a16:creationId xmlns:a16="http://schemas.microsoft.com/office/drawing/2014/main" id="{7976818B-09A1-4D29-8FB1-46F214C059CA}"/>
              </a:ext>
            </a:extLst>
          </p:cNvPr>
          <p:cNvSpPr txBox="1"/>
          <p:nvPr/>
        </p:nvSpPr>
        <p:spPr>
          <a:xfrm>
            <a:off x="464343" y="1590938"/>
            <a:ext cx="3924777" cy="3308598"/>
          </a:xfrm>
          <a:prstGeom prst="rect">
            <a:avLst/>
          </a:prstGeom>
          <a:noFill/>
        </p:spPr>
        <p:txBody>
          <a:bodyPr wrap="square" rtlCol="0">
            <a:spAutoFit/>
          </a:bodyPr>
          <a:lstStyle/>
          <a:p>
            <a:pPr marL="171450" indent="-171450">
              <a:buFont typeface="Wingdings" panose="05000000000000000000" pitchFamily="2" charset="2"/>
              <a:buChar char="q"/>
            </a:pPr>
            <a:r>
              <a:rPr lang="en-US" sz="1100" dirty="0">
                <a:latin typeface="Maven Pro Medium"/>
              </a:rPr>
              <a:t>Results showed that flux values for </a:t>
            </a:r>
            <a:r>
              <a:rPr lang="en-US" sz="1100" b="1" dirty="0">
                <a:solidFill>
                  <a:srgbClr val="FF0000"/>
                </a:solidFill>
                <a:latin typeface="Maven Pro Medium"/>
              </a:rPr>
              <a:t>(F22 and F25)</a:t>
            </a:r>
            <a:r>
              <a:rPr lang="en-US" sz="1100" dirty="0">
                <a:latin typeface="Maven Pro Medium"/>
              </a:rPr>
              <a:t> containing </a:t>
            </a:r>
            <a:r>
              <a:rPr lang="en-US" sz="1100" b="1" dirty="0">
                <a:solidFill>
                  <a:srgbClr val="FF0000"/>
                </a:solidFill>
                <a:latin typeface="Maven Pro Medium"/>
              </a:rPr>
              <a:t>D-limonene</a:t>
            </a:r>
            <a:r>
              <a:rPr lang="en-US" sz="1100" dirty="0">
                <a:latin typeface="Maven Pro Medium"/>
              </a:rPr>
              <a:t> showed </a:t>
            </a:r>
            <a:r>
              <a:rPr lang="en-US" sz="1100" b="1" dirty="0">
                <a:solidFill>
                  <a:srgbClr val="FF0000"/>
                </a:solidFill>
                <a:latin typeface="Maven Pro Medium"/>
              </a:rPr>
              <a:t>significant effect </a:t>
            </a:r>
            <a:r>
              <a:rPr lang="en-US" sz="1100" dirty="0">
                <a:latin typeface="Maven Pro Medium"/>
              </a:rPr>
              <a:t>(p&lt;0.05) when compared to the flux values for other formulas that contain </a:t>
            </a:r>
            <a:r>
              <a:rPr lang="en-US" sz="1100" b="1" dirty="0">
                <a:solidFill>
                  <a:srgbClr val="FF0000"/>
                </a:solidFill>
                <a:latin typeface="Maven Pro Medium"/>
              </a:rPr>
              <a:t>β-citronellol</a:t>
            </a:r>
            <a:r>
              <a:rPr lang="en-US" sz="1100" dirty="0">
                <a:latin typeface="Maven Pro Medium"/>
              </a:rPr>
              <a:t> </a:t>
            </a:r>
            <a:r>
              <a:rPr lang="en-US" sz="1100" b="1" dirty="0">
                <a:solidFill>
                  <a:srgbClr val="FF0000"/>
                </a:solidFill>
                <a:latin typeface="Maven Pro Medium"/>
              </a:rPr>
              <a:t>(F4 and F7) </a:t>
            </a:r>
            <a:r>
              <a:rPr lang="en-US" sz="1100" dirty="0">
                <a:latin typeface="Maven Pro Medium"/>
              </a:rPr>
              <a:t>and </a:t>
            </a:r>
            <a:r>
              <a:rPr lang="en-US" sz="1100" b="1" dirty="0">
                <a:solidFill>
                  <a:srgbClr val="FF0000"/>
                </a:solidFill>
                <a:latin typeface="Maven Pro Medium"/>
              </a:rPr>
              <a:t>α-pinene</a:t>
            </a:r>
            <a:r>
              <a:rPr lang="en-US" sz="1100" dirty="0">
                <a:latin typeface="Maven Pro Medium"/>
              </a:rPr>
              <a:t> </a:t>
            </a:r>
            <a:r>
              <a:rPr lang="en-US" sz="1100" b="1" dirty="0">
                <a:solidFill>
                  <a:srgbClr val="FF0000"/>
                </a:solidFill>
                <a:latin typeface="Maven Pro Medium"/>
              </a:rPr>
              <a:t>(F13 and F16)</a:t>
            </a:r>
            <a:r>
              <a:rPr lang="en-US" sz="1100" dirty="0">
                <a:latin typeface="Maven Pro Medium"/>
              </a:rPr>
              <a:t>.</a:t>
            </a:r>
          </a:p>
          <a:p>
            <a:pPr marL="171450" indent="-171450">
              <a:buFont typeface="Wingdings" panose="05000000000000000000" pitchFamily="2" charset="2"/>
              <a:buChar char="q"/>
            </a:pPr>
            <a:endParaRPr lang="en-US" sz="1100" dirty="0">
              <a:latin typeface="Maven Pro Medium"/>
            </a:endParaRPr>
          </a:p>
          <a:p>
            <a:pPr marL="171450" indent="-171450">
              <a:buFont typeface="Wingdings" panose="05000000000000000000" pitchFamily="2" charset="2"/>
              <a:buChar char="q"/>
            </a:pPr>
            <a:r>
              <a:rPr lang="en-US" sz="1100" b="1" dirty="0">
                <a:solidFill>
                  <a:srgbClr val="FF0000"/>
                </a:solidFill>
                <a:latin typeface="Maven Pro Medium"/>
              </a:rPr>
              <a:t>D-Limonene</a:t>
            </a:r>
            <a:r>
              <a:rPr lang="en-US" sz="1100" dirty="0">
                <a:latin typeface="Maven Pro Medium"/>
              </a:rPr>
              <a:t> affects flux due to  high lipophilicity and low boiling point in which invasomes associated with the skin layer strongly and efficiently permeate the vesicle so D-Limonene considered as efficient permeation enhancer. The permeation was significantly enhanced (p&lt;0.05) </a:t>
            </a:r>
            <a:r>
              <a:rPr lang="en-US" sz="1100" b="1" dirty="0">
                <a:solidFill>
                  <a:srgbClr val="FF0000"/>
                </a:solidFill>
                <a:latin typeface="Maven Pro Medium"/>
              </a:rPr>
              <a:t>11.5 times </a:t>
            </a:r>
            <a:r>
              <a:rPr lang="en-US" sz="1100" dirty="0">
                <a:latin typeface="Maven Pro Medium"/>
              </a:rPr>
              <a:t>in </a:t>
            </a:r>
            <a:r>
              <a:rPr lang="en-US" sz="1100" b="1" dirty="0">
                <a:solidFill>
                  <a:srgbClr val="FF0000"/>
                </a:solidFill>
                <a:latin typeface="Maven Pro Medium"/>
              </a:rPr>
              <a:t>(F25)</a:t>
            </a:r>
            <a:r>
              <a:rPr lang="en-US" sz="1100" dirty="0">
                <a:solidFill>
                  <a:srgbClr val="FF0000"/>
                </a:solidFill>
                <a:latin typeface="Maven Pro Medium"/>
              </a:rPr>
              <a:t> </a:t>
            </a:r>
            <a:r>
              <a:rPr lang="en-US" sz="1100" dirty="0">
                <a:latin typeface="Maven Pro Medium"/>
              </a:rPr>
              <a:t>compared to conventional ONDS in PBS (10 mg/ml) in which the flux calculated across 1.76 cm</a:t>
            </a:r>
            <a:r>
              <a:rPr lang="en-US" sz="1050" dirty="0">
                <a:latin typeface="Maven Pro Medium"/>
              </a:rPr>
              <a:t>2</a:t>
            </a:r>
            <a:r>
              <a:rPr lang="en-US" sz="1100" dirty="0">
                <a:latin typeface="Maven Pro Medium"/>
              </a:rPr>
              <a:t> animal tissue.</a:t>
            </a:r>
          </a:p>
          <a:p>
            <a:pPr marL="171450" indent="-171450">
              <a:buFont typeface="Wingdings" panose="05000000000000000000" pitchFamily="2" charset="2"/>
              <a:buChar char="q"/>
            </a:pPr>
            <a:endParaRPr lang="en-US" sz="1100" dirty="0">
              <a:latin typeface="Maven Pro Medium"/>
            </a:endParaRPr>
          </a:p>
          <a:p>
            <a:pPr marL="171450" indent="-171450">
              <a:buFont typeface="Wingdings" panose="05000000000000000000" pitchFamily="2" charset="2"/>
              <a:buChar char="q"/>
            </a:pPr>
            <a:r>
              <a:rPr lang="en-US" sz="1100" dirty="0">
                <a:latin typeface="Maven Pro Medium"/>
              </a:rPr>
              <a:t>Increase the % of terpene from (4% v/v) in </a:t>
            </a:r>
            <a:r>
              <a:rPr lang="en-US" sz="1100" b="1" dirty="0">
                <a:solidFill>
                  <a:srgbClr val="FF0000"/>
                </a:solidFill>
                <a:latin typeface="Maven Pro Medium"/>
              </a:rPr>
              <a:t>(F22) </a:t>
            </a:r>
            <a:r>
              <a:rPr lang="en-US" sz="1100" dirty="0">
                <a:latin typeface="Maven Pro Medium"/>
              </a:rPr>
              <a:t>to (8% v/v) in </a:t>
            </a:r>
            <a:r>
              <a:rPr lang="en-US" sz="1100" b="1" dirty="0">
                <a:solidFill>
                  <a:srgbClr val="FF0000"/>
                </a:solidFill>
                <a:latin typeface="Maven Pro Medium"/>
              </a:rPr>
              <a:t>(F25)</a:t>
            </a:r>
            <a:r>
              <a:rPr lang="en-US" sz="1100" dirty="0">
                <a:latin typeface="Maven Pro Medium"/>
              </a:rPr>
              <a:t>.</a:t>
            </a:r>
            <a:r>
              <a:rPr lang="en-US" sz="1100" b="1" dirty="0">
                <a:solidFill>
                  <a:srgbClr val="FF0000"/>
                </a:solidFill>
                <a:latin typeface="Maven Pro Medium"/>
              </a:rPr>
              <a:t> </a:t>
            </a:r>
            <a:r>
              <a:rPr lang="en-US" sz="1100" dirty="0">
                <a:latin typeface="Maven Pro Medium"/>
              </a:rPr>
              <a:t>The </a:t>
            </a:r>
            <a:r>
              <a:rPr lang="en-US" sz="1100" b="1" dirty="0">
                <a:solidFill>
                  <a:srgbClr val="FF0000"/>
                </a:solidFill>
                <a:latin typeface="Maven Pro Medium"/>
              </a:rPr>
              <a:t>permeability increased significantly </a:t>
            </a:r>
            <a:r>
              <a:rPr lang="en-US" sz="1100" dirty="0">
                <a:latin typeface="Maven Pro Medium"/>
              </a:rPr>
              <a:t>(p&lt;0.05) this was due to possible differences among the thermodynamic activity of terpenes in vehicle.</a:t>
            </a:r>
          </a:p>
        </p:txBody>
      </p:sp>
      <p:graphicFrame>
        <p:nvGraphicFramePr>
          <p:cNvPr id="12" name="Chart 11">
            <a:extLst>
              <a:ext uri="{FF2B5EF4-FFF2-40B4-BE49-F238E27FC236}">
                <a16:creationId xmlns:a16="http://schemas.microsoft.com/office/drawing/2014/main" id="{C81CB574-0A81-0E16-CA9B-60588537FC4B}"/>
              </a:ext>
            </a:extLst>
          </p:cNvPr>
          <p:cNvGraphicFramePr/>
          <p:nvPr>
            <p:extLst>
              <p:ext uri="{D42A27DB-BD31-4B8C-83A1-F6EECF244321}">
                <p14:modId xmlns:p14="http://schemas.microsoft.com/office/powerpoint/2010/main" val="4233682685"/>
              </p:ext>
            </p:extLst>
          </p:nvPr>
        </p:nvGraphicFramePr>
        <p:xfrm>
          <a:off x="4564380" y="1440180"/>
          <a:ext cx="4541337" cy="26289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38048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3" name="Subtitle 2">
            <a:extLst>
              <a:ext uri="{FF2B5EF4-FFF2-40B4-BE49-F238E27FC236}">
                <a16:creationId xmlns:a16="http://schemas.microsoft.com/office/drawing/2014/main" id="{C0B2D5D3-AB17-41C7-A420-A8CBA349F6EA}"/>
              </a:ext>
            </a:extLst>
          </p:cNvPr>
          <p:cNvSpPr>
            <a:spLocks noGrp="1"/>
          </p:cNvSpPr>
          <p:nvPr>
            <p:ph type="subTitle" idx="1"/>
          </p:nvPr>
        </p:nvSpPr>
        <p:spPr>
          <a:xfrm>
            <a:off x="342422" y="1305888"/>
            <a:ext cx="7948137" cy="914400"/>
          </a:xfrm>
        </p:spPr>
        <p:txBody>
          <a:bodyPr/>
          <a:lstStyle/>
          <a:p>
            <a:r>
              <a:rPr lang="en-US" sz="1800" i="1" dirty="0">
                <a:solidFill>
                  <a:srgbClr val="000000"/>
                </a:solidFill>
                <a:latin typeface="Alfa Slab One"/>
                <a:cs typeface="Arial"/>
              </a:rPr>
              <a:t>Visualization by Transmission Electron Microscope (TEM)</a:t>
            </a:r>
          </a:p>
          <a:p>
            <a:endParaRPr lang="en-US" sz="1800" dirty="0">
              <a:solidFill>
                <a:srgbClr val="000000"/>
              </a:solidFill>
              <a:latin typeface="Alfa Slab One"/>
              <a:cs typeface="Arial"/>
            </a:endParaRPr>
          </a:p>
          <a:p>
            <a:endParaRPr lang="en-US" sz="1800" dirty="0">
              <a:solidFill>
                <a:srgbClr val="000000"/>
              </a:solidFill>
              <a:latin typeface="Alfa Slab One"/>
              <a:cs typeface="Arial"/>
              <a:sym typeface="Arial"/>
            </a:endParaRPr>
          </a:p>
          <a:p>
            <a:endParaRPr lang="en-US" sz="1800" dirty="0">
              <a:solidFill>
                <a:srgbClr val="000000"/>
              </a:solidFill>
              <a:latin typeface="Alfa Slab One"/>
              <a:cs typeface="Arial"/>
              <a:sym typeface="Arial"/>
            </a:endParaRPr>
          </a:p>
        </p:txBody>
      </p:sp>
      <p:sp>
        <p:nvSpPr>
          <p:cNvPr id="9" name="Google Shape;842;p41">
            <a:extLst>
              <a:ext uri="{FF2B5EF4-FFF2-40B4-BE49-F238E27FC236}">
                <a16:creationId xmlns:a16="http://schemas.microsoft.com/office/drawing/2014/main" id="{41FD5869-DA04-4629-A613-8194DE524F9E}"/>
              </a:ext>
            </a:extLst>
          </p:cNvPr>
          <p:cNvSpPr txBox="1">
            <a:spLocks noGrp="1"/>
          </p:cNvSpPr>
          <p:nvPr>
            <p:ph type="title"/>
          </p:nvPr>
        </p:nvSpPr>
        <p:spPr>
          <a:xfrm>
            <a:off x="921543" y="170950"/>
            <a:ext cx="470544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Results &amp; </a:t>
            </a:r>
            <a:r>
              <a:rPr lang="en-US" dirty="0"/>
              <a:t>Discussion</a:t>
            </a:r>
            <a:endParaRPr dirty="0"/>
          </a:p>
        </p:txBody>
      </p:sp>
      <p:pic>
        <p:nvPicPr>
          <p:cNvPr id="10" name="Picture 9">
            <a:extLst>
              <a:ext uri="{FF2B5EF4-FFF2-40B4-BE49-F238E27FC236}">
                <a16:creationId xmlns:a16="http://schemas.microsoft.com/office/drawing/2014/main" id="{3D4F49F7-58B6-47D8-837D-CA7114F67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 y="-15240"/>
            <a:ext cx="914400" cy="914400"/>
          </a:xfrm>
          <a:prstGeom prst="rect">
            <a:avLst/>
          </a:prstGeom>
        </p:spPr>
      </p:pic>
      <p:sp>
        <p:nvSpPr>
          <p:cNvPr id="4" name="TextBox 3">
            <a:extLst>
              <a:ext uri="{FF2B5EF4-FFF2-40B4-BE49-F238E27FC236}">
                <a16:creationId xmlns:a16="http://schemas.microsoft.com/office/drawing/2014/main" id="{4680CD19-6C70-4320-B606-8472EF35B130}"/>
              </a:ext>
            </a:extLst>
          </p:cNvPr>
          <p:cNvSpPr txBox="1"/>
          <p:nvPr/>
        </p:nvSpPr>
        <p:spPr>
          <a:xfrm>
            <a:off x="95012" y="1733322"/>
            <a:ext cx="2339817" cy="1107996"/>
          </a:xfrm>
          <a:prstGeom prst="rect">
            <a:avLst/>
          </a:prstGeom>
          <a:noFill/>
        </p:spPr>
        <p:txBody>
          <a:bodyPr wrap="square" rtlCol="0">
            <a:spAutoFit/>
          </a:bodyPr>
          <a:lstStyle/>
          <a:p>
            <a:pPr algn="just"/>
            <a:r>
              <a:rPr lang="en-US" sz="1100" dirty="0">
                <a:latin typeface="Maven Pro Medium"/>
              </a:rPr>
              <a:t>TEM images were taken to visualize the morphology for the selected formula. TEM images for </a:t>
            </a:r>
            <a:r>
              <a:rPr lang="en-US" sz="1100" b="1" dirty="0">
                <a:solidFill>
                  <a:srgbClr val="FF0000"/>
                </a:solidFill>
                <a:latin typeface="Maven Pro Medium"/>
              </a:rPr>
              <a:t>(F25) </a:t>
            </a:r>
            <a:r>
              <a:rPr lang="en-US" sz="1100" dirty="0">
                <a:latin typeface="Maven Pro Medium"/>
              </a:rPr>
              <a:t>showed a spherical and deformed shapes at different magnification power.</a:t>
            </a:r>
          </a:p>
        </p:txBody>
      </p:sp>
      <p:pic>
        <p:nvPicPr>
          <p:cNvPr id="8" name="Picture 7">
            <a:extLst>
              <a:ext uri="{FF2B5EF4-FFF2-40B4-BE49-F238E27FC236}">
                <a16:creationId xmlns:a16="http://schemas.microsoft.com/office/drawing/2014/main" id="{D6C7C644-80C2-45A2-A4A5-DE3B5DFA3CF4}"/>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2522698" y="1801188"/>
            <a:ext cx="3108960" cy="2080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EE7415C9-96B3-4B6A-A8FC-47FA1145DD1B}"/>
              </a:ext>
            </a:extLst>
          </p:cNvPr>
          <p:cNvPicPr/>
          <p:nvPr/>
        </p:nvPicPr>
        <p:blipFill>
          <a:blip r:embed="rId5" cstate="print">
            <a:extLst>
              <a:ext uri="{28A0092B-C50C-407E-A947-70E740481C1C}">
                <a14:useLocalDpi xmlns:a14="http://schemas.microsoft.com/office/drawing/2010/main" val="0"/>
              </a:ext>
            </a:extLst>
          </a:blip>
          <a:stretch>
            <a:fillRect/>
          </a:stretch>
        </p:blipFill>
        <p:spPr bwMode="auto">
          <a:xfrm>
            <a:off x="5807396" y="1816428"/>
            <a:ext cx="3141345" cy="20650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ABFD7A68-D1BB-4A01-A8DB-04E9E784F87B}"/>
              </a:ext>
            </a:extLst>
          </p:cNvPr>
          <p:cNvSpPr txBox="1"/>
          <p:nvPr/>
        </p:nvSpPr>
        <p:spPr>
          <a:xfrm>
            <a:off x="2872740" y="4084320"/>
            <a:ext cx="5486400" cy="261610"/>
          </a:xfrm>
          <a:prstGeom prst="rect">
            <a:avLst/>
          </a:prstGeom>
          <a:noFill/>
        </p:spPr>
        <p:txBody>
          <a:bodyPr wrap="square" rtlCol="0">
            <a:spAutoFit/>
          </a:bodyPr>
          <a:lstStyle/>
          <a:p>
            <a:r>
              <a:rPr lang="en-US" sz="1100" b="1" dirty="0">
                <a:latin typeface="Maven Pro Medium"/>
              </a:rPr>
              <a:t>A) Magnification 27000X)                                              B) Magnification 30000X</a:t>
            </a:r>
          </a:p>
        </p:txBody>
      </p:sp>
    </p:spTree>
    <p:extLst>
      <p:ext uri="{BB962C8B-B14F-4D97-AF65-F5344CB8AC3E}">
        <p14:creationId xmlns:p14="http://schemas.microsoft.com/office/powerpoint/2010/main" val="1985907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4" name="TextBox 13">
            <a:extLst>
              <a:ext uri="{FF2B5EF4-FFF2-40B4-BE49-F238E27FC236}">
                <a16:creationId xmlns:a16="http://schemas.microsoft.com/office/drawing/2014/main" id="{41209DB1-CD5A-4B2C-8FAB-ECE5D3EFFEA4}"/>
              </a:ext>
            </a:extLst>
          </p:cNvPr>
          <p:cNvSpPr txBox="1"/>
          <p:nvPr/>
        </p:nvSpPr>
        <p:spPr>
          <a:xfrm>
            <a:off x="464820" y="1432560"/>
            <a:ext cx="7959180" cy="2554545"/>
          </a:xfrm>
          <a:prstGeom prst="rect">
            <a:avLst/>
          </a:prstGeom>
          <a:noFill/>
        </p:spPr>
        <p:txBody>
          <a:bodyPr wrap="square" rtlCol="0">
            <a:spAutoFit/>
          </a:bodyPr>
          <a:lstStyle/>
          <a:p>
            <a:pPr marL="285750" indent="-285750" algn="just">
              <a:buFont typeface="Wingdings" panose="05000000000000000000" pitchFamily="2" charset="2"/>
              <a:buChar char="ü"/>
            </a:pPr>
            <a:r>
              <a:rPr lang="en-US" sz="1600" dirty="0">
                <a:latin typeface="Maven Pro Medium"/>
              </a:rPr>
              <a:t>Ondansetron-loaded invasomes could be prepared efficiently by the mechanical dispersion method. </a:t>
            </a:r>
            <a:r>
              <a:rPr lang="en-US" sz="1600" b="1" dirty="0">
                <a:solidFill>
                  <a:srgbClr val="FF0000"/>
                </a:solidFill>
                <a:latin typeface="Maven Pro Medium"/>
              </a:rPr>
              <a:t>Formula (25) </a:t>
            </a:r>
            <a:r>
              <a:rPr lang="en-US" sz="1600" dirty="0">
                <a:latin typeface="Maven Pro Medium"/>
              </a:rPr>
              <a:t>which contained D-Limonene as permeation enhancer was selected for further evaluation. </a:t>
            </a:r>
          </a:p>
          <a:p>
            <a:pPr marL="285750" indent="-285750" algn="just">
              <a:buFont typeface="Wingdings" panose="05000000000000000000" pitchFamily="2" charset="2"/>
              <a:buChar char="ü"/>
            </a:pPr>
            <a:endParaRPr lang="en-US" sz="1600" dirty="0">
              <a:latin typeface="Maven Pro Medium"/>
            </a:endParaRPr>
          </a:p>
          <a:p>
            <a:pPr marL="285750" indent="-285750" algn="just">
              <a:buFont typeface="Wingdings" panose="05000000000000000000" pitchFamily="2" charset="2"/>
              <a:buChar char="ü"/>
            </a:pPr>
            <a:r>
              <a:rPr lang="en-US" sz="1600" dirty="0">
                <a:latin typeface="Maven Pro Medium"/>
              </a:rPr>
              <a:t>Release and permeation pattern of ondansetron were enhanced by using lecithin mixtures and D-Limonene. </a:t>
            </a:r>
          </a:p>
          <a:p>
            <a:pPr marL="285750" indent="-285750" algn="just">
              <a:buFont typeface="Wingdings" panose="05000000000000000000" pitchFamily="2" charset="2"/>
              <a:buChar char="ü"/>
            </a:pPr>
            <a:endParaRPr lang="en-US" sz="1600" dirty="0">
              <a:latin typeface="Maven Pro Medium"/>
            </a:endParaRPr>
          </a:p>
          <a:p>
            <a:pPr marL="285750" indent="-285750" algn="just">
              <a:buFont typeface="Wingdings" panose="05000000000000000000" pitchFamily="2" charset="2"/>
              <a:buChar char="ü"/>
            </a:pPr>
            <a:r>
              <a:rPr lang="en-US" sz="1600" dirty="0">
                <a:latin typeface="Maven Pro Medium"/>
              </a:rPr>
              <a:t>Invasomes can be considered a promising delivery system for transdermal delivery of ondansetron to facilitate permeation, increase therapeutic effectiveness and ensuring sustain release along the day.</a:t>
            </a:r>
            <a:endParaRPr lang="en-US" dirty="0"/>
          </a:p>
        </p:txBody>
      </p:sp>
      <p:sp>
        <p:nvSpPr>
          <p:cNvPr id="87" name="Google Shape;842;p41">
            <a:extLst>
              <a:ext uri="{FF2B5EF4-FFF2-40B4-BE49-F238E27FC236}">
                <a16:creationId xmlns:a16="http://schemas.microsoft.com/office/drawing/2014/main" id="{E0281DE5-0260-451A-9DFA-DFD9857D6131}"/>
              </a:ext>
            </a:extLst>
          </p:cNvPr>
          <p:cNvSpPr txBox="1">
            <a:spLocks noGrp="1"/>
          </p:cNvSpPr>
          <p:nvPr>
            <p:ph type="title"/>
          </p:nvPr>
        </p:nvSpPr>
        <p:spPr>
          <a:xfrm>
            <a:off x="921543" y="170950"/>
            <a:ext cx="470544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Conclusions</a:t>
            </a:r>
            <a:endParaRPr dirty="0"/>
          </a:p>
        </p:txBody>
      </p:sp>
      <p:pic>
        <p:nvPicPr>
          <p:cNvPr id="88" name="Picture 87">
            <a:extLst>
              <a:ext uri="{FF2B5EF4-FFF2-40B4-BE49-F238E27FC236}">
                <a16:creationId xmlns:a16="http://schemas.microsoft.com/office/drawing/2014/main" id="{7F6A4356-4526-4564-B60A-575F274AC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 y="-15240"/>
            <a:ext cx="914400" cy="9144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grpSp>
        <p:nvGrpSpPr>
          <p:cNvPr id="1139" name="Google Shape;1139;p47"/>
          <p:cNvGrpSpPr/>
          <p:nvPr/>
        </p:nvGrpSpPr>
        <p:grpSpPr>
          <a:xfrm>
            <a:off x="5761093" y="1671797"/>
            <a:ext cx="3269972" cy="3977621"/>
            <a:chOff x="6518581" y="2187298"/>
            <a:chExt cx="2464184" cy="2997453"/>
          </a:xfrm>
        </p:grpSpPr>
        <p:sp>
          <p:nvSpPr>
            <p:cNvPr id="1140" name="Google Shape;1140;p47"/>
            <p:cNvSpPr/>
            <p:nvPr/>
          </p:nvSpPr>
          <p:spPr>
            <a:xfrm>
              <a:off x="7015312" y="4346763"/>
              <a:ext cx="1451907" cy="600343"/>
            </a:xfrm>
            <a:custGeom>
              <a:avLst/>
              <a:gdLst/>
              <a:ahLst/>
              <a:cxnLst/>
              <a:rect l="l" t="t" r="r" b="b"/>
              <a:pathLst>
                <a:path w="21904" h="9057" extrusionOk="0">
                  <a:moveTo>
                    <a:pt x="4518" y="0"/>
                  </a:moveTo>
                  <a:cubicBezTo>
                    <a:pt x="2024" y="0"/>
                    <a:pt x="0" y="2024"/>
                    <a:pt x="0" y="4529"/>
                  </a:cubicBezTo>
                  <a:cubicBezTo>
                    <a:pt x="0" y="7023"/>
                    <a:pt x="2024" y="9056"/>
                    <a:pt x="4518" y="9056"/>
                  </a:cubicBezTo>
                  <a:lnTo>
                    <a:pt x="17375" y="9056"/>
                  </a:lnTo>
                  <a:cubicBezTo>
                    <a:pt x="19880" y="9056"/>
                    <a:pt x="21903" y="7023"/>
                    <a:pt x="21903" y="4529"/>
                  </a:cubicBezTo>
                  <a:cubicBezTo>
                    <a:pt x="21903" y="2024"/>
                    <a:pt x="19880" y="0"/>
                    <a:pt x="17375"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7"/>
            <p:cNvSpPr/>
            <p:nvPr/>
          </p:nvSpPr>
          <p:spPr>
            <a:xfrm>
              <a:off x="6789350" y="3660592"/>
              <a:ext cx="569123" cy="1367261"/>
            </a:xfrm>
            <a:custGeom>
              <a:avLst/>
              <a:gdLst/>
              <a:ahLst/>
              <a:cxnLst/>
              <a:rect l="l" t="t" r="r" b="b"/>
              <a:pathLst>
                <a:path w="8586" h="20627" extrusionOk="0">
                  <a:moveTo>
                    <a:pt x="4293" y="0"/>
                  </a:moveTo>
                  <a:cubicBezTo>
                    <a:pt x="1926" y="0"/>
                    <a:pt x="1" y="1916"/>
                    <a:pt x="1" y="4293"/>
                  </a:cubicBezTo>
                  <a:lnTo>
                    <a:pt x="1" y="16334"/>
                  </a:lnTo>
                  <a:cubicBezTo>
                    <a:pt x="1" y="18701"/>
                    <a:pt x="1926" y="20626"/>
                    <a:pt x="4293" y="20626"/>
                  </a:cubicBezTo>
                  <a:cubicBezTo>
                    <a:pt x="6670" y="20626"/>
                    <a:pt x="8585" y="18701"/>
                    <a:pt x="8585" y="16334"/>
                  </a:cubicBezTo>
                  <a:lnTo>
                    <a:pt x="8585" y="4293"/>
                  </a:lnTo>
                  <a:cubicBezTo>
                    <a:pt x="8585" y="1916"/>
                    <a:pt x="6670" y="0"/>
                    <a:pt x="4293"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7"/>
            <p:cNvSpPr/>
            <p:nvPr/>
          </p:nvSpPr>
          <p:spPr>
            <a:xfrm>
              <a:off x="8043905" y="3660592"/>
              <a:ext cx="569123" cy="1367261"/>
            </a:xfrm>
            <a:custGeom>
              <a:avLst/>
              <a:gdLst/>
              <a:ahLst/>
              <a:cxnLst/>
              <a:rect l="l" t="t" r="r" b="b"/>
              <a:pathLst>
                <a:path w="8586" h="20627" extrusionOk="0">
                  <a:moveTo>
                    <a:pt x="4293" y="0"/>
                  </a:moveTo>
                  <a:cubicBezTo>
                    <a:pt x="1926" y="0"/>
                    <a:pt x="1" y="1916"/>
                    <a:pt x="1" y="4293"/>
                  </a:cubicBezTo>
                  <a:lnTo>
                    <a:pt x="1" y="16334"/>
                  </a:lnTo>
                  <a:cubicBezTo>
                    <a:pt x="1" y="18701"/>
                    <a:pt x="1926" y="20626"/>
                    <a:pt x="4293" y="20626"/>
                  </a:cubicBezTo>
                  <a:cubicBezTo>
                    <a:pt x="6670" y="20626"/>
                    <a:pt x="8585" y="18701"/>
                    <a:pt x="8585" y="16334"/>
                  </a:cubicBezTo>
                  <a:lnTo>
                    <a:pt x="8585" y="4293"/>
                  </a:lnTo>
                  <a:cubicBezTo>
                    <a:pt x="8585" y="1916"/>
                    <a:pt x="6670" y="0"/>
                    <a:pt x="4293"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7"/>
            <p:cNvSpPr/>
            <p:nvPr/>
          </p:nvSpPr>
          <p:spPr>
            <a:xfrm>
              <a:off x="7454708" y="3312336"/>
              <a:ext cx="309949" cy="66"/>
            </a:xfrm>
            <a:custGeom>
              <a:avLst/>
              <a:gdLst/>
              <a:ahLst/>
              <a:cxnLst/>
              <a:rect l="l" t="t" r="r" b="b"/>
              <a:pathLst>
                <a:path w="4676" h="1" extrusionOk="0">
                  <a:moveTo>
                    <a:pt x="1" y="0"/>
                  </a:moveTo>
                  <a:lnTo>
                    <a:pt x="4676" y="0"/>
                  </a:lnTo>
                  <a:close/>
                </a:path>
              </a:pathLst>
            </a:custGeom>
            <a:solidFill>
              <a:srgbClr val="D4D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7"/>
            <p:cNvSpPr/>
            <p:nvPr/>
          </p:nvSpPr>
          <p:spPr>
            <a:xfrm>
              <a:off x="7293240" y="2187298"/>
              <a:ext cx="942772" cy="1306676"/>
            </a:xfrm>
            <a:custGeom>
              <a:avLst/>
              <a:gdLst/>
              <a:ahLst/>
              <a:cxnLst/>
              <a:rect l="l" t="t" r="r" b="b"/>
              <a:pathLst>
                <a:path w="14223" h="19713" extrusionOk="0">
                  <a:moveTo>
                    <a:pt x="1140" y="1"/>
                  </a:moveTo>
                  <a:cubicBezTo>
                    <a:pt x="512" y="1"/>
                    <a:pt x="1" y="501"/>
                    <a:pt x="1" y="1130"/>
                  </a:cubicBezTo>
                  <a:lnTo>
                    <a:pt x="1" y="18584"/>
                  </a:lnTo>
                  <a:cubicBezTo>
                    <a:pt x="1" y="19212"/>
                    <a:pt x="512" y="19713"/>
                    <a:pt x="1140" y="19713"/>
                  </a:cubicBezTo>
                  <a:lnTo>
                    <a:pt x="13094" y="19713"/>
                  </a:lnTo>
                  <a:cubicBezTo>
                    <a:pt x="13722" y="19713"/>
                    <a:pt x="14223" y="19212"/>
                    <a:pt x="14223" y="18584"/>
                  </a:cubicBezTo>
                  <a:lnTo>
                    <a:pt x="14223" y="1130"/>
                  </a:lnTo>
                  <a:cubicBezTo>
                    <a:pt x="14223" y="501"/>
                    <a:pt x="13722" y="1"/>
                    <a:pt x="1309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7"/>
            <p:cNvSpPr/>
            <p:nvPr/>
          </p:nvSpPr>
          <p:spPr>
            <a:xfrm>
              <a:off x="7358397" y="2329278"/>
              <a:ext cx="812522" cy="1023440"/>
            </a:xfrm>
            <a:custGeom>
              <a:avLst/>
              <a:gdLst/>
              <a:ahLst/>
              <a:cxnLst/>
              <a:rect l="l" t="t" r="r" b="b"/>
              <a:pathLst>
                <a:path w="12258" h="15440" extrusionOk="0">
                  <a:moveTo>
                    <a:pt x="0" y="0"/>
                  </a:moveTo>
                  <a:lnTo>
                    <a:pt x="0" y="15440"/>
                  </a:lnTo>
                  <a:lnTo>
                    <a:pt x="12258" y="15440"/>
                  </a:lnTo>
                  <a:lnTo>
                    <a:pt x="122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7"/>
            <p:cNvSpPr/>
            <p:nvPr/>
          </p:nvSpPr>
          <p:spPr>
            <a:xfrm>
              <a:off x="7653957" y="3392340"/>
              <a:ext cx="222055" cy="42422"/>
            </a:xfrm>
            <a:custGeom>
              <a:avLst/>
              <a:gdLst/>
              <a:ahLst/>
              <a:cxnLst/>
              <a:rect l="l" t="t" r="r" b="b"/>
              <a:pathLst>
                <a:path w="3350" h="640" extrusionOk="0">
                  <a:moveTo>
                    <a:pt x="315" y="1"/>
                  </a:moveTo>
                  <a:cubicBezTo>
                    <a:pt x="138" y="1"/>
                    <a:pt x="0" y="138"/>
                    <a:pt x="0" y="315"/>
                  </a:cubicBezTo>
                  <a:cubicBezTo>
                    <a:pt x="0" y="492"/>
                    <a:pt x="138" y="640"/>
                    <a:pt x="315" y="640"/>
                  </a:cubicBezTo>
                  <a:lnTo>
                    <a:pt x="3036" y="640"/>
                  </a:lnTo>
                  <a:cubicBezTo>
                    <a:pt x="3202" y="640"/>
                    <a:pt x="3350" y="492"/>
                    <a:pt x="3350" y="315"/>
                  </a:cubicBezTo>
                  <a:cubicBezTo>
                    <a:pt x="3350" y="138"/>
                    <a:pt x="3202" y="1"/>
                    <a:pt x="3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7"/>
            <p:cNvSpPr/>
            <p:nvPr/>
          </p:nvSpPr>
          <p:spPr>
            <a:xfrm>
              <a:off x="7437805" y="2402190"/>
              <a:ext cx="171943" cy="668020"/>
            </a:xfrm>
            <a:custGeom>
              <a:avLst/>
              <a:gdLst/>
              <a:ahLst/>
              <a:cxnLst/>
              <a:rect l="l" t="t" r="r" b="b"/>
              <a:pathLst>
                <a:path w="2594" h="10078" extrusionOk="0">
                  <a:moveTo>
                    <a:pt x="0" y="0"/>
                  </a:moveTo>
                  <a:lnTo>
                    <a:pt x="0" y="10077"/>
                  </a:lnTo>
                  <a:lnTo>
                    <a:pt x="2593" y="10077"/>
                  </a:lnTo>
                  <a:lnTo>
                    <a:pt x="2593"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7"/>
            <p:cNvSpPr/>
            <p:nvPr/>
          </p:nvSpPr>
          <p:spPr>
            <a:xfrm>
              <a:off x="7653957" y="2402190"/>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7"/>
            <p:cNvSpPr/>
            <p:nvPr/>
          </p:nvSpPr>
          <p:spPr>
            <a:xfrm>
              <a:off x="7653957" y="2653473"/>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7"/>
            <p:cNvSpPr/>
            <p:nvPr/>
          </p:nvSpPr>
          <p:spPr>
            <a:xfrm>
              <a:off x="7653957" y="2696425"/>
              <a:ext cx="457101" cy="16306"/>
            </a:xfrm>
            <a:custGeom>
              <a:avLst/>
              <a:gdLst/>
              <a:ahLst/>
              <a:cxnLst/>
              <a:rect l="l" t="t" r="r" b="b"/>
              <a:pathLst>
                <a:path w="6896" h="246" extrusionOk="0">
                  <a:moveTo>
                    <a:pt x="0" y="1"/>
                  </a:moveTo>
                  <a:lnTo>
                    <a:pt x="0" y="246"/>
                  </a:lnTo>
                  <a:lnTo>
                    <a:pt x="6895" y="24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7"/>
            <p:cNvSpPr/>
            <p:nvPr/>
          </p:nvSpPr>
          <p:spPr>
            <a:xfrm>
              <a:off x="7653957" y="2738714"/>
              <a:ext cx="457101" cy="16969"/>
            </a:xfrm>
            <a:custGeom>
              <a:avLst/>
              <a:gdLst/>
              <a:ahLst/>
              <a:cxnLst/>
              <a:rect l="l" t="t" r="r" b="b"/>
              <a:pathLst>
                <a:path w="6896" h="256"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7"/>
            <p:cNvSpPr/>
            <p:nvPr/>
          </p:nvSpPr>
          <p:spPr>
            <a:xfrm>
              <a:off x="7653957" y="2781666"/>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7"/>
            <p:cNvSpPr/>
            <p:nvPr/>
          </p:nvSpPr>
          <p:spPr>
            <a:xfrm>
              <a:off x="7653957" y="2824684"/>
              <a:ext cx="457101" cy="16372"/>
            </a:xfrm>
            <a:custGeom>
              <a:avLst/>
              <a:gdLst/>
              <a:ahLst/>
              <a:cxnLst/>
              <a:rect l="l" t="t" r="r" b="b"/>
              <a:pathLst>
                <a:path w="6896" h="247" extrusionOk="0">
                  <a:moveTo>
                    <a:pt x="0" y="0"/>
                  </a:moveTo>
                  <a:lnTo>
                    <a:pt x="0" y="246"/>
                  </a:lnTo>
                  <a:lnTo>
                    <a:pt x="6895" y="24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7"/>
            <p:cNvSpPr/>
            <p:nvPr/>
          </p:nvSpPr>
          <p:spPr>
            <a:xfrm>
              <a:off x="7653957" y="2866974"/>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7"/>
            <p:cNvSpPr/>
            <p:nvPr/>
          </p:nvSpPr>
          <p:spPr>
            <a:xfrm>
              <a:off x="7653957" y="2909992"/>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7"/>
            <p:cNvSpPr/>
            <p:nvPr/>
          </p:nvSpPr>
          <p:spPr>
            <a:xfrm>
              <a:off x="7653957" y="2952281"/>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7"/>
            <p:cNvSpPr/>
            <p:nvPr/>
          </p:nvSpPr>
          <p:spPr>
            <a:xfrm>
              <a:off x="7653957" y="2995233"/>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7"/>
            <p:cNvSpPr/>
            <p:nvPr/>
          </p:nvSpPr>
          <p:spPr>
            <a:xfrm>
              <a:off x="7653957" y="3038185"/>
              <a:ext cx="457101" cy="16372"/>
            </a:xfrm>
            <a:custGeom>
              <a:avLst/>
              <a:gdLst/>
              <a:ahLst/>
              <a:cxnLst/>
              <a:rect l="l" t="t" r="r" b="b"/>
              <a:pathLst>
                <a:path w="6896" h="247" extrusionOk="0">
                  <a:moveTo>
                    <a:pt x="0" y="1"/>
                  </a:moveTo>
                  <a:lnTo>
                    <a:pt x="0" y="247"/>
                  </a:lnTo>
                  <a:lnTo>
                    <a:pt x="6895" y="247"/>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7"/>
            <p:cNvSpPr/>
            <p:nvPr/>
          </p:nvSpPr>
          <p:spPr>
            <a:xfrm>
              <a:off x="7653957" y="3080541"/>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7"/>
            <p:cNvSpPr/>
            <p:nvPr/>
          </p:nvSpPr>
          <p:spPr>
            <a:xfrm>
              <a:off x="7653957" y="3123493"/>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7"/>
            <p:cNvSpPr/>
            <p:nvPr/>
          </p:nvSpPr>
          <p:spPr>
            <a:xfrm>
              <a:off x="7653957" y="3165782"/>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7"/>
            <p:cNvSpPr/>
            <p:nvPr/>
          </p:nvSpPr>
          <p:spPr>
            <a:xfrm>
              <a:off x="7653957" y="3208734"/>
              <a:ext cx="401091" cy="17035"/>
            </a:xfrm>
            <a:custGeom>
              <a:avLst/>
              <a:gdLst/>
              <a:ahLst/>
              <a:cxnLst/>
              <a:rect l="l" t="t" r="r" b="b"/>
              <a:pathLst>
                <a:path w="6051" h="257" extrusionOk="0">
                  <a:moveTo>
                    <a:pt x="0" y="1"/>
                  </a:moveTo>
                  <a:lnTo>
                    <a:pt x="0" y="256"/>
                  </a:lnTo>
                  <a:lnTo>
                    <a:pt x="6050" y="256"/>
                  </a:lnTo>
                  <a:lnTo>
                    <a:pt x="60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7"/>
            <p:cNvSpPr/>
            <p:nvPr/>
          </p:nvSpPr>
          <p:spPr>
            <a:xfrm>
              <a:off x="7653957" y="2443817"/>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7"/>
            <p:cNvSpPr/>
            <p:nvPr/>
          </p:nvSpPr>
          <p:spPr>
            <a:xfrm>
              <a:off x="7653957" y="2485509"/>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7"/>
            <p:cNvSpPr/>
            <p:nvPr/>
          </p:nvSpPr>
          <p:spPr>
            <a:xfrm>
              <a:off x="7653957" y="2527136"/>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7"/>
            <p:cNvSpPr/>
            <p:nvPr/>
          </p:nvSpPr>
          <p:spPr>
            <a:xfrm>
              <a:off x="7653957" y="2568828"/>
              <a:ext cx="244194" cy="16969"/>
            </a:xfrm>
            <a:custGeom>
              <a:avLst/>
              <a:gdLst/>
              <a:ahLst/>
              <a:cxnLst/>
              <a:rect l="l" t="t" r="r" b="b"/>
              <a:pathLst>
                <a:path w="3684" h="256" extrusionOk="0">
                  <a:moveTo>
                    <a:pt x="0" y="1"/>
                  </a:moveTo>
                  <a:lnTo>
                    <a:pt x="0" y="256"/>
                  </a:lnTo>
                  <a:lnTo>
                    <a:pt x="3684" y="256"/>
                  </a:lnTo>
                  <a:lnTo>
                    <a:pt x="36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7"/>
            <p:cNvSpPr/>
            <p:nvPr/>
          </p:nvSpPr>
          <p:spPr>
            <a:xfrm>
              <a:off x="7437805" y="3115008"/>
              <a:ext cx="118518" cy="16969"/>
            </a:xfrm>
            <a:custGeom>
              <a:avLst/>
              <a:gdLst/>
              <a:ahLst/>
              <a:cxnLst/>
              <a:rect l="l" t="t" r="r" b="b"/>
              <a:pathLst>
                <a:path w="1788" h="256"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7"/>
            <p:cNvSpPr/>
            <p:nvPr/>
          </p:nvSpPr>
          <p:spPr>
            <a:xfrm>
              <a:off x="7437805" y="3115008"/>
              <a:ext cx="118518" cy="16969"/>
            </a:xfrm>
            <a:custGeom>
              <a:avLst/>
              <a:gdLst/>
              <a:ahLst/>
              <a:cxnLst/>
              <a:rect l="l" t="t" r="r" b="b"/>
              <a:pathLst>
                <a:path w="1788" h="256"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7"/>
            <p:cNvSpPr/>
            <p:nvPr/>
          </p:nvSpPr>
          <p:spPr>
            <a:xfrm>
              <a:off x="7437805" y="3157960"/>
              <a:ext cx="118518" cy="16372"/>
            </a:xfrm>
            <a:custGeom>
              <a:avLst/>
              <a:gdLst/>
              <a:ahLst/>
              <a:cxnLst/>
              <a:rect l="l" t="t" r="r" b="b"/>
              <a:pathLst>
                <a:path w="1788" h="247" extrusionOk="0">
                  <a:moveTo>
                    <a:pt x="0" y="1"/>
                  </a:moveTo>
                  <a:lnTo>
                    <a:pt x="0" y="247"/>
                  </a:lnTo>
                  <a:lnTo>
                    <a:pt x="1788" y="247"/>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7"/>
            <p:cNvSpPr/>
            <p:nvPr/>
          </p:nvSpPr>
          <p:spPr>
            <a:xfrm>
              <a:off x="7437805" y="3200316"/>
              <a:ext cx="118518" cy="17035"/>
            </a:xfrm>
            <a:custGeom>
              <a:avLst/>
              <a:gdLst/>
              <a:ahLst/>
              <a:cxnLst/>
              <a:rect l="l" t="t" r="r" b="b"/>
              <a:pathLst>
                <a:path w="1788" h="257"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7"/>
            <p:cNvSpPr/>
            <p:nvPr/>
          </p:nvSpPr>
          <p:spPr>
            <a:xfrm>
              <a:off x="7437805" y="3242605"/>
              <a:ext cx="118518" cy="17035"/>
            </a:xfrm>
            <a:custGeom>
              <a:avLst/>
              <a:gdLst/>
              <a:ahLst/>
              <a:cxnLst/>
              <a:rect l="l" t="t" r="r" b="b"/>
              <a:pathLst>
                <a:path w="1788" h="257"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7"/>
            <p:cNvSpPr/>
            <p:nvPr/>
          </p:nvSpPr>
          <p:spPr>
            <a:xfrm>
              <a:off x="7015312" y="3156038"/>
              <a:ext cx="481826" cy="690159"/>
            </a:xfrm>
            <a:custGeom>
              <a:avLst/>
              <a:gdLst/>
              <a:ahLst/>
              <a:cxnLst/>
              <a:rect l="l" t="t" r="r" b="b"/>
              <a:pathLst>
                <a:path w="7269" h="10412" extrusionOk="0">
                  <a:moveTo>
                    <a:pt x="4155" y="1"/>
                  </a:moveTo>
                  <a:cubicBezTo>
                    <a:pt x="4155" y="1"/>
                    <a:pt x="1317" y="3448"/>
                    <a:pt x="1159" y="4460"/>
                  </a:cubicBezTo>
                  <a:cubicBezTo>
                    <a:pt x="1002" y="5462"/>
                    <a:pt x="0" y="8791"/>
                    <a:pt x="0" y="8791"/>
                  </a:cubicBezTo>
                  <a:lnTo>
                    <a:pt x="3635" y="10412"/>
                  </a:lnTo>
                  <a:lnTo>
                    <a:pt x="3556" y="10098"/>
                  </a:lnTo>
                  <a:lnTo>
                    <a:pt x="3939" y="8860"/>
                  </a:lnTo>
                  <a:cubicBezTo>
                    <a:pt x="3939" y="8860"/>
                    <a:pt x="4794" y="8241"/>
                    <a:pt x="5098" y="6542"/>
                  </a:cubicBezTo>
                  <a:cubicBezTo>
                    <a:pt x="5412" y="4843"/>
                    <a:pt x="7269" y="4381"/>
                    <a:pt x="7269" y="2760"/>
                  </a:cubicBezTo>
                  <a:cubicBezTo>
                    <a:pt x="7269" y="2149"/>
                    <a:pt x="7038" y="1844"/>
                    <a:pt x="6672" y="1844"/>
                  </a:cubicBezTo>
                  <a:cubicBezTo>
                    <a:pt x="6062" y="1844"/>
                    <a:pt x="5076" y="2692"/>
                    <a:pt x="4155" y="4381"/>
                  </a:cubicBezTo>
                  <a:lnTo>
                    <a:pt x="41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7"/>
            <p:cNvSpPr/>
            <p:nvPr/>
          </p:nvSpPr>
          <p:spPr>
            <a:xfrm>
              <a:off x="6518581" y="3699036"/>
              <a:ext cx="803440" cy="1138047"/>
            </a:xfrm>
            <a:custGeom>
              <a:avLst/>
              <a:gdLst/>
              <a:ahLst/>
              <a:cxnLst/>
              <a:rect l="l" t="t" r="r" b="b"/>
              <a:pathLst>
                <a:path w="12121" h="17169" extrusionOk="0">
                  <a:moveTo>
                    <a:pt x="6591" y="0"/>
                  </a:moveTo>
                  <a:lnTo>
                    <a:pt x="0" y="16883"/>
                  </a:lnTo>
                  <a:lnTo>
                    <a:pt x="6640" y="17169"/>
                  </a:lnTo>
                  <a:lnTo>
                    <a:pt x="12120" y="2072"/>
                  </a:lnTo>
                  <a:lnTo>
                    <a:pt x="6591"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7"/>
            <p:cNvSpPr/>
            <p:nvPr/>
          </p:nvSpPr>
          <p:spPr>
            <a:xfrm>
              <a:off x="7891651" y="2867239"/>
              <a:ext cx="536445" cy="689894"/>
            </a:xfrm>
            <a:custGeom>
              <a:avLst/>
              <a:gdLst/>
              <a:ahLst/>
              <a:cxnLst/>
              <a:rect l="l" t="t" r="r" b="b"/>
              <a:pathLst>
                <a:path w="8093" h="10408" extrusionOk="0">
                  <a:moveTo>
                    <a:pt x="2043" y="1"/>
                  </a:moveTo>
                  <a:cubicBezTo>
                    <a:pt x="2021" y="1"/>
                    <a:pt x="1997" y="3"/>
                    <a:pt x="1973" y="6"/>
                  </a:cubicBezTo>
                  <a:cubicBezTo>
                    <a:pt x="1011" y="144"/>
                    <a:pt x="2298" y="5369"/>
                    <a:pt x="2259" y="5831"/>
                  </a:cubicBezTo>
                  <a:cubicBezTo>
                    <a:pt x="2255" y="5890"/>
                    <a:pt x="2243" y="5916"/>
                    <a:pt x="2223" y="5916"/>
                  </a:cubicBezTo>
                  <a:cubicBezTo>
                    <a:pt x="2085" y="5916"/>
                    <a:pt x="1577" y="4643"/>
                    <a:pt x="1001" y="4436"/>
                  </a:cubicBezTo>
                  <a:cubicBezTo>
                    <a:pt x="850" y="4381"/>
                    <a:pt x="713" y="4356"/>
                    <a:pt x="595" y="4356"/>
                  </a:cubicBezTo>
                  <a:cubicBezTo>
                    <a:pt x="192" y="4356"/>
                    <a:pt x="0" y="4644"/>
                    <a:pt x="137" y="4986"/>
                  </a:cubicBezTo>
                  <a:cubicBezTo>
                    <a:pt x="323" y="5428"/>
                    <a:pt x="2956" y="9062"/>
                    <a:pt x="3398" y="9435"/>
                  </a:cubicBezTo>
                  <a:cubicBezTo>
                    <a:pt x="3840" y="9808"/>
                    <a:pt x="4173" y="9926"/>
                    <a:pt x="4173" y="9926"/>
                  </a:cubicBezTo>
                  <a:lnTo>
                    <a:pt x="4311" y="10408"/>
                  </a:lnTo>
                  <a:lnTo>
                    <a:pt x="7798" y="10074"/>
                  </a:lnTo>
                  <a:lnTo>
                    <a:pt x="7484" y="9750"/>
                  </a:lnTo>
                  <a:lnTo>
                    <a:pt x="7543" y="9023"/>
                  </a:lnTo>
                  <a:cubicBezTo>
                    <a:pt x="7543" y="9023"/>
                    <a:pt x="8083" y="7451"/>
                    <a:pt x="8083" y="6951"/>
                  </a:cubicBezTo>
                  <a:cubicBezTo>
                    <a:pt x="8093" y="5349"/>
                    <a:pt x="8083" y="3542"/>
                    <a:pt x="7661" y="2992"/>
                  </a:cubicBezTo>
                  <a:cubicBezTo>
                    <a:pt x="7536" y="2834"/>
                    <a:pt x="7198" y="2475"/>
                    <a:pt x="6878" y="2475"/>
                  </a:cubicBezTo>
                  <a:cubicBezTo>
                    <a:pt x="6744" y="2475"/>
                    <a:pt x="6612" y="2539"/>
                    <a:pt x="6502" y="2708"/>
                  </a:cubicBezTo>
                  <a:cubicBezTo>
                    <a:pt x="6498" y="2714"/>
                    <a:pt x="6494" y="2716"/>
                    <a:pt x="6489" y="2716"/>
                  </a:cubicBezTo>
                  <a:cubicBezTo>
                    <a:pt x="6405" y="2716"/>
                    <a:pt x="6191" y="1817"/>
                    <a:pt x="5657" y="1817"/>
                  </a:cubicBezTo>
                  <a:cubicBezTo>
                    <a:pt x="5472" y="1817"/>
                    <a:pt x="5249" y="1925"/>
                    <a:pt x="4979" y="2217"/>
                  </a:cubicBezTo>
                  <a:cubicBezTo>
                    <a:pt x="4974" y="2222"/>
                    <a:pt x="4967" y="2225"/>
                    <a:pt x="4960" y="2225"/>
                  </a:cubicBezTo>
                  <a:cubicBezTo>
                    <a:pt x="4857" y="2225"/>
                    <a:pt x="4528" y="1782"/>
                    <a:pt x="4169" y="1782"/>
                  </a:cubicBezTo>
                  <a:cubicBezTo>
                    <a:pt x="3920" y="1782"/>
                    <a:pt x="3658" y="1993"/>
                    <a:pt x="3447" y="2708"/>
                  </a:cubicBezTo>
                  <a:cubicBezTo>
                    <a:pt x="3395" y="2885"/>
                    <a:pt x="3351" y="2961"/>
                    <a:pt x="3311" y="2961"/>
                  </a:cubicBezTo>
                  <a:cubicBezTo>
                    <a:pt x="3064" y="2961"/>
                    <a:pt x="2972" y="1"/>
                    <a:pt x="20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7"/>
            <p:cNvSpPr/>
            <p:nvPr/>
          </p:nvSpPr>
          <p:spPr>
            <a:xfrm>
              <a:off x="8116817" y="3508934"/>
              <a:ext cx="865947" cy="1675817"/>
            </a:xfrm>
            <a:custGeom>
              <a:avLst/>
              <a:gdLst/>
              <a:ahLst/>
              <a:cxnLst/>
              <a:rect l="l" t="t" r="r" b="b"/>
              <a:pathLst>
                <a:path w="13064" h="25282" extrusionOk="0">
                  <a:moveTo>
                    <a:pt x="4921" y="0"/>
                  </a:moveTo>
                  <a:lnTo>
                    <a:pt x="1" y="658"/>
                  </a:lnTo>
                  <a:lnTo>
                    <a:pt x="5540" y="25282"/>
                  </a:lnTo>
                  <a:lnTo>
                    <a:pt x="13064" y="24211"/>
                  </a:lnTo>
                  <a:lnTo>
                    <a:pt x="4921"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7"/>
            <p:cNvSpPr/>
            <p:nvPr/>
          </p:nvSpPr>
          <p:spPr>
            <a:xfrm>
              <a:off x="6746398" y="4499084"/>
              <a:ext cx="2009827" cy="675842"/>
            </a:xfrm>
            <a:custGeom>
              <a:avLst/>
              <a:gdLst/>
              <a:ahLst/>
              <a:cxnLst/>
              <a:rect l="l" t="t" r="r" b="b"/>
              <a:pathLst>
                <a:path w="30321" h="10196" extrusionOk="0">
                  <a:moveTo>
                    <a:pt x="5099" y="1"/>
                  </a:moveTo>
                  <a:cubicBezTo>
                    <a:pt x="2279" y="1"/>
                    <a:pt x="1" y="2290"/>
                    <a:pt x="1" y="5099"/>
                  </a:cubicBezTo>
                  <a:cubicBezTo>
                    <a:pt x="1" y="7917"/>
                    <a:pt x="2279" y="10196"/>
                    <a:pt x="5099" y="10196"/>
                  </a:cubicBezTo>
                  <a:lnTo>
                    <a:pt x="25223" y="10196"/>
                  </a:lnTo>
                  <a:cubicBezTo>
                    <a:pt x="28042" y="10196"/>
                    <a:pt x="30321" y="7917"/>
                    <a:pt x="30321" y="5099"/>
                  </a:cubicBezTo>
                  <a:cubicBezTo>
                    <a:pt x="30321" y="2290"/>
                    <a:pt x="28042" y="1"/>
                    <a:pt x="25223" y="1"/>
                  </a:cubicBez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2">
            <a:extLst>
              <a:ext uri="{FF2B5EF4-FFF2-40B4-BE49-F238E27FC236}">
                <a16:creationId xmlns:a16="http://schemas.microsoft.com/office/drawing/2014/main" id="{82EEAC3A-7C38-4DB9-ACF0-66826FC5977F}"/>
              </a:ext>
            </a:extLst>
          </p:cNvPr>
          <p:cNvSpPr>
            <a:spLocks noGrp="1"/>
          </p:cNvSpPr>
          <p:nvPr>
            <p:ph type="body" idx="1"/>
          </p:nvPr>
        </p:nvSpPr>
        <p:spPr>
          <a:xfrm>
            <a:off x="213209" y="1658838"/>
            <a:ext cx="5093100" cy="3080700"/>
          </a:xfrm>
        </p:spPr>
        <p:txBody>
          <a:bodyPr/>
          <a:lstStyle/>
          <a:p>
            <a:pPr lvl="0" algn="just"/>
            <a:r>
              <a:rPr lang="en-US" sz="1000" dirty="0" err="1"/>
              <a:t>Hashmat</a:t>
            </a:r>
            <a:r>
              <a:rPr lang="en-US" sz="1000" dirty="0"/>
              <a:t> D, Shoaib MH, Ali FR, Siddiqui F. Lornoxicam Controlled Release Transdermal Gel Patch: Design, Characterization, and Optimization Using Co-Solvents as Penetration Enhancers. </a:t>
            </a:r>
            <a:r>
              <a:rPr lang="en-US" sz="1000" dirty="0" err="1"/>
              <a:t>PLoS</a:t>
            </a:r>
            <a:r>
              <a:rPr lang="en-US" sz="1000" dirty="0"/>
              <a:t> ONE 2020;15(2):1–23. </a:t>
            </a:r>
            <a:r>
              <a:rPr lang="en-US" sz="1000" dirty="0">
                <a:hlinkClick r:id="rId3"/>
              </a:rPr>
              <a:t>https://doi.org/10.1371/journal.pone.0228908</a:t>
            </a:r>
            <a:endParaRPr lang="en-US" sz="1000" dirty="0"/>
          </a:p>
          <a:p>
            <a:pPr lvl="0" algn="just"/>
            <a:r>
              <a:rPr lang="en-US" sz="1000" dirty="0"/>
              <a:t>Priyanka K, </a:t>
            </a:r>
            <a:r>
              <a:rPr lang="en-US" sz="1000" dirty="0" err="1"/>
              <a:t>Pentewar</a:t>
            </a:r>
            <a:r>
              <a:rPr lang="en-US" sz="1000" dirty="0"/>
              <a:t> R, </a:t>
            </a:r>
            <a:r>
              <a:rPr lang="en-US" sz="1000" dirty="0" err="1"/>
              <a:t>Bhusnure</a:t>
            </a:r>
            <a:r>
              <a:rPr lang="en-US" sz="1000" dirty="0"/>
              <a:t> OG, </a:t>
            </a:r>
            <a:r>
              <a:rPr lang="en-US" sz="1000" dirty="0" err="1"/>
              <a:t>Thonte</a:t>
            </a:r>
            <a:r>
              <a:rPr lang="en-US" sz="1000" dirty="0"/>
              <a:t> SS, </a:t>
            </a:r>
            <a:r>
              <a:rPr lang="en-US" sz="1000" dirty="0" err="1"/>
              <a:t>Supriya</a:t>
            </a:r>
            <a:r>
              <a:rPr lang="en-US" sz="1000" dirty="0"/>
              <a:t> M, Sarda RR. Use of Novel            Penetration Enhancers and Techniques in </a:t>
            </a:r>
            <a:r>
              <a:rPr lang="en-US" sz="1000" dirty="0" err="1"/>
              <a:t>Tdds</a:t>
            </a:r>
            <a:r>
              <a:rPr lang="en-US" sz="1000" dirty="0"/>
              <a:t>. Indo American Journal of Pharmaceutical Research 2015;5(9):2752–60. </a:t>
            </a:r>
          </a:p>
          <a:p>
            <a:pPr lvl="0" algn="just"/>
            <a:r>
              <a:rPr lang="en-US" sz="1000" dirty="0"/>
              <a:t>Jain S, Tripathi S, Tripathi PK. Invasomes: Potential vesicular systems for transdermal delivery of drug molecules. Journal of Drug Delivery Science and Technology 2021;61:102166. </a:t>
            </a:r>
            <a:r>
              <a:rPr lang="en-US" sz="1000" dirty="0">
                <a:hlinkClick r:id="rId4" tooltip="Persistent link using digital object identifier"/>
              </a:rPr>
              <a:t>https://doi.org/10.1016/j.jddst.2020.102166</a:t>
            </a:r>
            <a:endParaRPr lang="en-US" sz="1000" dirty="0"/>
          </a:p>
          <a:p>
            <a:pPr lvl="0" algn="just"/>
            <a:r>
              <a:rPr lang="en-US" sz="1000" dirty="0" err="1"/>
              <a:t>Tincello</a:t>
            </a:r>
            <a:r>
              <a:rPr lang="en-US" sz="1000" dirty="0"/>
              <a:t> DG. Treatment of Hyperemesis Gravidarum with the 5-HT3 Antagonist Ondansetron (Zofran). Postgraduate Medical Journal 1996;72(853):688–9.https://doi: 10.1136/pgmj.72.853.688.</a:t>
            </a:r>
          </a:p>
          <a:p>
            <a:pPr lvl="0" algn="just"/>
            <a:r>
              <a:rPr lang="en-US" sz="1000" dirty="0"/>
              <a:t>Alotaibi BS, Pervaiz F, </a:t>
            </a:r>
            <a:r>
              <a:rPr lang="en-US" sz="1000" dirty="0" err="1"/>
              <a:t>Buabeid</a:t>
            </a:r>
            <a:r>
              <a:rPr lang="en-US" sz="1000" dirty="0"/>
              <a:t> M, </a:t>
            </a:r>
            <a:r>
              <a:rPr lang="en-US" sz="1000" dirty="0" err="1"/>
              <a:t>Ashames</a:t>
            </a:r>
            <a:r>
              <a:rPr lang="en-US" sz="1000" dirty="0"/>
              <a:t> A, </a:t>
            </a:r>
            <a:r>
              <a:rPr lang="en-US" sz="1000" dirty="0" err="1"/>
              <a:t>Fahelelbom</a:t>
            </a:r>
            <a:r>
              <a:rPr lang="en-US" sz="1000" dirty="0"/>
              <a:t> KM, Siddique S, et al. Nanostructured Lipid Carriers Based Suppository For Enhanced Rectal Absorption of Ondansetron: In-vitro and In-vivo Evaluations. Arabian Journal of Chemistry 2021;14(12):103426.https://doi.org/</a:t>
            </a:r>
            <a:r>
              <a:rPr lang="en-US" sz="1000" dirty="0">
                <a:hlinkClick r:id="rId5"/>
              </a:rPr>
              <a:t>10.1016/j.arabjc.2021.103426</a:t>
            </a:r>
            <a:endParaRPr lang="en-US" sz="1000" dirty="0"/>
          </a:p>
          <a:p>
            <a:pPr lvl="0" algn="just"/>
            <a:r>
              <a:rPr lang="en-US" sz="1000" dirty="0"/>
              <a:t>Noor AH, Ghareeb MM. Formulation and Evaluation of Ondansetron HCl Nanoparticles for Transdermal Delivery. Iraqi Journal of Pharmaceutical Sciences 2020;29(2):70–9. </a:t>
            </a:r>
            <a:r>
              <a:rPr lang="en-US" sz="1000" dirty="0">
                <a:hlinkClick r:id="rId6"/>
              </a:rPr>
              <a:t>https://doi.org/10.31351/vol29iss2pp70-79 </a:t>
            </a:r>
            <a:endParaRPr lang="en-US" sz="1000" dirty="0"/>
          </a:p>
          <a:p>
            <a:pPr lvl="0" algn="just"/>
            <a:r>
              <a:rPr lang="en-US" sz="1000" dirty="0"/>
              <a:t>Ammar HO, </a:t>
            </a:r>
            <a:r>
              <a:rPr lang="en-US" sz="1000" dirty="0" err="1"/>
              <a:t>Tadros</a:t>
            </a:r>
            <a:r>
              <a:rPr lang="en-US" sz="1000" dirty="0"/>
              <a:t> MI, Salama NM, </a:t>
            </a:r>
            <a:r>
              <a:rPr lang="en-US" sz="1000" dirty="0" err="1"/>
              <a:t>Ghoneim</a:t>
            </a:r>
            <a:r>
              <a:rPr lang="en-US" sz="1000" dirty="0"/>
              <a:t> AM. </a:t>
            </a:r>
            <a:r>
              <a:rPr lang="en-US" sz="1000" dirty="0" err="1"/>
              <a:t>Ethosome</a:t>
            </a:r>
            <a:r>
              <a:rPr lang="en-US" sz="1000" dirty="0"/>
              <a:t>-Derived Invasomes as a Potential Transdermal Delivery System for Vardenafil Hydrochloride: Development, Optimization and Application of Physiologically Based Pharmacokinetic Modeling in Adults and Geriatrics International Journal of Nanomedicine 2020;15:5671–85. https:// doi.org/10.2147/IJN.S261764 </a:t>
            </a:r>
          </a:p>
          <a:p>
            <a:pPr algn="just"/>
            <a:endParaRPr lang="en-US" sz="1000" dirty="0"/>
          </a:p>
        </p:txBody>
      </p:sp>
      <p:sp>
        <p:nvSpPr>
          <p:cNvPr id="46" name="Google Shape;1137;p47">
            <a:extLst>
              <a:ext uri="{FF2B5EF4-FFF2-40B4-BE49-F238E27FC236}">
                <a16:creationId xmlns:a16="http://schemas.microsoft.com/office/drawing/2014/main" id="{2E587DC2-F81C-48AC-B5CB-DF2BF1B7949F}"/>
              </a:ext>
            </a:extLst>
          </p:cNvPr>
          <p:cNvSpPr txBox="1">
            <a:spLocks noGrp="1"/>
          </p:cNvSpPr>
          <p:nvPr>
            <p:ph type="title"/>
          </p:nvPr>
        </p:nvSpPr>
        <p:spPr>
          <a:xfrm>
            <a:off x="921543" y="220124"/>
            <a:ext cx="605936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Bibliographical References</a:t>
            </a:r>
            <a:endParaRPr dirty="0"/>
          </a:p>
        </p:txBody>
      </p:sp>
      <p:pic>
        <p:nvPicPr>
          <p:cNvPr id="47" name="Picture 46">
            <a:extLst>
              <a:ext uri="{FF2B5EF4-FFF2-40B4-BE49-F238E27FC236}">
                <a16:creationId xmlns:a16="http://schemas.microsoft.com/office/drawing/2014/main" id="{6090DE81-4D68-400F-A28B-76B2DD3AA6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3" y="-15240"/>
            <a:ext cx="914400" cy="914400"/>
          </a:xfrm>
          <a:prstGeom prst="rect">
            <a:avLst/>
          </a:prstGeom>
        </p:spPr>
      </p:pic>
    </p:spTree>
    <p:extLst>
      <p:ext uri="{BB962C8B-B14F-4D97-AF65-F5344CB8AC3E}">
        <p14:creationId xmlns:p14="http://schemas.microsoft.com/office/powerpoint/2010/main" val="2639993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8" name="Google Shape;1138;p47"/>
          <p:cNvSpPr txBox="1">
            <a:spLocks noGrp="1"/>
          </p:cNvSpPr>
          <p:nvPr>
            <p:ph type="body" idx="1"/>
          </p:nvPr>
        </p:nvSpPr>
        <p:spPr>
          <a:xfrm>
            <a:off x="100514" y="1649515"/>
            <a:ext cx="4935019" cy="3326906"/>
          </a:xfrm>
          <a:prstGeom prst="rect">
            <a:avLst/>
          </a:prstGeom>
        </p:spPr>
        <p:txBody>
          <a:bodyPr spcFirstLastPara="1" wrap="square" lIns="91425" tIns="91425" rIns="91425" bIns="91425" anchor="ctr" anchorCtr="0">
            <a:noAutofit/>
          </a:bodyPr>
          <a:lstStyle/>
          <a:p>
            <a:pPr lvl="0" algn="just"/>
            <a:r>
              <a:rPr lang="en-US" sz="1000" dirty="0" err="1"/>
              <a:t>Alkawak</a:t>
            </a:r>
            <a:r>
              <a:rPr lang="en-US" sz="1000" dirty="0"/>
              <a:t> RS, Rajab NA. Lornoxicam-Loaded Cubosomes:-Preparation and In-vitro Characterization. Iraqi Journal of Pharmaceutical Sciences 2022 Jun 17;31(1):144-53.https://doi.org/10.31351/vol31iss1pp144-153</a:t>
            </a:r>
          </a:p>
          <a:p>
            <a:pPr lvl="0" algn="just"/>
            <a:r>
              <a:rPr lang="en-US" sz="1000" dirty="0"/>
              <a:t>Zhang Y, </a:t>
            </a:r>
            <a:r>
              <a:rPr lang="en-US" sz="1000" dirty="0" err="1"/>
              <a:t>Huo</a:t>
            </a:r>
            <a:r>
              <a:rPr lang="en-US" sz="1000" dirty="0"/>
              <a:t> M, Zhou J, Zou A, Li W, Yao C, et al. DDSolver: An add-in program for modeling and comparison of drug dissolution profiles. AAPS Journal 2010;12(3):263-71. https://doi.org/</a:t>
            </a:r>
            <a:r>
              <a:rPr lang="en-US" sz="1000" dirty="0">
                <a:hlinkClick r:id="rId3"/>
              </a:rPr>
              <a:t>10.1208/s12248-010-9185-1</a:t>
            </a:r>
            <a:endParaRPr lang="en-US" sz="1000" dirty="0"/>
          </a:p>
          <a:p>
            <a:pPr lvl="0" algn="just"/>
            <a:r>
              <a:rPr lang="en-US" sz="1000" dirty="0"/>
              <a:t>Guillot AJ, </a:t>
            </a:r>
            <a:r>
              <a:rPr lang="en-US" sz="1000" dirty="0" err="1"/>
              <a:t>Jornet-Mollá</a:t>
            </a:r>
            <a:r>
              <a:rPr lang="en-US" sz="1000" dirty="0"/>
              <a:t> E, Landsberg N, </a:t>
            </a:r>
            <a:r>
              <a:rPr lang="en-US" sz="1000" dirty="0" err="1"/>
              <a:t>Milián-Guimerá</a:t>
            </a:r>
            <a:r>
              <a:rPr lang="en-US" sz="1000" dirty="0"/>
              <a:t> C, Montesinos MC, Garrigues TM, et al. Cyanocobalamin </a:t>
            </a:r>
            <a:r>
              <a:rPr lang="en-US" sz="1000" dirty="0" err="1"/>
              <a:t>Ultraflexible</a:t>
            </a:r>
            <a:r>
              <a:rPr lang="en-US" sz="1000" dirty="0"/>
              <a:t> Lipid Vesicles: Characterization and In-vitro Evaluation of Drug-Skin Depth Profiles. Pharmaceutics 2021;13(3). https:// </a:t>
            </a:r>
            <a:r>
              <a:rPr lang="en-US" sz="1000" dirty="0" err="1"/>
              <a:t>doi</a:t>
            </a:r>
            <a:r>
              <a:rPr lang="en-US" sz="1000" dirty="0"/>
              <a:t>. org /</a:t>
            </a:r>
            <a:r>
              <a:rPr lang="en-US" sz="1000" dirty="0">
                <a:hlinkClick r:id="rId4"/>
              </a:rPr>
              <a:t>10.33 90/pharmaceutics13030418</a:t>
            </a:r>
            <a:endParaRPr lang="en-US" sz="1000" dirty="0"/>
          </a:p>
          <a:p>
            <a:pPr lvl="0" algn="just"/>
            <a:r>
              <a:rPr lang="en-US" sz="1000" dirty="0"/>
              <a:t>Dutta Tejaswi DJK. Estimation of Ondansetron Hydrochloride By </a:t>
            </a:r>
            <a:r>
              <a:rPr lang="en-US" sz="1000" dirty="0" err="1"/>
              <a:t>Rp</a:t>
            </a:r>
            <a:r>
              <a:rPr lang="en-US" sz="1000" dirty="0"/>
              <a:t>-HPLC. EPRA International Journal of Research &amp; Development (IJRD) 2020;5(5):29–34. https:// doi.org/10.36713/epra2016</a:t>
            </a:r>
          </a:p>
          <a:p>
            <a:pPr lvl="0" algn="just"/>
            <a:r>
              <a:rPr lang="en-US" sz="1000" dirty="0"/>
              <a:t>Krishnaiah YSR, Rama B, </a:t>
            </a:r>
            <a:r>
              <a:rPr lang="en-US" sz="1000" dirty="0" err="1"/>
              <a:t>Raghumurthy</a:t>
            </a:r>
            <a:r>
              <a:rPr lang="en-US" sz="1000" dirty="0"/>
              <a:t> V, </a:t>
            </a:r>
            <a:r>
              <a:rPr lang="en-US" sz="1000" dirty="0" err="1"/>
              <a:t>Ramanamurthy</a:t>
            </a:r>
            <a:r>
              <a:rPr lang="en-US" sz="1000" dirty="0"/>
              <a:t> K V., Satyanarayana V. Effect of PEG6000 on The In-vitro and In-vivo Transdermal Permeation of Ondansetron Hydrochloride from EVA1802 membranes. Pharmaceutical Development and Technology 2009;14(1):53–64.https://doi.org/10.1080/10837450802409404</a:t>
            </a:r>
          </a:p>
          <a:p>
            <a:pPr lvl="0" algn="just"/>
            <a:r>
              <a:rPr lang="en-US" sz="1000" dirty="0"/>
              <a:t>Abd E, Yousef SA, Pastore MN, </a:t>
            </a:r>
            <a:r>
              <a:rPr lang="en-US" sz="1000" dirty="0" err="1"/>
              <a:t>Telaprolu</a:t>
            </a:r>
            <a:r>
              <a:rPr lang="en-US" sz="1000" dirty="0"/>
              <a:t> K, Mohammed YH, </a:t>
            </a:r>
            <a:r>
              <a:rPr lang="en-US" sz="1000" dirty="0" err="1"/>
              <a:t>Namjoshi</a:t>
            </a:r>
            <a:r>
              <a:rPr lang="en-US" sz="1000" dirty="0"/>
              <a:t> S, Grice JE, Roberts MS. Skin Models for the Testing of Transdermal Drugs. Clinical pharmacology: advances and applications 2016;8:163. https://doi.org/</a:t>
            </a:r>
            <a:r>
              <a:rPr lang="en-US" sz="1000" dirty="0">
                <a:hlinkClick r:id="rId5"/>
              </a:rPr>
              <a:t>10.2147/CPAA.S64788</a:t>
            </a:r>
            <a:endParaRPr lang="en-US" sz="1000" dirty="0"/>
          </a:p>
          <a:p>
            <a:pPr lvl="0" algn="just"/>
            <a:r>
              <a:rPr lang="en-US" sz="1000" dirty="0" err="1"/>
              <a:t>Anitha</a:t>
            </a:r>
            <a:r>
              <a:rPr lang="en-US" sz="1000" dirty="0"/>
              <a:t> P, Satyanarayana S V. Design and Optimization of Nano Invasomal Gel of Glibenclamide and Atenolol Combination: In-vitro and In-vivo Evaluation. Future Journal of Pharmaceutical Sciences 2021;7(1).https://doi.org/</a:t>
            </a:r>
            <a:r>
              <a:rPr lang="en-US" sz="1000" dirty="0">
                <a:hlinkClick r:id="rId6"/>
              </a:rPr>
              <a:t>10.1186/s43094-021-00240-4</a:t>
            </a:r>
            <a:r>
              <a:rPr lang="en-US" sz="1000" dirty="0"/>
              <a:t>.</a:t>
            </a:r>
          </a:p>
          <a:p>
            <a:pPr lvl="0" algn="just"/>
            <a:endParaRPr lang="en-US" sz="1000" dirty="0"/>
          </a:p>
          <a:p>
            <a:pPr marL="457200" lvl="0" indent="-330200" algn="just" rtl="0">
              <a:spcBef>
                <a:spcPts val="1000"/>
              </a:spcBef>
              <a:spcAft>
                <a:spcPts val="1000"/>
              </a:spcAft>
              <a:buClr>
                <a:schemeClr val="dk1"/>
              </a:buClr>
              <a:buSzPts val="1600"/>
              <a:buFont typeface="Maven Pro Medium"/>
              <a:buChar char="●"/>
            </a:pPr>
            <a:endParaRPr sz="1000" dirty="0">
              <a:solidFill>
                <a:schemeClr val="dk1"/>
              </a:solidFill>
            </a:endParaRPr>
          </a:p>
        </p:txBody>
      </p:sp>
      <p:grpSp>
        <p:nvGrpSpPr>
          <p:cNvPr id="1139" name="Google Shape;1139;p47"/>
          <p:cNvGrpSpPr/>
          <p:nvPr/>
        </p:nvGrpSpPr>
        <p:grpSpPr>
          <a:xfrm>
            <a:off x="5761093" y="1671797"/>
            <a:ext cx="3269972" cy="3977621"/>
            <a:chOff x="6518581" y="2187298"/>
            <a:chExt cx="2464184" cy="2997453"/>
          </a:xfrm>
        </p:grpSpPr>
        <p:sp>
          <p:nvSpPr>
            <p:cNvPr id="1140" name="Google Shape;1140;p47"/>
            <p:cNvSpPr/>
            <p:nvPr/>
          </p:nvSpPr>
          <p:spPr>
            <a:xfrm>
              <a:off x="7015312" y="4346763"/>
              <a:ext cx="1451907" cy="600343"/>
            </a:xfrm>
            <a:custGeom>
              <a:avLst/>
              <a:gdLst/>
              <a:ahLst/>
              <a:cxnLst/>
              <a:rect l="l" t="t" r="r" b="b"/>
              <a:pathLst>
                <a:path w="21904" h="9057" extrusionOk="0">
                  <a:moveTo>
                    <a:pt x="4518" y="0"/>
                  </a:moveTo>
                  <a:cubicBezTo>
                    <a:pt x="2024" y="0"/>
                    <a:pt x="0" y="2024"/>
                    <a:pt x="0" y="4529"/>
                  </a:cubicBezTo>
                  <a:cubicBezTo>
                    <a:pt x="0" y="7023"/>
                    <a:pt x="2024" y="9056"/>
                    <a:pt x="4518" y="9056"/>
                  </a:cubicBezTo>
                  <a:lnTo>
                    <a:pt x="17375" y="9056"/>
                  </a:lnTo>
                  <a:cubicBezTo>
                    <a:pt x="19880" y="9056"/>
                    <a:pt x="21903" y="7023"/>
                    <a:pt x="21903" y="4529"/>
                  </a:cubicBezTo>
                  <a:cubicBezTo>
                    <a:pt x="21903" y="2024"/>
                    <a:pt x="19880" y="0"/>
                    <a:pt x="17375"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7"/>
            <p:cNvSpPr/>
            <p:nvPr/>
          </p:nvSpPr>
          <p:spPr>
            <a:xfrm>
              <a:off x="6789350" y="3660592"/>
              <a:ext cx="569123" cy="1367261"/>
            </a:xfrm>
            <a:custGeom>
              <a:avLst/>
              <a:gdLst/>
              <a:ahLst/>
              <a:cxnLst/>
              <a:rect l="l" t="t" r="r" b="b"/>
              <a:pathLst>
                <a:path w="8586" h="20627" extrusionOk="0">
                  <a:moveTo>
                    <a:pt x="4293" y="0"/>
                  </a:moveTo>
                  <a:cubicBezTo>
                    <a:pt x="1926" y="0"/>
                    <a:pt x="1" y="1916"/>
                    <a:pt x="1" y="4293"/>
                  </a:cubicBezTo>
                  <a:lnTo>
                    <a:pt x="1" y="16334"/>
                  </a:lnTo>
                  <a:cubicBezTo>
                    <a:pt x="1" y="18701"/>
                    <a:pt x="1926" y="20626"/>
                    <a:pt x="4293" y="20626"/>
                  </a:cubicBezTo>
                  <a:cubicBezTo>
                    <a:pt x="6670" y="20626"/>
                    <a:pt x="8585" y="18701"/>
                    <a:pt x="8585" y="16334"/>
                  </a:cubicBezTo>
                  <a:lnTo>
                    <a:pt x="8585" y="4293"/>
                  </a:lnTo>
                  <a:cubicBezTo>
                    <a:pt x="8585" y="1916"/>
                    <a:pt x="6670" y="0"/>
                    <a:pt x="4293"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7"/>
            <p:cNvSpPr/>
            <p:nvPr/>
          </p:nvSpPr>
          <p:spPr>
            <a:xfrm>
              <a:off x="8043905" y="3660592"/>
              <a:ext cx="569123" cy="1367261"/>
            </a:xfrm>
            <a:custGeom>
              <a:avLst/>
              <a:gdLst/>
              <a:ahLst/>
              <a:cxnLst/>
              <a:rect l="l" t="t" r="r" b="b"/>
              <a:pathLst>
                <a:path w="8586" h="20627" extrusionOk="0">
                  <a:moveTo>
                    <a:pt x="4293" y="0"/>
                  </a:moveTo>
                  <a:cubicBezTo>
                    <a:pt x="1926" y="0"/>
                    <a:pt x="1" y="1916"/>
                    <a:pt x="1" y="4293"/>
                  </a:cubicBezTo>
                  <a:lnTo>
                    <a:pt x="1" y="16334"/>
                  </a:lnTo>
                  <a:cubicBezTo>
                    <a:pt x="1" y="18701"/>
                    <a:pt x="1926" y="20626"/>
                    <a:pt x="4293" y="20626"/>
                  </a:cubicBezTo>
                  <a:cubicBezTo>
                    <a:pt x="6670" y="20626"/>
                    <a:pt x="8585" y="18701"/>
                    <a:pt x="8585" y="16334"/>
                  </a:cubicBezTo>
                  <a:lnTo>
                    <a:pt x="8585" y="4293"/>
                  </a:lnTo>
                  <a:cubicBezTo>
                    <a:pt x="8585" y="1916"/>
                    <a:pt x="6670" y="0"/>
                    <a:pt x="4293"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7"/>
            <p:cNvSpPr/>
            <p:nvPr/>
          </p:nvSpPr>
          <p:spPr>
            <a:xfrm>
              <a:off x="7454708" y="3312336"/>
              <a:ext cx="309949" cy="66"/>
            </a:xfrm>
            <a:custGeom>
              <a:avLst/>
              <a:gdLst/>
              <a:ahLst/>
              <a:cxnLst/>
              <a:rect l="l" t="t" r="r" b="b"/>
              <a:pathLst>
                <a:path w="4676" h="1" extrusionOk="0">
                  <a:moveTo>
                    <a:pt x="1" y="0"/>
                  </a:moveTo>
                  <a:lnTo>
                    <a:pt x="4676" y="0"/>
                  </a:lnTo>
                  <a:close/>
                </a:path>
              </a:pathLst>
            </a:custGeom>
            <a:solidFill>
              <a:srgbClr val="D4D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7"/>
            <p:cNvSpPr/>
            <p:nvPr/>
          </p:nvSpPr>
          <p:spPr>
            <a:xfrm>
              <a:off x="7293240" y="2187298"/>
              <a:ext cx="942772" cy="1306676"/>
            </a:xfrm>
            <a:custGeom>
              <a:avLst/>
              <a:gdLst/>
              <a:ahLst/>
              <a:cxnLst/>
              <a:rect l="l" t="t" r="r" b="b"/>
              <a:pathLst>
                <a:path w="14223" h="19713" extrusionOk="0">
                  <a:moveTo>
                    <a:pt x="1140" y="1"/>
                  </a:moveTo>
                  <a:cubicBezTo>
                    <a:pt x="512" y="1"/>
                    <a:pt x="1" y="501"/>
                    <a:pt x="1" y="1130"/>
                  </a:cubicBezTo>
                  <a:lnTo>
                    <a:pt x="1" y="18584"/>
                  </a:lnTo>
                  <a:cubicBezTo>
                    <a:pt x="1" y="19212"/>
                    <a:pt x="512" y="19713"/>
                    <a:pt x="1140" y="19713"/>
                  </a:cubicBezTo>
                  <a:lnTo>
                    <a:pt x="13094" y="19713"/>
                  </a:lnTo>
                  <a:cubicBezTo>
                    <a:pt x="13722" y="19713"/>
                    <a:pt x="14223" y="19212"/>
                    <a:pt x="14223" y="18584"/>
                  </a:cubicBezTo>
                  <a:lnTo>
                    <a:pt x="14223" y="1130"/>
                  </a:lnTo>
                  <a:cubicBezTo>
                    <a:pt x="14223" y="501"/>
                    <a:pt x="13722" y="1"/>
                    <a:pt x="1309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7"/>
            <p:cNvSpPr/>
            <p:nvPr/>
          </p:nvSpPr>
          <p:spPr>
            <a:xfrm>
              <a:off x="7358397" y="2329278"/>
              <a:ext cx="812522" cy="1023440"/>
            </a:xfrm>
            <a:custGeom>
              <a:avLst/>
              <a:gdLst/>
              <a:ahLst/>
              <a:cxnLst/>
              <a:rect l="l" t="t" r="r" b="b"/>
              <a:pathLst>
                <a:path w="12258" h="15440" extrusionOk="0">
                  <a:moveTo>
                    <a:pt x="0" y="0"/>
                  </a:moveTo>
                  <a:lnTo>
                    <a:pt x="0" y="15440"/>
                  </a:lnTo>
                  <a:lnTo>
                    <a:pt x="12258" y="15440"/>
                  </a:lnTo>
                  <a:lnTo>
                    <a:pt x="122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7"/>
            <p:cNvSpPr/>
            <p:nvPr/>
          </p:nvSpPr>
          <p:spPr>
            <a:xfrm>
              <a:off x="7653957" y="3392340"/>
              <a:ext cx="222055" cy="42422"/>
            </a:xfrm>
            <a:custGeom>
              <a:avLst/>
              <a:gdLst/>
              <a:ahLst/>
              <a:cxnLst/>
              <a:rect l="l" t="t" r="r" b="b"/>
              <a:pathLst>
                <a:path w="3350" h="640" extrusionOk="0">
                  <a:moveTo>
                    <a:pt x="315" y="1"/>
                  </a:moveTo>
                  <a:cubicBezTo>
                    <a:pt x="138" y="1"/>
                    <a:pt x="0" y="138"/>
                    <a:pt x="0" y="315"/>
                  </a:cubicBezTo>
                  <a:cubicBezTo>
                    <a:pt x="0" y="492"/>
                    <a:pt x="138" y="640"/>
                    <a:pt x="315" y="640"/>
                  </a:cubicBezTo>
                  <a:lnTo>
                    <a:pt x="3036" y="640"/>
                  </a:lnTo>
                  <a:cubicBezTo>
                    <a:pt x="3202" y="640"/>
                    <a:pt x="3350" y="492"/>
                    <a:pt x="3350" y="315"/>
                  </a:cubicBezTo>
                  <a:cubicBezTo>
                    <a:pt x="3350" y="138"/>
                    <a:pt x="3202" y="1"/>
                    <a:pt x="3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7"/>
            <p:cNvSpPr/>
            <p:nvPr/>
          </p:nvSpPr>
          <p:spPr>
            <a:xfrm>
              <a:off x="7437805" y="2402190"/>
              <a:ext cx="171943" cy="668020"/>
            </a:xfrm>
            <a:custGeom>
              <a:avLst/>
              <a:gdLst/>
              <a:ahLst/>
              <a:cxnLst/>
              <a:rect l="l" t="t" r="r" b="b"/>
              <a:pathLst>
                <a:path w="2594" h="10078" extrusionOk="0">
                  <a:moveTo>
                    <a:pt x="0" y="0"/>
                  </a:moveTo>
                  <a:lnTo>
                    <a:pt x="0" y="10077"/>
                  </a:lnTo>
                  <a:lnTo>
                    <a:pt x="2593" y="10077"/>
                  </a:lnTo>
                  <a:lnTo>
                    <a:pt x="2593"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7"/>
            <p:cNvSpPr/>
            <p:nvPr/>
          </p:nvSpPr>
          <p:spPr>
            <a:xfrm>
              <a:off x="7653957" y="2402190"/>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7"/>
            <p:cNvSpPr/>
            <p:nvPr/>
          </p:nvSpPr>
          <p:spPr>
            <a:xfrm>
              <a:off x="7653957" y="2653473"/>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7"/>
            <p:cNvSpPr/>
            <p:nvPr/>
          </p:nvSpPr>
          <p:spPr>
            <a:xfrm>
              <a:off x="7653957" y="2696425"/>
              <a:ext cx="457101" cy="16306"/>
            </a:xfrm>
            <a:custGeom>
              <a:avLst/>
              <a:gdLst/>
              <a:ahLst/>
              <a:cxnLst/>
              <a:rect l="l" t="t" r="r" b="b"/>
              <a:pathLst>
                <a:path w="6896" h="246" extrusionOk="0">
                  <a:moveTo>
                    <a:pt x="0" y="1"/>
                  </a:moveTo>
                  <a:lnTo>
                    <a:pt x="0" y="246"/>
                  </a:lnTo>
                  <a:lnTo>
                    <a:pt x="6895" y="24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7"/>
            <p:cNvSpPr/>
            <p:nvPr/>
          </p:nvSpPr>
          <p:spPr>
            <a:xfrm>
              <a:off x="7653957" y="2738714"/>
              <a:ext cx="457101" cy="16969"/>
            </a:xfrm>
            <a:custGeom>
              <a:avLst/>
              <a:gdLst/>
              <a:ahLst/>
              <a:cxnLst/>
              <a:rect l="l" t="t" r="r" b="b"/>
              <a:pathLst>
                <a:path w="6896" h="256"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7"/>
            <p:cNvSpPr/>
            <p:nvPr/>
          </p:nvSpPr>
          <p:spPr>
            <a:xfrm>
              <a:off x="7653957" y="2781666"/>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7"/>
            <p:cNvSpPr/>
            <p:nvPr/>
          </p:nvSpPr>
          <p:spPr>
            <a:xfrm>
              <a:off x="7653957" y="2824684"/>
              <a:ext cx="457101" cy="16372"/>
            </a:xfrm>
            <a:custGeom>
              <a:avLst/>
              <a:gdLst/>
              <a:ahLst/>
              <a:cxnLst/>
              <a:rect l="l" t="t" r="r" b="b"/>
              <a:pathLst>
                <a:path w="6896" h="247" extrusionOk="0">
                  <a:moveTo>
                    <a:pt x="0" y="0"/>
                  </a:moveTo>
                  <a:lnTo>
                    <a:pt x="0" y="246"/>
                  </a:lnTo>
                  <a:lnTo>
                    <a:pt x="6895" y="24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7"/>
            <p:cNvSpPr/>
            <p:nvPr/>
          </p:nvSpPr>
          <p:spPr>
            <a:xfrm>
              <a:off x="7653957" y="2866974"/>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7"/>
            <p:cNvSpPr/>
            <p:nvPr/>
          </p:nvSpPr>
          <p:spPr>
            <a:xfrm>
              <a:off x="7653957" y="2909992"/>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7"/>
            <p:cNvSpPr/>
            <p:nvPr/>
          </p:nvSpPr>
          <p:spPr>
            <a:xfrm>
              <a:off x="7653957" y="2952281"/>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7"/>
            <p:cNvSpPr/>
            <p:nvPr/>
          </p:nvSpPr>
          <p:spPr>
            <a:xfrm>
              <a:off x="7653957" y="2995233"/>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7"/>
            <p:cNvSpPr/>
            <p:nvPr/>
          </p:nvSpPr>
          <p:spPr>
            <a:xfrm>
              <a:off x="7653957" y="3038185"/>
              <a:ext cx="457101" cy="16372"/>
            </a:xfrm>
            <a:custGeom>
              <a:avLst/>
              <a:gdLst/>
              <a:ahLst/>
              <a:cxnLst/>
              <a:rect l="l" t="t" r="r" b="b"/>
              <a:pathLst>
                <a:path w="6896" h="247" extrusionOk="0">
                  <a:moveTo>
                    <a:pt x="0" y="1"/>
                  </a:moveTo>
                  <a:lnTo>
                    <a:pt x="0" y="247"/>
                  </a:lnTo>
                  <a:lnTo>
                    <a:pt x="6895" y="247"/>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7"/>
            <p:cNvSpPr/>
            <p:nvPr/>
          </p:nvSpPr>
          <p:spPr>
            <a:xfrm>
              <a:off x="7653957" y="3080541"/>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7"/>
            <p:cNvSpPr/>
            <p:nvPr/>
          </p:nvSpPr>
          <p:spPr>
            <a:xfrm>
              <a:off x="7653957" y="3123493"/>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7"/>
            <p:cNvSpPr/>
            <p:nvPr/>
          </p:nvSpPr>
          <p:spPr>
            <a:xfrm>
              <a:off x="7653957" y="3165782"/>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7"/>
            <p:cNvSpPr/>
            <p:nvPr/>
          </p:nvSpPr>
          <p:spPr>
            <a:xfrm>
              <a:off x="7653957" y="3208734"/>
              <a:ext cx="401091" cy="17035"/>
            </a:xfrm>
            <a:custGeom>
              <a:avLst/>
              <a:gdLst/>
              <a:ahLst/>
              <a:cxnLst/>
              <a:rect l="l" t="t" r="r" b="b"/>
              <a:pathLst>
                <a:path w="6051" h="257" extrusionOk="0">
                  <a:moveTo>
                    <a:pt x="0" y="1"/>
                  </a:moveTo>
                  <a:lnTo>
                    <a:pt x="0" y="256"/>
                  </a:lnTo>
                  <a:lnTo>
                    <a:pt x="6050" y="256"/>
                  </a:lnTo>
                  <a:lnTo>
                    <a:pt x="60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7"/>
            <p:cNvSpPr/>
            <p:nvPr/>
          </p:nvSpPr>
          <p:spPr>
            <a:xfrm>
              <a:off x="7653957" y="2443817"/>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7"/>
            <p:cNvSpPr/>
            <p:nvPr/>
          </p:nvSpPr>
          <p:spPr>
            <a:xfrm>
              <a:off x="7653957" y="2485509"/>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7"/>
            <p:cNvSpPr/>
            <p:nvPr/>
          </p:nvSpPr>
          <p:spPr>
            <a:xfrm>
              <a:off x="7653957" y="2527136"/>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7"/>
            <p:cNvSpPr/>
            <p:nvPr/>
          </p:nvSpPr>
          <p:spPr>
            <a:xfrm>
              <a:off x="7653957" y="2568828"/>
              <a:ext cx="244194" cy="16969"/>
            </a:xfrm>
            <a:custGeom>
              <a:avLst/>
              <a:gdLst/>
              <a:ahLst/>
              <a:cxnLst/>
              <a:rect l="l" t="t" r="r" b="b"/>
              <a:pathLst>
                <a:path w="3684" h="256" extrusionOk="0">
                  <a:moveTo>
                    <a:pt x="0" y="1"/>
                  </a:moveTo>
                  <a:lnTo>
                    <a:pt x="0" y="256"/>
                  </a:lnTo>
                  <a:lnTo>
                    <a:pt x="3684" y="256"/>
                  </a:lnTo>
                  <a:lnTo>
                    <a:pt x="36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7"/>
            <p:cNvSpPr/>
            <p:nvPr/>
          </p:nvSpPr>
          <p:spPr>
            <a:xfrm>
              <a:off x="7437805" y="3115008"/>
              <a:ext cx="118518" cy="16969"/>
            </a:xfrm>
            <a:custGeom>
              <a:avLst/>
              <a:gdLst/>
              <a:ahLst/>
              <a:cxnLst/>
              <a:rect l="l" t="t" r="r" b="b"/>
              <a:pathLst>
                <a:path w="1788" h="256"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7"/>
            <p:cNvSpPr/>
            <p:nvPr/>
          </p:nvSpPr>
          <p:spPr>
            <a:xfrm>
              <a:off x="7437805" y="3115008"/>
              <a:ext cx="118518" cy="16969"/>
            </a:xfrm>
            <a:custGeom>
              <a:avLst/>
              <a:gdLst/>
              <a:ahLst/>
              <a:cxnLst/>
              <a:rect l="l" t="t" r="r" b="b"/>
              <a:pathLst>
                <a:path w="1788" h="256"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7"/>
            <p:cNvSpPr/>
            <p:nvPr/>
          </p:nvSpPr>
          <p:spPr>
            <a:xfrm>
              <a:off x="7437805" y="3157960"/>
              <a:ext cx="118518" cy="16372"/>
            </a:xfrm>
            <a:custGeom>
              <a:avLst/>
              <a:gdLst/>
              <a:ahLst/>
              <a:cxnLst/>
              <a:rect l="l" t="t" r="r" b="b"/>
              <a:pathLst>
                <a:path w="1788" h="247" extrusionOk="0">
                  <a:moveTo>
                    <a:pt x="0" y="1"/>
                  </a:moveTo>
                  <a:lnTo>
                    <a:pt x="0" y="247"/>
                  </a:lnTo>
                  <a:lnTo>
                    <a:pt x="1788" y="247"/>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7"/>
            <p:cNvSpPr/>
            <p:nvPr/>
          </p:nvSpPr>
          <p:spPr>
            <a:xfrm>
              <a:off x="7437805" y="3200316"/>
              <a:ext cx="118518" cy="17035"/>
            </a:xfrm>
            <a:custGeom>
              <a:avLst/>
              <a:gdLst/>
              <a:ahLst/>
              <a:cxnLst/>
              <a:rect l="l" t="t" r="r" b="b"/>
              <a:pathLst>
                <a:path w="1788" h="257"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7"/>
            <p:cNvSpPr/>
            <p:nvPr/>
          </p:nvSpPr>
          <p:spPr>
            <a:xfrm>
              <a:off x="7437805" y="3242605"/>
              <a:ext cx="118518" cy="17035"/>
            </a:xfrm>
            <a:custGeom>
              <a:avLst/>
              <a:gdLst/>
              <a:ahLst/>
              <a:cxnLst/>
              <a:rect l="l" t="t" r="r" b="b"/>
              <a:pathLst>
                <a:path w="1788" h="257"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7"/>
            <p:cNvSpPr/>
            <p:nvPr/>
          </p:nvSpPr>
          <p:spPr>
            <a:xfrm>
              <a:off x="7015312" y="3156038"/>
              <a:ext cx="481826" cy="690159"/>
            </a:xfrm>
            <a:custGeom>
              <a:avLst/>
              <a:gdLst/>
              <a:ahLst/>
              <a:cxnLst/>
              <a:rect l="l" t="t" r="r" b="b"/>
              <a:pathLst>
                <a:path w="7269" h="10412" extrusionOk="0">
                  <a:moveTo>
                    <a:pt x="4155" y="1"/>
                  </a:moveTo>
                  <a:cubicBezTo>
                    <a:pt x="4155" y="1"/>
                    <a:pt x="1317" y="3448"/>
                    <a:pt x="1159" y="4460"/>
                  </a:cubicBezTo>
                  <a:cubicBezTo>
                    <a:pt x="1002" y="5462"/>
                    <a:pt x="0" y="8791"/>
                    <a:pt x="0" y="8791"/>
                  </a:cubicBezTo>
                  <a:lnTo>
                    <a:pt x="3635" y="10412"/>
                  </a:lnTo>
                  <a:lnTo>
                    <a:pt x="3556" y="10098"/>
                  </a:lnTo>
                  <a:lnTo>
                    <a:pt x="3939" y="8860"/>
                  </a:lnTo>
                  <a:cubicBezTo>
                    <a:pt x="3939" y="8860"/>
                    <a:pt x="4794" y="8241"/>
                    <a:pt x="5098" y="6542"/>
                  </a:cubicBezTo>
                  <a:cubicBezTo>
                    <a:pt x="5412" y="4843"/>
                    <a:pt x="7269" y="4381"/>
                    <a:pt x="7269" y="2760"/>
                  </a:cubicBezTo>
                  <a:cubicBezTo>
                    <a:pt x="7269" y="2149"/>
                    <a:pt x="7038" y="1844"/>
                    <a:pt x="6672" y="1844"/>
                  </a:cubicBezTo>
                  <a:cubicBezTo>
                    <a:pt x="6062" y="1844"/>
                    <a:pt x="5076" y="2692"/>
                    <a:pt x="4155" y="4381"/>
                  </a:cubicBezTo>
                  <a:lnTo>
                    <a:pt x="41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7"/>
            <p:cNvSpPr/>
            <p:nvPr/>
          </p:nvSpPr>
          <p:spPr>
            <a:xfrm>
              <a:off x="6518581" y="3699036"/>
              <a:ext cx="803440" cy="1138047"/>
            </a:xfrm>
            <a:custGeom>
              <a:avLst/>
              <a:gdLst/>
              <a:ahLst/>
              <a:cxnLst/>
              <a:rect l="l" t="t" r="r" b="b"/>
              <a:pathLst>
                <a:path w="12121" h="17169" extrusionOk="0">
                  <a:moveTo>
                    <a:pt x="6591" y="0"/>
                  </a:moveTo>
                  <a:lnTo>
                    <a:pt x="0" y="16883"/>
                  </a:lnTo>
                  <a:lnTo>
                    <a:pt x="6640" y="17169"/>
                  </a:lnTo>
                  <a:lnTo>
                    <a:pt x="12120" y="2072"/>
                  </a:lnTo>
                  <a:lnTo>
                    <a:pt x="6591"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7"/>
            <p:cNvSpPr/>
            <p:nvPr/>
          </p:nvSpPr>
          <p:spPr>
            <a:xfrm>
              <a:off x="7891651" y="2867239"/>
              <a:ext cx="536445" cy="689894"/>
            </a:xfrm>
            <a:custGeom>
              <a:avLst/>
              <a:gdLst/>
              <a:ahLst/>
              <a:cxnLst/>
              <a:rect l="l" t="t" r="r" b="b"/>
              <a:pathLst>
                <a:path w="8093" h="10408" extrusionOk="0">
                  <a:moveTo>
                    <a:pt x="2043" y="1"/>
                  </a:moveTo>
                  <a:cubicBezTo>
                    <a:pt x="2021" y="1"/>
                    <a:pt x="1997" y="3"/>
                    <a:pt x="1973" y="6"/>
                  </a:cubicBezTo>
                  <a:cubicBezTo>
                    <a:pt x="1011" y="144"/>
                    <a:pt x="2298" y="5369"/>
                    <a:pt x="2259" y="5831"/>
                  </a:cubicBezTo>
                  <a:cubicBezTo>
                    <a:pt x="2255" y="5890"/>
                    <a:pt x="2243" y="5916"/>
                    <a:pt x="2223" y="5916"/>
                  </a:cubicBezTo>
                  <a:cubicBezTo>
                    <a:pt x="2085" y="5916"/>
                    <a:pt x="1577" y="4643"/>
                    <a:pt x="1001" y="4436"/>
                  </a:cubicBezTo>
                  <a:cubicBezTo>
                    <a:pt x="850" y="4381"/>
                    <a:pt x="713" y="4356"/>
                    <a:pt x="595" y="4356"/>
                  </a:cubicBezTo>
                  <a:cubicBezTo>
                    <a:pt x="192" y="4356"/>
                    <a:pt x="0" y="4644"/>
                    <a:pt x="137" y="4986"/>
                  </a:cubicBezTo>
                  <a:cubicBezTo>
                    <a:pt x="323" y="5428"/>
                    <a:pt x="2956" y="9062"/>
                    <a:pt x="3398" y="9435"/>
                  </a:cubicBezTo>
                  <a:cubicBezTo>
                    <a:pt x="3840" y="9808"/>
                    <a:pt x="4173" y="9926"/>
                    <a:pt x="4173" y="9926"/>
                  </a:cubicBezTo>
                  <a:lnTo>
                    <a:pt x="4311" y="10408"/>
                  </a:lnTo>
                  <a:lnTo>
                    <a:pt x="7798" y="10074"/>
                  </a:lnTo>
                  <a:lnTo>
                    <a:pt x="7484" y="9750"/>
                  </a:lnTo>
                  <a:lnTo>
                    <a:pt x="7543" y="9023"/>
                  </a:lnTo>
                  <a:cubicBezTo>
                    <a:pt x="7543" y="9023"/>
                    <a:pt x="8083" y="7451"/>
                    <a:pt x="8083" y="6951"/>
                  </a:cubicBezTo>
                  <a:cubicBezTo>
                    <a:pt x="8093" y="5349"/>
                    <a:pt x="8083" y="3542"/>
                    <a:pt x="7661" y="2992"/>
                  </a:cubicBezTo>
                  <a:cubicBezTo>
                    <a:pt x="7536" y="2834"/>
                    <a:pt x="7198" y="2475"/>
                    <a:pt x="6878" y="2475"/>
                  </a:cubicBezTo>
                  <a:cubicBezTo>
                    <a:pt x="6744" y="2475"/>
                    <a:pt x="6612" y="2539"/>
                    <a:pt x="6502" y="2708"/>
                  </a:cubicBezTo>
                  <a:cubicBezTo>
                    <a:pt x="6498" y="2714"/>
                    <a:pt x="6494" y="2716"/>
                    <a:pt x="6489" y="2716"/>
                  </a:cubicBezTo>
                  <a:cubicBezTo>
                    <a:pt x="6405" y="2716"/>
                    <a:pt x="6191" y="1817"/>
                    <a:pt x="5657" y="1817"/>
                  </a:cubicBezTo>
                  <a:cubicBezTo>
                    <a:pt x="5472" y="1817"/>
                    <a:pt x="5249" y="1925"/>
                    <a:pt x="4979" y="2217"/>
                  </a:cubicBezTo>
                  <a:cubicBezTo>
                    <a:pt x="4974" y="2222"/>
                    <a:pt x="4967" y="2225"/>
                    <a:pt x="4960" y="2225"/>
                  </a:cubicBezTo>
                  <a:cubicBezTo>
                    <a:pt x="4857" y="2225"/>
                    <a:pt x="4528" y="1782"/>
                    <a:pt x="4169" y="1782"/>
                  </a:cubicBezTo>
                  <a:cubicBezTo>
                    <a:pt x="3920" y="1782"/>
                    <a:pt x="3658" y="1993"/>
                    <a:pt x="3447" y="2708"/>
                  </a:cubicBezTo>
                  <a:cubicBezTo>
                    <a:pt x="3395" y="2885"/>
                    <a:pt x="3351" y="2961"/>
                    <a:pt x="3311" y="2961"/>
                  </a:cubicBezTo>
                  <a:cubicBezTo>
                    <a:pt x="3064" y="2961"/>
                    <a:pt x="2972" y="1"/>
                    <a:pt x="20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7"/>
            <p:cNvSpPr/>
            <p:nvPr/>
          </p:nvSpPr>
          <p:spPr>
            <a:xfrm>
              <a:off x="8116817" y="3508934"/>
              <a:ext cx="865947" cy="1675817"/>
            </a:xfrm>
            <a:custGeom>
              <a:avLst/>
              <a:gdLst/>
              <a:ahLst/>
              <a:cxnLst/>
              <a:rect l="l" t="t" r="r" b="b"/>
              <a:pathLst>
                <a:path w="13064" h="25282" extrusionOk="0">
                  <a:moveTo>
                    <a:pt x="4921" y="0"/>
                  </a:moveTo>
                  <a:lnTo>
                    <a:pt x="1" y="658"/>
                  </a:lnTo>
                  <a:lnTo>
                    <a:pt x="5540" y="25282"/>
                  </a:lnTo>
                  <a:lnTo>
                    <a:pt x="13064" y="24211"/>
                  </a:lnTo>
                  <a:lnTo>
                    <a:pt x="4921"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7"/>
            <p:cNvSpPr/>
            <p:nvPr/>
          </p:nvSpPr>
          <p:spPr>
            <a:xfrm>
              <a:off x="6746398" y="4499084"/>
              <a:ext cx="2009827" cy="675842"/>
            </a:xfrm>
            <a:custGeom>
              <a:avLst/>
              <a:gdLst/>
              <a:ahLst/>
              <a:cxnLst/>
              <a:rect l="l" t="t" r="r" b="b"/>
              <a:pathLst>
                <a:path w="30321" h="10196" extrusionOk="0">
                  <a:moveTo>
                    <a:pt x="5099" y="1"/>
                  </a:moveTo>
                  <a:cubicBezTo>
                    <a:pt x="2279" y="1"/>
                    <a:pt x="1" y="2290"/>
                    <a:pt x="1" y="5099"/>
                  </a:cubicBezTo>
                  <a:cubicBezTo>
                    <a:pt x="1" y="7917"/>
                    <a:pt x="2279" y="10196"/>
                    <a:pt x="5099" y="10196"/>
                  </a:cubicBezTo>
                  <a:lnTo>
                    <a:pt x="25223" y="10196"/>
                  </a:lnTo>
                  <a:cubicBezTo>
                    <a:pt x="28042" y="10196"/>
                    <a:pt x="30321" y="7917"/>
                    <a:pt x="30321" y="5099"/>
                  </a:cubicBezTo>
                  <a:cubicBezTo>
                    <a:pt x="30321" y="2290"/>
                    <a:pt x="28042" y="1"/>
                    <a:pt x="25223" y="1"/>
                  </a:cubicBez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1137;p47">
            <a:extLst>
              <a:ext uri="{FF2B5EF4-FFF2-40B4-BE49-F238E27FC236}">
                <a16:creationId xmlns:a16="http://schemas.microsoft.com/office/drawing/2014/main" id="{E7937A65-4EC6-4ED7-98CF-B42ED03252E9}"/>
              </a:ext>
            </a:extLst>
          </p:cNvPr>
          <p:cNvSpPr txBox="1">
            <a:spLocks noGrp="1"/>
          </p:cNvSpPr>
          <p:nvPr>
            <p:ph type="title"/>
          </p:nvPr>
        </p:nvSpPr>
        <p:spPr>
          <a:xfrm>
            <a:off x="921543" y="220124"/>
            <a:ext cx="605936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Bibliographical References</a:t>
            </a:r>
            <a:endParaRPr dirty="0"/>
          </a:p>
        </p:txBody>
      </p:sp>
      <p:pic>
        <p:nvPicPr>
          <p:cNvPr id="45" name="Picture 44">
            <a:extLst>
              <a:ext uri="{FF2B5EF4-FFF2-40B4-BE49-F238E27FC236}">
                <a16:creationId xmlns:a16="http://schemas.microsoft.com/office/drawing/2014/main" id="{1BF513B0-ED81-47DB-AD38-E5791112D4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3" y="-15240"/>
            <a:ext cx="914400" cy="914400"/>
          </a:xfrm>
          <a:prstGeom prst="rect">
            <a:avLst/>
          </a:prstGeom>
        </p:spPr>
      </p:pic>
    </p:spTree>
    <p:extLst>
      <p:ext uri="{BB962C8B-B14F-4D97-AF65-F5344CB8AC3E}">
        <p14:creationId xmlns:p14="http://schemas.microsoft.com/office/powerpoint/2010/main" val="2803812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8" name="Google Shape;1138;p47"/>
          <p:cNvSpPr txBox="1">
            <a:spLocks noGrp="1"/>
          </p:cNvSpPr>
          <p:nvPr>
            <p:ph type="body" idx="1"/>
          </p:nvPr>
        </p:nvSpPr>
        <p:spPr>
          <a:xfrm>
            <a:off x="103670" y="1663729"/>
            <a:ext cx="4935019" cy="3326906"/>
          </a:xfrm>
          <a:prstGeom prst="rect">
            <a:avLst/>
          </a:prstGeom>
        </p:spPr>
        <p:txBody>
          <a:bodyPr spcFirstLastPara="1" wrap="square" lIns="91425" tIns="91425" rIns="91425" bIns="91425" anchor="ctr" anchorCtr="0">
            <a:noAutofit/>
          </a:bodyPr>
          <a:lstStyle/>
          <a:p>
            <a:pPr lvl="0" algn="just"/>
            <a:r>
              <a:rPr lang="en-US" sz="1000" dirty="0" err="1"/>
              <a:t>Badr-Eldin</a:t>
            </a:r>
            <a:r>
              <a:rPr lang="en-US" sz="1000" dirty="0"/>
              <a:t> SM, Ahmed OAA. Optimized Nano-</a:t>
            </a:r>
            <a:r>
              <a:rPr lang="en-US" sz="1000" dirty="0" err="1"/>
              <a:t>Transfersomal</a:t>
            </a:r>
            <a:r>
              <a:rPr lang="en-US" sz="1000" dirty="0"/>
              <a:t> Films for Enhanced Sildenafil Citrate Transdermal Delivery: Ex-vivo and In-vivo Evaluation. Drug Design, Development and Therapy 2016;10:1323–33.https://doi.org/</a:t>
            </a:r>
            <a:r>
              <a:rPr lang="en-US" sz="1000" dirty="0">
                <a:hlinkClick r:id="rId3"/>
              </a:rPr>
              <a:t>10.2147/DDDT.S103122</a:t>
            </a:r>
            <a:endParaRPr lang="en-US" sz="1000" dirty="0"/>
          </a:p>
          <a:p>
            <a:pPr lvl="0" algn="just"/>
            <a:r>
              <a:rPr lang="en-US" sz="1000" dirty="0"/>
              <a:t>Al </a:t>
            </a:r>
            <a:r>
              <a:rPr lang="en-US" sz="1000" dirty="0" err="1"/>
              <a:t>Abood</a:t>
            </a:r>
            <a:r>
              <a:rPr lang="en-US" sz="1000" dirty="0"/>
              <a:t> RM, Talegaonkar S, Tariq M, Ahmad FJ. Microemulsion as a Tool for the Transdermal Delivery of Ondansetron for the Treatment of Chemotherapy Induced Nausea and Vomiting. Colloids and Surfaces B: </a:t>
            </a:r>
            <a:r>
              <a:rPr lang="en-US" sz="1000" dirty="0" err="1"/>
              <a:t>Biointerfaces</a:t>
            </a:r>
            <a:r>
              <a:rPr lang="en-US" sz="1000" dirty="0"/>
              <a:t> 2013;101:143–51. https:// doi.org/ </a:t>
            </a:r>
            <a:r>
              <a:rPr lang="en-US" sz="1000" dirty="0">
                <a:hlinkClick r:id="rId4"/>
              </a:rPr>
              <a:t>10.1016/j.colsurfb.2012.06.015 </a:t>
            </a:r>
            <a:endParaRPr lang="en-US" sz="1000" dirty="0"/>
          </a:p>
          <a:p>
            <a:pPr lvl="0" algn="just"/>
            <a:r>
              <a:rPr lang="en-US" sz="1000" dirty="0" err="1"/>
              <a:t>Abdulbaqi</a:t>
            </a:r>
            <a:r>
              <a:rPr lang="en-US" sz="1000" dirty="0"/>
              <a:t> MR, Rajab NA. Preparation, Characterization and Ex-vivo Permeability Study of Transdermal Apixaban O/W </a:t>
            </a:r>
            <a:r>
              <a:rPr lang="en-US" sz="1000" dirty="0" err="1"/>
              <a:t>Nanoemulsion</a:t>
            </a:r>
            <a:r>
              <a:rPr lang="en-US" sz="1000" dirty="0"/>
              <a:t> Based Gel. Iraqi Journal of Pharmaceutical Sciences 2021;29(2):214–22.https://doi.org/10.31351/vol29iss2pp214-222 </a:t>
            </a:r>
          </a:p>
          <a:p>
            <a:pPr lvl="0" algn="just"/>
            <a:r>
              <a:rPr lang="en-US" sz="1000" dirty="0" err="1"/>
              <a:t>Thamer</a:t>
            </a:r>
            <a:r>
              <a:rPr lang="en-US" sz="1000" dirty="0"/>
              <a:t> AK, </a:t>
            </a:r>
            <a:r>
              <a:rPr lang="en-US" sz="1000" dirty="0" err="1"/>
              <a:t>Abood</a:t>
            </a:r>
            <a:r>
              <a:rPr lang="en-US" sz="1000" dirty="0"/>
              <a:t> AN. Preparation and In-vitro Characterization of Aceclofenac Nanosuspension (ACNS) for Enhancement of Percutaneous Absorption using Hydrogel Dosage Form. Iraqi Journal of Pharmaceutical Sciences 2021;30(2):86-98. </a:t>
            </a:r>
            <a:r>
              <a:rPr lang="en-US" sz="1000" dirty="0">
                <a:hlinkClick r:id="rId5"/>
              </a:rPr>
              <a:t>https://doi.org/10.31351/vol30iss2pp86-98 </a:t>
            </a:r>
            <a:endParaRPr lang="en-US" sz="1000" dirty="0"/>
          </a:p>
          <a:p>
            <a:pPr lvl="0" algn="just"/>
            <a:r>
              <a:rPr lang="en-US" sz="1000" dirty="0" err="1"/>
              <a:t>Sinko</a:t>
            </a:r>
            <a:r>
              <a:rPr lang="en-US" sz="1000" dirty="0"/>
              <a:t>, Patrick J., et al. Physical Chemical and Biopharmaceutical Principles in the Pharmaceutical Sciences. Martin's Physical Pharmacy and Pharmaceutical Sciences.6th Edition, MD : Lippincott Williams &amp;amp. Baltimore 2011: 182-96</a:t>
            </a:r>
          </a:p>
          <a:p>
            <a:pPr lvl="0" algn="just"/>
            <a:r>
              <a:rPr lang="en-US" sz="1000" dirty="0" err="1"/>
              <a:t>Rasheedy</a:t>
            </a:r>
            <a:r>
              <a:rPr lang="en-US" sz="1000" dirty="0"/>
              <a:t> MM, El-</a:t>
            </a:r>
            <a:r>
              <a:rPr lang="en-US" sz="1000" dirty="0" err="1"/>
              <a:t>mahdy</a:t>
            </a:r>
            <a:r>
              <a:rPr lang="en-US" sz="1000" dirty="0"/>
              <a:t> MM, Fathallah D, Ibrahim EA. Bulletin of Pharmaceutical Formulation and evaluation of ondansetron transdermal gels 2017;40:57–70. https:// doi.org/</a:t>
            </a:r>
            <a:r>
              <a:rPr lang="en-US" sz="1000" dirty="0">
                <a:hlinkClick r:id="rId6"/>
              </a:rPr>
              <a:t>10.21608/bfsa.2017.63166</a:t>
            </a:r>
            <a:endParaRPr lang="en-US" sz="1000" dirty="0"/>
          </a:p>
          <a:p>
            <a:pPr lvl="0" algn="just"/>
            <a:r>
              <a:rPr lang="en-US" sz="1000" dirty="0"/>
              <a:t>Ahmed OAA, </a:t>
            </a:r>
            <a:r>
              <a:rPr lang="en-US" sz="1000" dirty="0" err="1"/>
              <a:t>Badr-Eldin</a:t>
            </a:r>
            <a:r>
              <a:rPr lang="en-US" sz="1000" dirty="0"/>
              <a:t> SM. Development of An Optimized Avanafil-Loaded Invasomal Transdermal Film: Ex-vivo Skin Permeation and In-vivo Evaluation. International Journal of Pharmaceutics 2019;570:118657. https://doi.org/</a:t>
            </a:r>
            <a:r>
              <a:rPr lang="en-US" sz="1000" dirty="0">
                <a:hlinkClick r:id="rId7"/>
              </a:rPr>
              <a:t>10.1016/j. ijpharm.2019. 118657 </a:t>
            </a:r>
            <a:endParaRPr lang="en-US" sz="1000" dirty="0"/>
          </a:p>
          <a:p>
            <a:pPr marL="457200" lvl="0" indent="-330200" algn="just" rtl="0">
              <a:spcBef>
                <a:spcPts val="1000"/>
              </a:spcBef>
              <a:spcAft>
                <a:spcPts val="1000"/>
              </a:spcAft>
              <a:buClr>
                <a:schemeClr val="dk1"/>
              </a:buClr>
              <a:buSzPts val="1600"/>
              <a:buFont typeface="Maven Pro Medium"/>
              <a:buChar char="●"/>
            </a:pPr>
            <a:endParaRPr sz="1000" dirty="0">
              <a:solidFill>
                <a:schemeClr val="dk1"/>
              </a:solidFill>
            </a:endParaRPr>
          </a:p>
        </p:txBody>
      </p:sp>
      <p:grpSp>
        <p:nvGrpSpPr>
          <p:cNvPr id="1139" name="Google Shape;1139;p47"/>
          <p:cNvGrpSpPr/>
          <p:nvPr/>
        </p:nvGrpSpPr>
        <p:grpSpPr>
          <a:xfrm>
            <a:off x="5761093" y="1671797"/>
            <a:ext cx="3269972" cy="3977621"/>
            <a:chOff x="6518581" y="2187298"/>
            <a:chExt cx="2464184" cy="2997453"/>
          </a:xfrm>
        </p:grpSpPr>
        <p:sp>
          <p:nvSpPr>
            <p:cNvPr id="1140" name="Google Shape;1140;p47"/>
            <p:cNvSpPr/>
            <p:nvPr/>
          </p:nvSpPr>
          <p:spPr>
            <a:xfrm>
              <a:off x="7015312" y="4346763"/>
              <a:ext cx="1451907" cy="600343"/>
            </a:xfrm>
            <a:custGeom>
              <a:avLst/>
              <a:gdLst/>
              <a:ahLst/>
              <a:cxnLst/>
              <a:rect l="l" t="t" r="r" b="b"/>
              <a:pathLst>
                <a:path w="21904" h="9057" extrusionOk="0">
                  <a:moveTo>
                    <a:pt x="4518" y="0"/>
                  </a:moveTo>
                  <a:cubicBezTo>
                    <a:pt x="2024" y="0"/>
                    <a:pt x="0" y="2024"/>
                    <a:pt x="0" y="4529"/>
                  </a:cubicBezTo>
                  <a:cubicBezTo>
                    <a:pt x="0" y="7023"/>
                    <a:pt x="2024" y="9056"/>
                    <a:pt x="4518" y="9056"/>
                  </a:cubicBezTo>
                  <a:lnTo>
                    <a:pt x="17375" y="9056"/>
                  </a:lnTo>
                  <a:cubicBezTo>
                    <a:pt x="19880" y="9056"/>
                    <a:pt x="21903" y="7023"/>
                    <a:pt x="21903" y="4529"/>
                  </a:cubicBezTo>
                  <a:cubicBezTo>
                    <a:pt x="21903" y="2024"/>
                    <a:pt x="19880" y="0"/>
                    <a:pt x="17375"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7"/>
            <p:cNvSpPr/>
            <p:nvPr/>
          </p:nvSpPr>
          <p:spPr>
            <a:xfrm>
              <a:off x="6789350" y="3660592"/>
              <a:ext cx="569123" cy="1367261"/>
            </a:xfrm>
            <a:custGeom>
              <a:avLst/>
              <a:gdLst/>
              <a:ahLst/>
              <a:cxnLst/>
              <a:rect l="l" t="t" r="r" b="b"/>
              <a:pathLst>
                <a:path w="8586" h="20627" extrusionOk="0">
                  <a:moveTo>
                    <a:pt x="4293" y="0"/>
                  </a:moveTo>
                  <a:cubicBezTo>
                    <a:pt x="1926" y="0"/>
                    <a:pt x="1" y="1916"/>
                    <a:pt x="1" y="4293"/>
                  </a:cubicBezTo>
                  <a:lnTo>
                    <a:pt x="1" y="16334"/>
                  </a:lnTo>
                  <a:cubicBezTo>
                    <a:pt x="1" y="18701"/>
                    <a:pt x="1926" y="20626"/>
                    <a:pt x="4293" y="20626"/>
                  </a:cubicBezTo>
                  <a:cubicBezTo>
                    <a:pt x="6670" y="20626"/>
                    <a:pt x="8585" y="18701"/>
                    <a:pt x="8585" y="16334"/>
                  </a:cubicBezTo>
                  <a:lnTo>
                    <a:pt x="8585" y="4293"/>
                  </a:lnTo>
                  <a:cubicBezTo>
                    <a:pt x="8585" y="1916"/>
                    <a:pt x="6670" y="0"/>
                    <a:pt x="4293"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7"/>
            <p:cNvSpPr/>
            <p:nvPr/>
          </p:nvSpPr>
          <p:spPr>
            <a:xfrm>
              <a:off x="8043905" y="3660592"/>
              <a:ext cx="569123" cy="1367261"/>
            </a:xfrm>
            <a:custGeom>
              <a:avLst/>
              <a:gdLst/>
              <a:ahLst/>
              <a:cxnLst/>
              <a:rect l="l" t="t" r="r" b="b"/>
              <a:pathLst>
                <a:path w="8586" h="20627" extrusionOk="0">
                  <a:moveTo>
                    <a:pt x="4293" y="0"/>
                  </a:moveTo>
                  <a:cubicBezTo>
                    <a:pt x="1926" y="0"/>
                    <a:pt x="1" y="1916"/>
                    <a:pt x="1" y="4293"/>
                  </a:cubicBezTo>
                  <a:lnTo>
                    <a:pt x="1" y="16334"/>
                  </a:lnTo>
                  <a:cubicBezTo>
                    <a:pt x="1" y="18701"/>
                    <a:pt x="1926" y="20626"/>
                    <a:pt x="4293" y="20626"/>
                  </a:cubicBezTo>
                  <a:cubicBezTo>
                    <a:pt x="6670" y="20626"/>
                    <a:pt x="8585" y="18701"/>
                    <a:pt x="8585" y="16334"/>
                  </a:cubicBezTo>
                  <a:lnTo>
                    <a:pt x="8585" y="4293"/>
                  </a:lnTo>
                  <a:cubicBezTo>
                    <a:pt x="8585" y="1916"/>
                    <a:pt x="6670" y="0"/>
                    <a:pt x="4293"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7"/>
            <p:cNvSpPr/>
            <p:nvPr/>
          </p:nvSpPr>
          <p:spPr>
            <a:xfrm>
              <a:off x="7454708" y="3312336"/>
              <a:ext cx="309949" cy="66"/>
            </a:xfrm>
            <a:custGeom>
              <a:avLst/>
              <a:gdLst/>
              <a:ahLst/>
              <a:cxnLst/>
              <a:rect l="l" t="t" r="r" b="b"/>
              <a:pathLst>
                <a:path w="4676" h="1" extrusionOk="0">
                  <a:moveTo>
                    <a:pt x="1" y="0"/>
                  </a:moveTo>
                  <a:lnTo>
                    <a:pt x="4676" y="0"/>
                  </a:lnTo>
                  <a:close/>
                </a:path>
              </a:pathLst>
            </a:custGeom>
            <a:solidFill>
              <a:srgbClr val="D4D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7"/>
            <p:cNvSpPr/>
            <p:nvPr/>
          </p:nvSpPr>
          <p:spPr>
            <a:xfrm>
              <a:off x="7293240" y="2187298"/>
              <a:ext cx="942772" cy="1306676"/>
            </a:xfrm>
            <a:custGeom>
              <a:avLst/>
              <a:gdLst/>
              <a:ahLst/>
              <a:cxnLst/>
              <a:rect l="l" t="t" r="r" b="b"/>
              <a:pathLst>
                <a:path w="14223" h="19713" extrusionOk="0">
                  <a:moveTo>
                    <a:pt x="1140" y="1"/>
                  </a:moveTo>
                  <a:cubicBezTo>
                    <a:pt x="512" y="1"/>
                    <a:pt x="1" y="501"/>
                    <a:pt x="1" y="1130"/>
                  </a:cubicBezTo>
                  <a:lnTo>
                    <a:pt x="1" y="18584"/>
                  </a:lnTo>
                  <a:cubicBezTo>
                    <a:pt x="1" y="19212"/>
                    <a:pt x="512" y="19713"/>
                    <a:pt x="1140" y="19713"/>
                  </a:cubicBezTo>
                  <a:lnTo>
                    <a:pt x="13094" y="19713"/>
                  </a:lnTo>
                  <a:cubicBezTo>
                    <a:pt x="13722" y="19713"/>
                    <a:pt x="14223" y="19212"/>
                    <a:pt x="14223" y="18584"/>
                  </a:cubicBezTo>
                  <a:lnTo>
                    <a:pt x="14223" y="1130"/>
                  </a:lnTo>
                  <a:cubicBezTo>
                    <a:pt x="14223" y="501"/>
                    <a:pt x="13722" y="1"/>
                    <a:pt x="1309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7"/>
            <p:cNvSpPr/>
            <p:nvPr/>
          </p:nvSpPr>
          <p:spPr>
            <a:xfrm>
              <a:off x="7358397" y="2329278"/>
              <a:ext cx="812522" cy="1023440"/>
            </a:xfrm>
            <a:custGeom>
              <a:avLst/>
              <a:gdLst/>
              <a:ahLst/>
              <a:cxnLst/>
              <a:rect l="l" t="t" r="r" b="b"/>
              <a:pathLst>
                <a:path w="12258" h="15440" extrusionOk="0">
                  <a:moveTo>
                    <a:pt x="0" y="0"/>
                  </a:moveTo>
                  <a:lnTo>
                    <a:pt x="0" y="15440"/>
                  </a:lnTo>
                  <a:lnTo>
                    <a:pt x="12258" y="15440"/>
                  </a:lnTo>
                  <a:lnTo>
                    <a:pt x="122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7"/>
            <p:cNvSpPr/>
            <p:nvPr/>
          </p:nvSpPr>
          <p:spPr>
            <a:xfrm>
              <a:off x="7653957" y="3392340"/>
              <a:ext cx="222055" cy="42422"/>
            </a:xfrm>
            <a:custGeom>
              <a:avLst/>
              <a:gdLst/>
              <a:ahLst/>
              <a:cxnLst/>
              <a:rect l="l" t="t" r="r" b="b"/>
              <a:pathLst>
                <a:path w="3350" h="640" extrusionOk="0">
                  <a:moveTo>
                    <a:pt x="315" y="1"/>
                  </a:moveTo>
                  <a:cubicBezTo>
                    <a:pt x="138" y="1"/>
                    <a:pt x="0" y="138"/>
                    <a:pt x="0" y="315"/>
                  </a:cubicBezTo>
                  <a:cubicBezTo>
                    <a:pt x="0" y="492"/>
                    <a:pt x="138" y="640"/>
                    <a:pt x="315" y="640"/>
                  </a:cubicBezTo>
                  <a:lnTo>
                    <a:pt x="3036" y="640"/>
                  </a:lnTo>
                  <a:cubicBezTo>
                    <a:pt x="3202" y="640"/>
                    <a:pt x="3350" y="492"/>
                    <a:pt x="3350" y="315"/>
                  </a:cubicBezTo>
                  <a:cubicBezTo>
                    <a:pt x="3350" y="138"/>
                    <a:pt x="3202" y="1"/>
                    <a:pt x="3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7"/>
            <p:cNvSpPr/>
            <p:nvPr/>
          </p:nvSpPr>
          <p:spPr>
            <a:xfrm>
              <a:off x="7437805" y="2402190"/>
              <a:ext cx="171943" cy="668020"/>
            </a:xfrm>
            <a:custGeom>
              <a:avLst/>
              <a:gdLst/>
              <a:ahLst/>
              <a:cxnLst/>
              <a:rect l="l" t="t" r="r" b="b"/>
              <a:pathLst>
                <a:path w="2594" h="10078" extrusionOk="0">
                  <a:moveTo>
                    <a:pt x="0" y="0"/>
                  </a:moveTo>
                  <a:lnTo>
                    <a:pt x="0" y="10077"/>
                  </a:lnTo>
                  <a:lnTo>
                    <a:pt x="2593" y="10077"/>
                  </a:lnTo>
                  <a:lnTo>
                    <a:pt x="2593"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7"/>
            <p:cNvSpPr/>
            <p:nvPr/>
          </p:nvSpPr>
          <p:spPr>
            <a:xfrm>
              <a:off x="7653957" y="2402190"/>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7"/>
            <p:cNvSpPr/>
            <p:nvPr/>
          </p:nvSpPr>
          <p:spPr>
            <a:xfrm>
              <a:off x="7653957" y="2653473"/>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7"/>
            <p:cNvSpPr/>
            <p:nvPr/>
          </p:nvSpPr>
          <p:spPr>
            <a:xfrm>
              <a:off x="7653957" y="2696425"/>
              <a:ext cx="457101" cy="16306"/>
            </a:xfrm>
            <a:custGeom>
              <a:avLst/>
              <a:gdLst/>
              <a:ahLst/>
              <a:cxnLst/>
              <a:rect l="l" t="t" r="r" b="b"/>
              <a:pathLst>
                <a:path w="6896" h="246" extrusionOk="0">
                  <a:moveTo>
                    <a:pt x="0" y="1"/>
                  </a:moveTo>
                  <a:lnTo>
                    <a:pt x="0" y="246"/>
                  </a:lnTo>
                  <a:lnTo>
                    <a:pt x="6895" y="24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7"/>
            <p:cNvSpPr/>
            <p:nvPr/>
          </p:nvSpPr>
          <p:spPr>
            <a:xfrm>
              <a:off x="7653957" y="2738714"/>
              <a:ext cx="457101" cy="16969"/>
            </a:xfrm>
            <a:custGeom>
              <a:avLst/>
              <a:gdLst/>
              <a:ahLst/>
              <a:cxnLst/>
              <a:rect l="l" t="t" r="r" b="b"/>
              <a:pathLst>
                <a:path w="6896" h="256"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7"/>
            <p:cNvSpPr/>
            <p:nvPr/>
          </p:nvSpPr>
          <p:spPr>
            <a:xfrm>
              <a:off x="7653957" y="2781666"/>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7"/>
            <p:cNvSpPr/>
            <p:nvPr/>
          </p:nvSpPr>
          <p:spPr>
            <a:xfrm>
              <a:off x="7653957" y="2824684"/>
              <a:ext cx="457101" cy="16372"/>
            </a:xfrm>
            <a:custGeom>
              <a:avLst/>
              <a:gdLst/>
              <a:ahLst/>
              <a:cxnLst/>
              <a:rect l="l" t="t" r="r" b="b"/>
              <a:pathLst>
                <a:path w="6896" h="247" extrusionOk="0">
                  <a:moveTo>
                    <a:pt x="0" y="0"/>
                  </a:moveTo>
                  <a:lnTo>
                    <a:pt x="0" y="246"/>
                  </a:lnTo>
                  <a:lnTo>
                    <a:pt x="6895" y="24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7"/>
            <p:cNvSpPr/>
            <p:nvPr/>
          </p:nvSpPr>
          <p:spPr>
            <a:xfrm>
              <a:off x="7653957" y="2866974"/>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7"/>
            <p:cNvSpPr/>
            <p:nvPr/>
          </p:nvSpPr>
          <p:spPr>
            <a:xfrm>
              <a:off x="7653957" y="2909992"/>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7"/>
            <p:cNvSpPr/>
            <p:nvPr/>
          </p:nvSpPr>
          <p:spPr>
            <a:xfrm>
              <a:off x="7653957" y="2952281"/>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7"/>
            <p:cNvSpPr/>
            <p:nvPr/>
          </p:nvSpPr>
          <p:spPr>
            <a:xfrm>
              <a:off x="7653957" y="2995233"/>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7"/>
            <p:cNvSpPr/>
            <p:nvPr/>
          </p:nvSpPr>
          <p:spPr>
            <a:xfrm>
              <a:off x="7653957" y="3038185"/>
              <a:ext cx="457101" cy="16372"/>
            </a:xfrm>
            <a:custGeom>
              <a:avLst/>
              <a:gdLst/>
              <a:ahLst/>
              <a:cxnLst/>
              <a:rect l="l" t="t" r="r" b="b"/>
              <a:pathLst>
                <a:path w="6896" h="247" extrusionOk="0">
                  <a:moveTo>
                    <a:pt x="0" y="1"/>
                  </a:moveTo>
                  <a:lnTo>
                    <a:pt x="0" y="247"/>
                  </a:lnTo>
                  <a:lnTo>
                    <a:pt x="6895" y="247"/>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7"/>
            <p:cNvSpPr/>
            <p:nvPr/>
          </p:nvSpPr>
          <p:spPr>
            <a:xfrm>
              <a:off x="7653957" y="3080541"/>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7"/>
            <p:cNvSpPr/>
            <p:nvPr/>
          </p:nvSpPr>
          <p:spPr>
            <a:xfrm>
              <a:off x="7653957" y="3123493"/>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7"/>
            <p:cNvSpPr/>
            <p:nvPr/>
          </p:nvSpPr>
          <p:spPr>
            <a:xfrm>
              <a:off x="7653957" y="3165782"/>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7"/>
            <p:cNvSpPr/>
            <p:nvPr/>
          </p:nvSpPr>
          <p:spPr>
            <a:xfrm>
              <a:off x="7653957" y="3208734"/>
              <a:ext cx="401091" cy="17035"/>
            </a:xfrm>
            <a:custGeom>
              <a:avLst/>
              <a:gdLst/>
              <a:ahLst/>
              <a:cxnLst/>
              <a:rect l="l" t="t" r="r" b="b"/>
              <a:pathLst>
                <a:path w="6051" h="257" extrusionOk="0">
                  <a:moveTo>
                    <a:pt x="0" y="1"/>
                  </a:moveTo>
                  <a:lnTo>
                    <a:pt x="0" y="256"/>
                  </a:lnTo>
                  <a:lnTo>
                    <a:pt x="6050" y="256"/>
                  </a:lnTo>
                  <a:lnTo>
                    <a:pt x="60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7"/>
            <p:cNvSpPr/>
            <p:nvPr/>
          </p:nvSpPr>
          <p:spPr>
            <a:xfrm>
              <a:off x="7653957" y="2443817"/>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7"/>
            <p:cNvSpPr/>
            <p:nvPr/>
          </p:nvSpPr>
          <p:spPr>
            <a:xfrm>
              <a:off x="7653957" y="2485509"/>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7"/>
            <p:cNvSpPr/>
            <p:nvPr/>
          </p:nvSpPr>
          <p:spPr>
            <a:xfrm>
              <a:off x="7653957" y="2527136"/>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7"/>
            <p:cNvSpPr/>
            <p:nvPr/>
          </p:nvSpPr>
          <p:spPr>
            <a:xfrm>
              <a:off x="7653957" y="2568828"/>
              <a:ext cx="244194" cy="16969"/>
            </a:xfrm>
            <a:custGeom>
              <a:avLst/>
              <a:gdLst/>
              <a:ahLst/>
              <a:cxnLst/>
              <a:rect l="l" t="t" r="r" b="b"/>
              <a:pathLst>
                <a:path w="3684" h="256" extrusionOk="0">
                  <a:moveTo>
                    <a:pt x="0" y="1"/>
                  </a:moveTo>
                  <a:lnTo>
                    <a:pt x="0" y="256"/>
                  </a:lnTo>
                  <a:lnTo>
                    <a:pt x="3684" y="256"/>
                  </a:lnTo>
                  <a:lnTo>
                    <a:pt x="36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7"/>
            <p:cNvSpPr/>
            <p:nvPr/>
          </p:nvSpPr>
          <p:spPr>
            <a:xfrm>
              <a:off x="7437805" y="3115008"/>
              <a:ext cx="118518" cy="16969"/>
            </a:xfrm>
            <a:custGeom>
              <a:avLst/>
              <a:gdLst/>
              <a:ahLst/>
              <a:cxnLst/>
              <a:rect l="l" t="t" r="r" b="b"/>
              <a:pathLst>
                <a:path w="1788" h="256"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7"/>
            <p:cNvSpPr/>
            <p:nvPr/>
          </p:nvSpPr>
          <p:spPr>
            <a:xfrm>
              <a:off x="7437805" y="3115008"/>
              <a:ext cx="118518" cy="16969"/>
            </a:xfrm>
            <a:custGeom>
              <a:avLst/>
              <a:gdLst/>
              <a:ahLst/>
              <a:cxnLst/>
              <a:rect l="l" t="t" r="r" b="b"/>
              <a:pathLst>
                <a:path w="1788" h="256"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7"/>
            <p:cNvSpPr/>
            <p:nvPr/>
          </p:nvSpPr>
          <p:spPr>
            <a:xfrm>
              <a:off x="7437805" y="3157960"/>
              <a:ext cx="118518" cy="16372"/>
            </a:xfrm>
            <a:custGeom>
              <a:avLst/>
              <a:gdLst/>
              <a:ahLst/>
              <a:cxnLst/>
              <a:rect l="l" t="t" r="r" b="b"/>
              <a:pathLst>
                <a:path w="1788" h="247" extrusionOk="0">
                  <a:moveTo>
                    <a:pt x="0" y="1"/>
                  </a:moveTo>
                  <a:lnTo>
                    <a:pt x="0" y="247"/>
                  </a:lnTo>
                  <a:lnTo>
                    <a:pt x="1788" y="247"/>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7"/>
            <p:cNvSpPr/>
            <p:nvPr/>
          </p:nvSpPr>
          <p:spPr>
            <a:xfrm>
              <a:off x="7437805" y="3200316"/>
              <a:ext cx="118518" cy="17035"/>
            </a:xfrm>
            <a:custGeom>
              <a:avLst/>
              <a:gdLst/>
              <a:ahLst/>
              <a:cxnLst/>
              <a:rect l="l" t="t" r="r" b="b"/>
              <a:pathLst>
                <a:path w="1788" h="257"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7"/>
            <p:cNvSpPr/>
            <p:nvPr/>
          </p:nvSpPr>
          <p:spPr>
            <a:xfrm>
              <a:off x="7437805" y="3242605"/>
              <a:ext cx="118518" cy="17035"/>
            </a:xfrm>
            <a:custGeom>
              <a:avLst/>
              <a:gdLst/>
              <a:ahLst/>
              <a:cxnLst/>
              <a:rect l="l" t="t" r="r" b="b"/>
              <a:pathLst>
                <a:path w="1788" h="257"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7"/>
            <p:cNvSpPr/>
            <p:nvPr/>
          </p:nvSpPr>
          <p:spPr>
            <a:xfrm>
              <a:off x="7015312" y="3156038"/>
              <a:ext cx="481826" cy="690159"/>
            </a:xfrm>
            <a:custGeom>
              <a:avLst/>
              <a:gdLst/>
              <a:ahLst/>
              <a:cxnLst/>
              <a:rect l="l" t="t" r="r" b="b"/>
              <a:pathLst>
                <a:path w="7269" h="10412" extrusionOk="0">
                  <a:moveTo>
                    <a:pt x="4155" y="1"/>
                  </a:moveTo>
                  <a:cubicBezTo>
                    <a:pt x="4155" y="1"/>
                    <a:pt x="1317" y="3448"/>
                    <a:pt x="1159" y="4460"/>
                  </a:cubicBezTo>
                  <a:cubicBezTo>
                    <a:pt x="1002" y="5462"/>
                    <a:pt x="0" y="8791"/>
                    <a:pt x="0" y="8791"/>
                  </a:cubicBezTo>
                  <a:lnTo>
                    <a:pt x="3635" y="10412"/>
                  </a:lnTo>
                  <a:lnTo>
                    <a:pt x="3556" y="10098"/>
                  </a:lnTo>
                  <a:lnTo>
                    <a:pt x="3939" y="8860"/>
                  </a:lnTo>
                  <a:cubicBezTo>
                    <a:pt x="3939" y="8860"/>
                    <a:pt x="4794" y="8241"/>
                    <a:pt x="5098" y="6542"/>
                  </a:cubicBezTo>
                  <a:cubicBezTo>
                    <a:pt x="5412" y="4843"/>
                    <a:pt x="7269" y="4381"/>
                    <a:pt x="7269" y="2760"/>
                  </a:cubicBezTo>
                  <a:cubicBezTo>
                    <a:pt x="7269" y="2149"/>
                    <a:pt x="7038" y="1844"/>
                    <a:pt x="6672" y="1844"/>
                  </a:cubicBezTo>
                  <a:cubicBezTo>
                    <a:pt x="6062" y="1844"/>
                    <a:pt x="5076" y="2692"/>
                    <a:pt x="4155" y="4381"/>
                  </a:cubicBezTo>
                  <a:lnTo>
                    <a:pt x="41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7"/>
            <p:cNvSpPr/>
            <p:nvPr/>
          </p:nvSpPr>
          <p:spPr>
            <a:xfrm>
              <a:off x="6518581" y="3699036"/>
              <a:ext cx="803440" cy="1138047"/>
            </a:xfrm>
            <a:custGeom>
              <a:avLst/>
              <a:gdLst/>
              <a:ahLst/>
              <a:cxnLst/>
              <a:rect l="l" t="t" r="r" b="b"/>
              <a:pathLst>
                <a:path w="12121" h="17169" extrusionOk="0">
                  <a:moveTo>
                    <a:pt x="6591" y="0"/>
                  </a:moveTo>
                  <a:lnTo>
                    <a:pt x="0" y="16883"/>
                  </a:lnTo>
                  <a:lnTo>
                    <a:pt x="6640" y="17169"/>
                  </a:lnTo>
                  <a:lnTo>
                    <a:pt x="12120" y="2072"/>
                  </a:lnTo>
                  <a:lnTo>
                    <a:pt x="6591"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7"/>
            <p:cNvSpPr/>
            <p:nvPr/>
          </p:nvSpPr>
          <p:spPr>
            <a:xfrm>
              <a:off x="7891651" y="2867239"/>
              <a:ext cx="536445" cy="689894"/>
            </a:xfrm>
            <a:custGeom>
              <a:avLst/>
              <a:gdLst/>
              <a:ahLst/>
              <a:cxnLst/>
              <a:rect l="l" t="t" r="r" b="b"/>
              <a:pathLst>
                <a:path w="8093" h="10408" extrusionOk="0">
                  <a:moveTo>
                    <a:pt x="2043" y="1"/>
                  </a:moveTo>
                  <a:cubicBezTo>
                    <a:pt x="2021" y="1"/>
                    <a:pt x="1997" y="3"/>
                    <a:pt x="1973" y="6"/>
                  </a:cubicBezTo>
                  <a:cubicBezTo>
                    <a:pt x="1011" y="144"/>
                    <a:pt x="2298" y="5369"/>
                    <a:pt x="2259" y="5831"/>
                  </a:cubicBezTo>
                  <a:cubicBezTo>
                    <a:pt x="2255" y="5890"/>
                    <a:pt x="2243" y="5916"/>
                    <a:pt x="2223" y="5916"/>
                  </a:cubicBezTo>
                  <a:cubicBezTo>
                    <a:pt x="2085" y="5916"/>
                    <a:pt x="1577" y="4643"/>
                    <a:pt x="1001" y="4436"/>
                  </a:cubicBezTo>
                  <a:cubicBezTo>
                    <a:pt x="850" y="4381"/>
                    <a:pt x="713" y="4356"/>
                    <a:pt x="595" y="4356"/>
                  </a:cubicBezTo>
                  <a:cubicBezTo>
                    <a:pt x="192" y="4356"/>
                    <a:pt x="0" y="4644"/>
                    <a:pt x="137" y="4986"/>
                  </a:cubicBezTo>
                  <a:cubicBezTo>
                    <a:pt x="323" y="5428"/>
                    <a:pt x="2956" y="9062"/>
                    <a:pt x="3398" y="9435"/>
                  </a:cubicBezTo>
                  <a:cubicBezTo>
                    <a:pt x="3840" y="9808"/>
                    <a:pt x="4173" y="9926"/>
                    <a:pt x="4173" y="9926"/>
                  </a:cubicBezTo>
                  <a:lnTo>
                    <a:pt x="4311" y="10408"/>
                  </a:lnTo>
                  <a:lnTo>
                    <a:pt x="7798" y="10074"/>
                  </a:lnTo>
                  <a:lnTo>
                    <a:pt x="7484" y="9750"/>
                  </a:lnTo>
                  <a:lnTo>
                    <a:pt x="7543" y="9023"/>
                  </a:lnTo>
                  <a:cubicBezTo>
                    <a:pt x="7543" y="9023"/>
                    <a:pt x="8083" y="7451"/>
                    <a:pt x="8083" y="6951"/>
                  </a:cubicBezTo>
                  <a:cubicBezTo>
                    <a:pt x="8093" y="5349"/>
                    <a:pt x="8083" y="3542"/>
                    <a:pt x="7661" y="2992"/>
                  </a:cubicBezTo>
                  <a:cubicBezTo>
                    <a:pt x="7536" y="2834"/>
                    <a:pt x="7198" y="2475"/>
                    <a:pt x="6878" y="2475"/>
                  </a:cubicBezTo>
                  <a:cubicBezTo>
                    <a:pt x="6744" y="2475"/>
                    <a:pt x="6612" y="2539"/>
                    <a:pt x="6502" y="2708"/>
                  </a:cubicBezTo>
                  <a:cubicBezTo>
                    <a:pt x="6498" y="2714"/>
                    <a:pt x="6494" y="2716"/>
                    <a:pt x="6489" y="2716"/>
                  </a:cubicBezTo>
                  <a:cubicBezTo>
                    <a:pt x="6405" y="2716"/>
                    <a:pt x="6191" y="1817"/>
                    <a:pt x="5657" y="1817"/>
                  </a:cubicBezTo>
                  <a:cubicBezTo>
                    <a:pt x="5472" y="1817"/>
                    <a:pt x="5249" y="1925"/>
                    <a:pt x="4979" y="2217"/>
                  </a:cubicBezTo>
                  <a:cubicBezTo>
                    <a:pt x="4974" y="2222"/>
                    <a:pt x="4967" y="2225"/>
                    <a:pt x="4960" y="2225"/>
                  </a:cubicBezTo>
                  <a:cubicBezTo>
                    <a:pt x="4857" y="2225"/>
                    <a:pt x="4528" y="1782"/>
                    <a:pt x="4169" y="1782"/>
                  </a:cubicBezTo>
                  <a:cubicBezTo>
                    <a:pt x="3920" y="1782"/>
                    <a:pt x="3658" y="1993"/>
                    <a:pt x="3447" y="2708"/>
                  </a:cubicBezTo>
                  <a:cubicBezTo>
                    <a:pt x="3395" y="2885"/>
                    <a:pt x="3351" y="2961"/>
                    <a:pt x="3311" y="2961"/>
                  </a:cubicBezTo>
                  <a:cubicBezTo>
                    <a:pt x="3064" y="2961"/>
                    <a:pt x="2972" y="1"/>
                    <a:pt x="20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7"/>
            <p:cNvSpPr/>
            <p:nvPr/>
          </p:nvSpPr>
          <p:spPr>
            <a:xfrm>
              <a:off x="8116817" y="3508934"/>
              <a:ext cx="865947" cy="1675817"/>
            </a:xfrm>
            <a:custGeom>
              <a:avLst/>
              <a:gdLst/>
              <a:ahLst/>
              <a:cxnLst/>
              <a:rect l="l" t="t" r="r" b="b"/>
              <a:pathLst>
                <a:path w="13064" h="25282" extrusionOk="0">
                  <a:moveTo>
                    <a:pt x="4921" y="0"/>
                  </a:moveTo>
                  <a:lnTo>
                    <a:pt x="1" y="658"/>
                  </a:lnTo>
                  <a:lnTo>
                    <a:pt x="5540" y="25282"/>
                  </a:lnTo>
                  <a:lnTo>
                    <a:pt x="13064" y="24211"/>
                  </a:lnTo>
                  <a:lnTo>
                    <a:pt x="4921"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7"/>
            <p:cNvSpPr/>
            <p:nvPr/>
          </p:nvSpPr>
          <p:spPr>
            <a:xfrm>
              <a:off x="6746398" y="4499084"/>
              <a:ext cx="2009827" cy="675842"/>
            </a:xfrm>
            <a:custGeom>
              <a:avLst/>
              <a:gdLst/>
              <a:ahLst/>
              <a:cxnLst/>
              <a:rect l="l" t="t" r="r" b="b"/>
              <a:pathLst>
                <a:path w="30321" h="10196" extrusionOk="0">
                  <a:moveTo>
                    <a:pt x="5099" y="1"/>
                  </a:moveTo>
                  <a:cubicBezTo>
                    <a:pt x="2279" y="1"/>
                    <a:pt x="1" y="2290"/>
                    <a:pt x="1" y="5099"/>
                  </a:cubicBezTo>
                  <a:cubicBezTo>
                    <a:pt x="1" y="7917"/>
                    <a:pt x="2279" y="10196"/>
                    <a:pt x="5099" y="10196"/>
                  </a:cubicBezTo>
                  <a:lnTo>
                    <a:pt x="25223" y="10196"/>
                  </a:lnTo>
                  <a:cubicBezTo>
                    <a:pt x="28042" y="10196"/>
                    <a:pt x="30321" y="7917"/>
                    <a:pt x="30321" y="5099"/>
                  </a:cubicBezTo>
                  <a:cubicBezTo>
                    <a:pt x="30321" y="2290"/>
                    <a:pt x="28042" y="1"/>
                    <a:pt x="25223" y="1"/>
                  </a:cubicBez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1137;p47">
            <a:extLst>
              <a:ext uri="{FF2B5EF4-FFF2-40B4-BE49-F238E27FC236}">
                <a16:creationId xmlns:a16="http://schemas.microsoft.com/office/drawing/2014/main" id="{6A03734F-846C-447F-98C5-B9B86E447539}"/>
              </a:ext>
            </a:extLst>
          </p:cNvPr>
          <p:cNvSpPr txBox="1">
            <a:spLocks noGrp="1"/>
          </p:cNvSpPr>
          <p:nvPr>
            <p:ph type="title"/>
          </p:nvPr>
        </p:nvSpPr>
        <p:spPr>
          <a:xfrm>
            <a:off x="921543" y="220124"/>
            <a:ext cx="605936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Bibliographical References</a:t>
            </a:r>
            <a:endParaRPr dirty="0"/>
          </a:p>
        </p:txBody>
      </p:sp>
      <p:pic>
        <p:nvPicPr>
          <p:cNvPr id="45" name="Picture 44">
            <a:extLst>
              <a:ext uri="{FF2B5EF4-FFF2-40B4-BE49-F238E27FC236}">
                <a16:creationId xmlns:a16="http://schemas.microsoft.com/office/drawing/2014/main" id="{4F7EA083-FB12-4648-A8AA-55C1A02F59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3" y="-15240"/>
            <a:ext cx="914400" cy="914400"/>
          </a:xfrm>
          <a:prstGeom prst="rect">
            <a:avLst/>
          </a:prstGeom>
        </p:spPr>
      </p:pic>
    </p:spTree>
    <p:extLst>
      <p:ext uri="{BB962C8B-B14F-4D97-AF65-F5344CB8AC3E}">
        <p14:creationId xmlns:p14="http://schemas.microsoft.com/office/powerpoint/2010/main" val="3027949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BB9493-7D52-4A86-B444-F9FF95F87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 y="0"/>
            <a:ext cx="914400" cy="914400"/>
          </a:xfrm>
          <a:prstGeom prst="rect">
            <a:avLst/>
          </a:prstGeom>
        </p:spPr>
      </p:pic>
      <p:sp>
        <p:nvSpPr>
          <p:cNvPr id="2" name="Slide Number Placeholder 1">
            <a:extLst>
              <a:ext uri="{FF2B5EF4-FFF2-40B4-BE49-F238E27FC236}">
                <a16:creationId xmlns:a16="http://schemas.microsoft.com/office/drawing/2014/main" id="{A03BB019-FB73-4C65-9A49-8C1B97FD6A4F}"/>
              </a:ext>
            </a:extLst>
          </p:cNvPr>
          <p:cNvSpPr>
            <a:spLocks noGrp="1"/>
          </p:cNvSpPr>
          <p:nvPr>
            <p:ph type="sldNum" sz="quarter" idx="12"/>
          </p:nvPr>
        </p:nvSpPr>
        <p:spPr>
          <a:xfrm>
            <a:off x="914400" y="25425400"/>
            <a:ext cx="8229600" cy="1460500"/>
          </a:xfrm>
          <a:prstGeom prst="rect">
            <a:avLst/>
          </a:prstGeom>
        </p:spPr>
        <p:txBody>
          <a:bodyPr vert="horz" lIns="91440" tIns="45720" rIns="91440" bIns="45720" rtlCol="0" anchor="ctr"/>
          <a:lstStyle>
            <a:defPPr>
              <a:defRPr lang="en-US"/>
            </a:defPPr>
            <a:lvl1pPr marL="0" algn="r" defTabSz="457200" rtl="0" eaLnBrk="1" latinLnBrk="0" hangingPunct="1">
              <a:defRPr sz="4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F6D83A-BCBA-43C4-A415-61DF0E8048ED}" type="slidenum">
              <a:rPr lang="en-US" smtClean="0"/>
              <a:pPr/>
              <a:t>3</a:t>
            </a:fld>
            <a:endParaRPr lang="en-US"/>
          </a:p>
        </p:txBody>
      </p:sp>
      <p:sp>
        <p:nvSpPr>
          <p:cNvPr id="5" name="TextBox 4">
            <a:extLst>
              <a:ext uri="{FF2B5EF4-FFF2-40B4-BE49-F238E27FC236}">
                <a16:creationId xmlns:a16="http://schemas.microsoft.com/office/drawing/2014/main" id="{2B39B5DA-130C-4D68-BBEF-65CA7EABC6D9}"/>
              </a:ext>
            </a:extLst>
          </p:cNvPr>
          <p:cNvSpPr txBox="1"/>
          <p:nvPr/>
        </p:nvSpPr>
        <p:spPr>
          <a:xfrm>
            <a:off x="921543" y="268069"/>
            <a:ext cx="2721610" cy="646331"/>
          </a:xfrm>
          <a:prstGeom prst="rect">
            <a:avLst/>
          </a:prstGeom>
          <a:noFill/>
        </p:spPr>
        <p:txBody>
          <a:bodyPr wrap="square" rtlCol="0">
            <a:spAutoFit/>
          </a:bodyPr>
          <a:lstStyle/>
          <a:p>
            <a:r>
              <a:rPr lang="en-US" sz="3600" dirty="0">
                <a:solidFill>
                  <a:schemeClr val="bg1"/>
                </a:solidFill>
                <a:latin typeface="Alfa Slab One"/>
                <a:sym typeface="Alfa Slab One"/>
              </a:rPr>
              <a:t>Abstract</a:t>
            </a:r>
          </a:p>
        </p:txBody>
      </p:sp>
      <p:sp>
        <p:nvSpPr>
          <p:cNvPr id="3" name="TextBox 2">
            <a:extLst>
              <a:ext uri="{FF2B5EF4-FFF2-40B4-BE49-F238E27FC236}">
                <a16:creationId xmlns:a16="http://schemas.microsoft.com/office/drawing/2014/main" id="{B7F3F553-F01D-4DDB-816C-A528A13DCFE9}"/>
              </a:ext>
            </a:extLst>
          </p:cNvPr>
          <p:cNvSpPr txBox="1"/>
          <p:nvPr/>
        </p:nvSpPr>
        <p:spPr>
          <a:xfrm>
            <a:off x="1402797" y="1487426"/>
            <a:ext cx="6001624" cy="2554545"/>
          </a:xfrm>
          <a:prstGeom prst="rect">
            <a:avLst/>
          </a:prstGeom>
          <a:noFill/>
        </p:spPr>
        <p:txBody>
          <a:bodyPr wrap="square" rtlCol="0">
            <a:spAutoFit/>
          </a:bodyPr>
          <a:lstStyle/>
          <a:p>
            <a:pPr marL="285750" indent="-285750" algn="just">
              <a:buFont typeface="Wingdings" panose="05000000000000000000" pitchFamily="2" charset="2"/>
              <a:buChar char="q"/>
            </a:pPr>
            <a:r>
              <a:rPr lang="en-US" sz="1600" dirty="0">
                <a:latin typeface="Maven Pro"/>
              </a:rPr>
              <a:t>Formulas were optimized by studying the effect of different variables on </a:t>
            </a:r>
            <a:r>
              <a:rPr lang="en-US" sz="1600" b="1" dirty="0">
                <a:solidFill>
                  <a:schemeClr val="bg2"/>
                </a:solidFill>
                <a:latin typeface="Maven Pro"/>
              </a:rPr>
              <a:t>entrapment efficiency</a:t>
            </a:r>
            <a:r>
              <a:rPr lang="en-US" sz="1600" dirty="0">
                <a:latin typeface="Maven Pro"/>
              </a:rPr>
              <a:t>. </a:t>
            </a:r>
          </a:p>
          <a:p>
            <a:pPr marL="285750" indent="-285750" algn="just">
              <a:buFont typeface="Wingdings" panose="05000000000000000000" pitchFamily="2" charset="2"/>
              <a:buChar char="q"/>
            </a:pPr>
            <a:endParaRPr lang="en-US" sz="1600" dirty="0">
              <a:latin typeface="Maven Pro"/>
            </a:endParaRPr>
          </a:p>
          <a:p>
            <a:pPr marL="285750" indent="-285750" algn="just">
              <a:buFont typeface="Wingdings" panose="05000000000000000000" pitchFamily="2" charset="2"/>
              <a:buChar char="q"/>
            </a:pPr>
            <a:r>
              <a:rPr lang="en-US" sz="1600" b="1" dirty="0">
                <a:solidFill>
                  <a:schemeClr val="bg2"/>
                </a:solidFill>
                <a:latin typeface="Maven Pro"/>
              </a:rPr>
              <a:t>Vesicle size, polydispersity, zeta potential, in</a:t>
            </a:r>
            <a:r>
              <a:rPr lang="ar-SA" sz="1600" b="1" dirty="0">
                <a:solidFill>
                  <a:schemeClr val="bg2"/>
                </a:solidFill>
                <a:latin typeface="Maven Pro"/>
              </a:rPr>
              <a:t>-</a:t>
            </a:r>
            <a:r>
              <a:rPr lang="en-US" sz="1600" b="1" dirty="0">
                <a:solidFill>
                  <a:schemeClr val="bg2"/>
                </a:solidFill>
                <a:latin typeface="Maven Pro"/>
              </a:rPr>
              <a:t>vitro release and ex</a:t>
            </a:r>
            <a:r>
              <a:rPr lang="ar-SA" sz="1600" b="1" dirty="0">
                <a:solidFill>
                  <a:schemeClr val="bg2"/>
                </a:solidFill>
                <a:latin typeface="Maven Pro"/>
              </a:rPr>
              <a:t>-</a:t>
            </a:r>
            <a:r>
              <a:rPr lang="en-US" sz="1600" b="1" dirty="0">
                <a:solidFill>
                  <a:schemeClr val="bg2"/>
                </a:solidFill>
                <a:latin typeface="Maven Pro"/>
              </a:rPr>
              <a:t>vivo permeation studies </a:t>
            </a:r>
            <a:r>
              <a:rPr lang="en-US" sz="1600" dirty="0">
                <a:latin typeface="Maven Pro"/>
              </a:rPr>
              <a:t>were performed for the optimized formulas with higher entrapment of ondansetron. </a:t>
            </a:r>
          </a:p>
          <a:p>
            <a:pPr marL="285750" indent="-285750" algn="just">
              <a:buFont typeface="Wingdings" panose="05000000000000000000" pitchFamily="2" charset="2"/>
              <a:buChar char="q"/>
            </a:pPr>
            <a:endParaRPr lang="en-US" sz="1600" dirty="0">
              <a:latin typeface="Maven Pro"/>
            </a:endParaRPr>
          </a:p>
          <a:p>
            <a:pPr marL="285750" indent="-285750" algn="just">
              <a:buFont typeface="Wingdings" panose="05000000000000000000" pitchFamily="2" charset="2"/>
              <a:buChar char="q"/>
            </a:pPr>
            <a:r>
              <a:rPr lang="en-US" sz="1600" dirty="0">
                <a:latin typeface="Maven Pro"/>
              </a:rPr>
              <a:t>A </a:t>
            </a:r>
            <a:r>
              <a:rPr lang="en-US" sz="1600" b="1" dirty="0">
                <a:solidFill>
                  <a:schemeClr val="bg2"/>
                </a:solidFill>
                <a:latin typeface="Maven Pro"/>
              </a:rPr>
              <a:t>transmission electron microscope (TEM) </a:t>
            </a:r>
            <a:r>
              <a:rPr lang="en-US" sz="1600" dirty="0">
                <a:latin typeface="Maven Pro"/>
              </a:rPr>
              <a:t>was done to visualize the shape of vesicles of the selected formula. </a:t>
            </a:r>
          </a:p>
        </p:txBody>
      </p:sp>
    </p:spTree>
    <p:extLst>
      <p:ext uri="{BB962C8B-B14F-4D97-AF65-F5344CB8AC3E}">
        <p14:creationId xmlns:p14="http://schemas.microsoft.com/office/powerpoint/2010/main" val="1453873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grpSp>
        <p:nvGrpSpPr>
          <p:cNvPr id="1139" name="Google Shape;1139;p47"/>
          <p:cNvGrpSpPr/>
          <p:nvPr/>
        </p:nvGrpSpPr>
        <p:grpSpPr>
          <a:xfrm>
            <a:off x="5761093" y="1671797"/>
            <a:ext cx="3269972" cy="3977621"/>
            <a:chOff x="6518581" y="2187298"/>
            <a:chExt cx="2464184" cy="2997453"/>
          </a:xfrm>
        </p:grpSpPr>
        <p:sp>
          <p:nvSpPr>
            <p:cNvPr id="1140" name="Google Shape;1140;p47"/>
            <p:cNvSpPr/>
            <p:nvPr/>
          </p:nvSpPr>
          <p:spPr>
            <a:xfrm>
              <a:off x="7015312" y="4346763"/>
              <a:ext cx="1451907" cy="600343"/>
            </a:xfrm>
            <a:custGeom>
              <a:avLst/>
              <a:gdLst/>
              <a:ahLst/>
              <a:cxnLst/>
              <a:rect l="l" t="t" r="r" b="b"/>
              <a:pathLst>
                <a:path w="21904" h="9057" extrusionOk="0">
                  <a:moveTo>
                    <a:pt x="4518" y="0"/>
                  </a:moveTo>
                  <a:cubicBezTo>
                    <a:pt x="2024" y="0"/>
                    <a:pt x="0" y="2024"/>
                    <a:pt x="0" y="4529"/>
                  </a:cubicBezTo>
                  <a:cubicBezTo>
                    <a:pt x="0" y="7023"/>
                    <a:pt x="2024" y="9056"/>
                    <a:pt x="4518" y="9056"/>
                  </a:cubicBezTo>
                  <a:lnTo>
                    <a:pt x="17375" y="9056"/>
                  </a:lnTo>
                  <a:cubicBezTo>
                    <a:pt x="19880" y="9056"/>
                    <a:pt x="21903" y="7023"/>
                    <a:pt x="21903" y="4529"/>
                  </a:cubicBezTo>
                  <a:cubicBezTo>
                    <a:pt x="21903" y="2024"/>
                    <a:pt x="19880" y="0"/>
                    <a:pt x="17375"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7"/>
            <p:cNvSpPr/>
            <p:nvPr/>
          </p:nvSpPr>
          <p:spPr>
            <a:xfrm>
              <a:off x="6789350" y="3660592"/>
              <a:ext cx="569123" cy="1367261"/>
            </a:xfrm>
            <a:custGeom>
              <a:avLst/>
              <a:gdLst/>
              <a:ahLst/>
              <a:cxnLst/>
              <a:rect l="l" t="t" r="r" b="b"/>
              <a:pathLst>
                <a:path w="8586" h="20627" extrusionOk="0">
                  <a:moveTo>
                    <a:pt x="4293" y="0"/>
                  </a:moveTo>
                  <a:cubicBezTo>
                    <a:pt x="1926" y="0"/>
                    <a:pt x="1" y="1916"/>
                    <a:pt x="1" y="4293"/>
                  </a:cubicBezTo>
                  <a:lnTo>
                    <a:pt x="1" y="16334"/>
                  </a:lnTo>
                  <a:cubicBezTo>
                    <a:pt x="1" y="18701"/>
                    <a:pt x="1926" y="20626"/>
                    <a:pt x="4293" y="20626"/>
                  </a:cubicBezTo>
                  <a:cubicBezTo>
                    <a:pt x="6670" y="20626"/>
                    <a:pt x="8585" y="18701"/>
                    <a:pt x="8585" y="16334"/>
                  </a:cubicBezTo>
                  <a:lnTo>
                    <a:pt x="8585" y="4293"/>
                  </a:lnTo>
                  <a:cubicBezTo>
                    <a:pt x="8585" y="1916"/>
                    <a:pt x="6670" y="0"/>
                    <a:pt x="4293"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7"/>
            <p:cNvSpPr/>
            <p:nvPr/>
          </p:nvSpPr>
          <p:spPr>
            <a:xfrm>
              <a:off x="8043905" y="3660592"/>
              <a:ext cx="569123" cy="1367261"/>
            </a:xfrm>
            <a:custGeom>
              <a:avLst/>
              <a:gdLst/>
              <a:ahLst/>
              <a:cxnLst/>
              <a:rect l="l" t="t" r="r" b="b"/>
              <a:pathLst>
                <a:path w="8586" h="20627" extrusionOk="0">
                  <a:moveTo>
                    <a:pt x="4293" y="0"/>
                  </a:moveTo>
                  <a:cubicBezTo>
                    <a:pt x="1926" y="0"/>
                    <a:pt x="1" y="1916"/>
                    <a:pt x="1" y="4293"/>
                  </a:cubicBezTo>
                  <a:lnTo>
                    <a:pt x="1" y="16334"/>
                  </a:lnTo>
                  <a:cubicBezTo>
                    <a:pt x="1" y="18701"/>
                    <a:pt x="1926" y="20626"/>
                    <a:pt x="4293" y="20626"/>
                  </a:cubicBezTo>
                  <a:cubicBezTo>
                    <a:pt x="6670" y="20626"/>
                    <a:pt x="8585" y="18701"/>
                    <a:pt x="8585" y="16334"/>
                  </a:cubicBezTo>
                  <a:lnTo>
                    <a:pt x="8585" y="4293"/>
                  </a:lnTo>
                  <a:cubicBezTo>
                    <a:pt x="8585" y="1916"/>
                    <a:pt x="6670" y="0"/>
                    <a:pt x="4293"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7"/>
            <p:cNvSpPr/>
            <p:nvPr/>
          </p:nvSpPr>
          <p:spPr>
            <a:xfrm>
              <a:off x="7454708" y="3312336"/>
              <a:ext cx="309949" cy="66"/>
            </a:xfrm>
            <a:custGeom>
              <a:avLst/>
              <a:gdLst/>
              <a:ahLst/>
              <a:cxnLst/>
              <a:rect l="l" t="t" r="r" b="b"/>
              <a:pathLst>
                <a:path w="4676" h="1" extrusionOk="0">
                  <a:moveTo>
                    <a:pt x="1" y="0"/>
                  </a:moveTo>
                  <a:lnTo>
                    <a:pt x="4676" y="0"/>
                  </a:lnTo>
                  <a:close/>
                </a:path>
              </a:pathLst>
            </a:custGeom>
            <a:solidFill>
              <a:srgbClr val="D4D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7"/>
            <p:cNvSpPr/>
            <p:nvPr/>
          </p:nvSpPr>
          <p:spPr>
            <a:xfrm>
              <a:off x="7293240" y="2187298"/>
              <a:ext cx="942772" cy="1306676"/>
            </a:xfrm>
            <a:custGeom>
              <a:avLst/>
              <a:gdLst/>
              <a:ahLst/>
              <a:cxnLst/>
              <a:rect l="l" t="t" r="r" b="b"/>
              <a:pathLst>
                <a:path w="14223" h="19713" extrusionOk="0">
                  <a:moveTo>
                    <a:pt x="1140" y="1"/>
                  </a:moveTo>
                  <a:cubicBezTo>
                    <a:pt x="512" y="1"/>
                    <a:pt x="1" y="501"/>
                    <a:pt x="1" y="1130"/>
                  </a:cubicBezTo>
                  <a:lnTo>
                    <a:pt x="1" y="18584"/>
                  </a:lnTo>
                  <a:cubicBezTo>
                    <a:pt x="1" y="19212"/>
                    <a:pt x="512" y="19713"/>
                    <a:pt x="1140" y="19713"/>
                  </a:cubicBezTo>
                  <a:lnTo>
                    <a:pt x="13094" y="19713"/>
                  </a:lnTo>
                  <a:cubicBezTo>
                    <a:pt x="13722" y="19713"/>
                    <a:pt x="14223" y="19212"/>
                    <a:pt x="14223" y="18584"/>
                  </a:cubicBezTo>
                  <a:lnTo>
                    <a:pt x="14223" y="1130"/>
                  </a:lnTo>
                  <a:cubicBezTo>
                    <a:pt x="14223" y="501"/>
                    <a:pt x="13722" y="1"/>
                    <a:pt x="1309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7"/>
            <p:cNvSpPr/>
            <p:nvPr/>
          </p:nvSpPr>
          <p:spPr>
            <a:xfrm>
              <a:off x="7358397" y="2329278"/>
              <a:ext cx="812522" cy="1023440"/>
            </a:xfrm>
            <a:custGeom>
              <a:avLst/>
              <a:gdLst/>
              <a:ahLst/>
              <a:cxnLst/>
              <a:rect l="l" t="t" r="r" b="b"/>
              <a:pathLst>
                <a:path w="12258" h="15440" extrusionOk="0">
                  <a:moveTo>
                    <a:pt x="0" y="0"/>
                  </a:moveTo>
                  <a:lnTo>
                    <a:pt x="0" y="15440"/>
                  </a:lnTo>
                  <a:lnTo>
                    <a:pt x="12258" y="15440"/>
                  </a:lnTo>
                  <a:lnTo>
                    <a:pt x="122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7"/>
            <p:cNvSpPr/>
            <p:nvPr/>
          </p:nvSpPr>
          <p:spPr>
            <a:xfrm>
              <a:off x="7653957" y="3392340"/>
              <a:ext cx="222055" cy="42422"/>
            </a:xfrm>
            <a:custGeom>
              <a:avLst/>
              <a:gdLst/>
              <a:ahLst/>
              <a:cxnLst/>
              <a:rect l="l" t="t" r="r" b="b"/>
              <a:pathLst>
                <a:path w="3350" h="640" extrusionOk="0">
                  <a:moveTo>
                    <a:pt x="315" y="1"/>
                  </a:moveTo>
                  <a:cubicBezTo>
                    <a:pt x="138" y="1"/>
                    <a:pt x="0" y="138"/>
                    <a:pt x="0" y="315"/>
                  </a:cubicBezTo>
                  <a:cubicBezTo>
                    <a:pt x="0" y="492"/>
                    <a:pt x="138" y="640"/>
                    <a:pt x="315" y="640"/>
                  </a:cubicBezTo>
                  <a:lnTo>
                    <a:pt x="3036" y="640"/>
                  </a:lnTo>
                  <a:cubicBezTo>
                    <a:pt x="3202" y="640"/>
                    <a:pt x="3350" y="492"/>
                    <a:pt x="3350" y="315"/>
                  </a:cubicBezTo>
                  <a:cubicBezTo>
                    <a:pt x="3350" y="138"/>
                    <a:pt x="3202" y="1"/>
                    <a:pt x="3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7"/>
            <p:cNvSpPr/>
            <p:nvPr/>
          </p:nvSpPr>
          <p:spPr>
            <a:xfrm>
              <a:off x="7437805" y="2402190"/>
              <a:ext cx="171943" cy="668020"/>
            </a:xfrm>
            <a:custGeom>
              <a:avLst/>
              <a:gdLst/>
              <a:ahLst/>
              <a:cxnLst/>
              <a:rect l="l" t="t" r="r" b="b"/>
              <a:pathLst>
                <a:path w="2594" h="10078" extrusionOk="0">
                  <a:moveTo>
                    <a:pt x="0" y="0"/>
                  </a:moveTo>
                  <a:lnTo>
                    <a:pt x="0" y="10077"/>
                  </a:lnTo>
                  <a:lnTo>
                    <a:pt x="2593" y="10077"/>
                  </a:lnTo>
                  <a:lnTo>
                    <a:pt x="2593"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7"/>
            <p:cNvSpPr/>
            <p:nvPr/>
          </p:nvSpPr>
          <p:spPr>
            <a:xfrm>
              <a:off x="7653957" y="2402190"/>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7"/>
            <p:cNvSpPr/>
            <p:nvPr/>
          </p:nvSpPr>
          <p:spPr>
            <a:xfrm>
              <a:off x="7653957" y="2653473"/>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7"/>
            <p:cNvSpPr/>
            <p:nvPr/>
          </p:nvSpPr>
          <p:spPr>
            <a:xfrm>
              <a:off x="7653957" y="2696425"/>
              <a:ext cx="457101" cy="16306"/>
            </a:xfrm>
            <a:custGeom>
              <a:avLst/>
              <a:gdLst/>
              <a:ahLst/>
              <a:cxnLst/>
              <a:rect l="l" t="t" r="r" b="b"/>
              <a:pathLst>
                <a:path w="6896" h="246" extrusionOk="0">
                  <a:moveTo>
                    <a:pt x="0" y="1"/>
                  </a:moveTo>
                  <a:lnTo>
                    <a:pt x="0" y="246"/>
                  </a:lnTo>
                  <a:lnTo>
                    <a:pt x="6895" y="24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7"/>
            <p:cNvSpPr/>
            <p:nvPr/>
          </p:nvSpPr>
          <p:spPr>
            <a:xfrm>
              <a:off x="7653957" y="2738714"/>
              <a:ext cx="457101" cy="16969"/>
            </a:xfrm>
            <a:custGeom>
              <a:avLst/>
              <a:gdLst/>
              <a:ahLst/>
              <a:cxnLst/>
              <a:rect l="l" t="t" r="r" b="b"/>
              <a:pathLst>
                <a:path w="6896" h="256"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7"/>
            <p:cNvSpPr/>
            <p:nvPr/>
          </p:nvSpPr>
          <p:spPr>
            <a:xfrm>
              <a:off x="7653957" y="2781666"/>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7"/>
            <p:cNvSpPr/>
            <p:nvPr/>
          </p:nvSpPr>
          <p:spPr>
            <a:xfrm>
              <a:off x="7653957" y="2824684"/>
              <a:ext cx="457101" cy="16372"/>
            </a:xfrm>
            <a:custGeom>
              <a:avLst/>
              <a:gdLst/>
              <a:ahLst/>
              <a:cxnLst/>
              <a:rect l="l" t="t" r="r" b="b"/>
              <a:pathLst>
                <a:path w="6896" h="247" extrusionOk="0">
                  <a:moveTo>
                    <a:pt x="0" y="0"/>
                  </a:moveTo>
                  <a:lnTo>
                    <a:pt x="0" y="246"/>
                  </a:lnTo>
                  <a:lnTo>
                    <a:pt x="6895" y="24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7"/>
            <p:cNvSpPr/>
            <p:nvPr/>
          </p:nvSpPr>
          <p:spPr>
            <a:xfrm>
              <a:off x="7653957" y="2866974"/>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7"/>
            <p:cNvSpPr/>
            <p:nvPr/>
          </p:nvSpPr>
          <p:spPr>
            <a:xfrm>
              <a:off x="7653957" y="2909992"/>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7"/>
            <p:cNvSpPr/>
            <p:nvPr/>
          </p:nvSpPr>
          <p:spPr>
            <a:xfrm>
              <a:off x="7653957" y="2952281"/>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7"/>
            <p:cNvSpPr/>
            <p:nvPr/>
          </p:nvSpPr>
          <p:spPr>
            <a:xfrm>
              <a:off x="7653957" y="2995233"/>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7"/>
            <p:cNvSpPr/>
            <p:nvPr/>
          </p:nvSpPr>
          <p:spPr>
            <a:xfrm>
              <a:off x="7653957" y="3038185"/>
              <a:ext cx="457101" cy="16372"/>
            </a:xfrm>
            <a:custGeom>
              <a:avLst/>
              <a:gdLst/>
              <a:ahLst/>
              <a:cxnLst/>
              <a:rect l="l" t="t" r="r" b="b"/>
              <a:pathLst>
                <a:path w="6896" h="247" extrusionOk="0">
                  <a:moveTo>
                    <a:pt x="0" y="1"/>
                  </a:moveTo>
                  <a:lnTo>
                    <a:pt x="0" y="247"/>
                  </a:lnTo>
                  <a:lnTo>
                    <a:pt x="6895" y="247"/>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7"/>
            <p:cNvSpPr/>
            <p:nvPr/>
          </p:nvSpPr>
          <p:spPr>
            <a:xfrm>
              <a:off x="7653957" y="3080541"/>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7"/>
            <p:cNvSpPr/>
            <p:nvPr/>
          </p:nvSpPr>
          <p:spPr>
            <a:xfrm>
              <a:off x="7653957" y="3123493"/>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7"/>
            <p:cNvSpPr/>
            <p:nvPr/>
          </p:nvSpPr>
          <p:spPr>
            <a:xfrm>
              <a:off x="7653957" y="3165782"/>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7"/>
            <p:cNvSpPr/>
            <p:nvPr/>
          </p:nvSpPr>
          <p:spPr>
            <a:xfrm>
              <a:off x="7653957" y="3208734"/>
              <a:ext cx="401091" cy="17035"/>
            </a:xfrm>
            <a:custGeom>
              <a:avLst/>
              <a:gdLst/>
              <a:ahLst/>
              <a:cxnLst/>
              <a:rect l="l" t="t" r="r" b="b"/>
              <a:pathLst>
                <a:path w="6051" h="257" extrusionOk="0">
                  <a:moveTo>
                    <a:pt x="0" y="1"/>
                  </a:moveTo>
                  <a:lnTo>
                    <a:pt x="0" y="256"/>
                  </a:lnTo>
                  <a:lnTo>
                    <a:pt x="6050" y="256"/>
                  </a:lnTo>
                  <a:lnTo>
                    <a:pt x="60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7"/>
            <p:cNvSpPr/>
            <p:nvPr/>
          </p:nvSpPr>
          <p:spPr>
            <a:xfrm>
              <a:off x="7653957" y="2443817"/>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7"/>
            <p:cNvSpPr/>
            <p:nvPr/>
          </p:nvSpPr>
          <p:spPr>
            <a:xfrm>
              <a:off x="7653957" y="2485509"/>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7"/>
            <p:cNvSpPr/>
            <p:nvPr/>
          </p:nvSpPr>
          <p:spPr>
            <a:xfrm>
              <a:off x="7653957" y="2527136"/>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7"/>
            <p:cNvSpPr/>
            <p:nvPr/>
          </p:nvSpPr>
          <p:spPr>
            <a:xfrm>
              <a:off x="7653957" y="2568828"/>
              <a:ext cx="244194" cy="16969"/>
            </a:xfrm>
            <a:custGeom>
              <a:avLst/>
              <a:gdLst/>
              <a:ahLst/>
              <a:cxnLst/>
              <a:rect l="l" t="t" r="r" b="b"/>
              <a:pathLst>
                <a:path w="3684" h="256" extrusionOk="0">
                  <a:moveTo>
                    <a:pt x="0" y="1"/>
                  </a:moveTo>
                  <a:lnTo>
                    <a:pt x="0" y="256"/>
                  </a:lnTo>
                  <a:lnTo>
                    <a:pt x="3684" y="256"/>
                  </a:lnTo>
                  <a:lnTo>
                    <a:pt x="36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7"/>
            <p:cNvSpPr/>
            <p:nvPr/>
          </p:nvSpPr>
          <p:spPr>
            <a:xfrm>
              <a:off x="7437805" y="3115008"/>
              <a:ext cx="118518" cy="16969"/>
            </a:xfrm>
            <a:custGeom>
              <a:avLst/>
              <a:gdLst/>
              <a:ahLst/>
              <a:cxnLst/>
              <a:rect l="l" t="t" r="r" b="b"/>
              <a:pathLst>
                <a:path w="1788" h="256"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7"/>
            <p:cNvSpPr/>
            <p:nvPr/>
          </p:nvSpPr>
          <p:spPr>
            <a:xfrm>
              <a:off x="7437805" y="3115008"/>
              <a:ext cx="118518" cy="16969"/>
            </a:xfrm>
            <a:custGeom>
              <a:avLst/>
              <a:gdLst/>
              <a:ahLst/>
              <a:cxnLst/>
              <a:rect l="l" t="t" r="r" b="b"/>
              <a:pathLst>
                <a:path w="1788" h="256"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7"/>
            <p:cNvSpPr/>
            <p:nvPr/>
          </p:nvSpPr>
          <p:spPr>
            <a:xfrm>
              <a:off x="7437805" y="3157960"/>
              <a:ext cx="118518" cy="16372"/>
            </a:xfrm>
            <a:custGeom>
              <a:avLst/>
              <a:gdLst/>
              <a:ahLst/>
              <a:cxnLst/>
              <a:rect l="l" t="t" r="r" b="b"/>
              <a:pathLst>
                <a:path w="1788" h="247" extrusionOk="0">
                  <a:moveTo>
                    <a:pt x="0" y="1"/>
                  </a:moveTo>
                  <a:lnTo>
                    <a:pt x="0" y="247"/>
                  </a:lnTo>
                  <a:lnTo>
                    <a:pt x="1788" y="247"/>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7"/>
            <p:cNvSpPr/>
            <p:nvPr/>
          </p:nvSpPr>
          <p:spPr>
            <a:xfrm>
              <a:off x="7437805" y="3200316"/>
              <a:ext cx="118518" cy="17035"/>
            </a:xfrm>
            <a:custGeom>
              <a:avLst/>
              <a:gdLst/>
              <a:ahLst/>
              <a:cxnLst/>
              <a:rect l="l" t="t" r="r" b="b"/>
              <a:pathLst>
                <a:path w="1788" h="257"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7"/>
            <p:cNvSpPr/>
            <p:nvPr/>
          </p:nvSpPr>
          <p:spPr>
            <a:xfrm>
              <a:off x="7437805" y="3242605"/>
              <a:ext cx="118518" cy="17035"/>
            </a:xfrm>
            <a:custGeom>
              <a:avLst/>
              <a:gdLst/>
              <a:ahLst/>
              <a:cxnLst/>
              <a:rect l="l" t="t" r="r" b="b"/>
              <a:pathLst>
                <a:path w="1788" h="257"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7"/>
            <p:cNvSpPr/>
            <p:nvPr/>
          </p:nvSpPr>
          <p:spPr>
            <a:xfrm>
              <a:off x="7015312" y="3156038"/>
              <a:ext cx="481826" cy="690159"/>
            </a:xfrm>
            <a:custGeom>
              <a:avLst/>
              <a:gdLst/>
              <a:ahLst/>
              <a:cxnLst/>
              <a:rect l="l" t="t" r="r" b="b"/>
              <a:pathLst>
                <a:path w="7269" h="10412" extrusionOk="0">
                  <a:moveTo>
                    <a:pt x="4155" y="1"/>
                  </a:moveTo>
                  <a:cubicBezTo>
                    <a:pt x="4155" y="1"/>
                    <a:pt x="1317" y="3448"/>
                    <a:pt x="1159" y="4460"/>
                  </a:cubicBezTo>
                  <a:cubicBezTo>
                    <a:pt x="1002" y="5462"/>
                    <a:pt x="0" y="8791"/>
                    <a:pt x="0" y="8791"/>
                  </a:cubicBezTo>
                  <a:lnTo>
                    <a:pt x="3635" y="10412"/>
                  </a:lnTo>
                  <a:lnTo>
                    <a:pt x="3556" y="10098"/>
                  </a:lnTo>
                  <a:lnTo>
                    <a:pt x="3939" y="8860"/>
                  </a:lnTo>
                  <a:cubicBezTo>
                    <a:pt x="3939" y="8860"/>
                    <a:pt x="4794" y="8241"/>
                    <a:pt x="5098" y="6542"/>
                  </a:cubicBezTo>
                  <a:cubicBezTo>
                    <a:pt x="5412" y="4843"/>
                    <a:pt x="7269" y="4381"/>
                    <a:pt x="7269" y="2760"/>
                  </a:cubicBezTo>
                  <a:cubicBezTo>
                    <a:pt x="7269" y="2149"/>
                    <a:pt x="7038" y="1844"/>
                    <a:pt x="6672" y="1844"/>
                  </a:cubicBezTo>
                  <a:cubicBezTo>
                    <a:pt x="6062" y="1844"/>
                    <a:pt x="5076" y="2692"/>
                    <a:pt x="4155" y="4381"/>
                  </a:cubicBezTo>
                  <a:lnTo>
                    <a:pt x="41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7"/>
            <p:cNvSpPr/>
            <p:nvPr/>
          </p:nvSpPr>
          <p:spPr>
            <a:xfrm>
              <a:off x="6518581" y="3699036"/>
              <a:ext cx="803440" cy="1138047"/>
            </a:xfrm>
            <a:custGeom>
              <a:avLst/>
              <a:gdLst/>
              <a:ahLst/>
              <a:cxnLst/>
              <a:rect l="l" t="t" r="r" b="b"/>
              <a:pathLst>
                <a:path w="12121" h="17169" extrusionOk="0">
                  <a:moveTo>
                    <a:pt x="6591" y="0"/>
                  </a:moveTo>
                  <a:lnTo>
                    <a:pt x="0" y="16883"/>
                  </a:lnTo>
                  <a:lnTo>
                    <a:pt x="6640" y="17169"/>
                  </a:lnTo>
                  <a:lnTo>
                    <a:pt x="12120" y="2072"/>
                  </a:lnTo>
                  <a:lnTo>
                    <a:pt x="6591"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7"/>
            <p:cNvSpPr/>
            <p:nvPr/>
          </p:nvSpPr>
          <p:spPr>
            <a:xfrm>
              <a:off x="7891651" y="2867239"/>
              <a:ext cx="536445" cy="689894"/>
            </a:xfrm>
            <a:custGeom>
              <a:avLst/>
              <a:gdLst/>
              <a:ahLst/>
              <a:cxnLst/>
              <a:rect l="l" t="t" r="r" b="b"/>
              <a:pathLst>
                <a:path w="8093" h="10408" extrusionOk="0">
                  <a:moveTo>
                    <a:pt x="2043" y="1"/>
                  </a:moveTo>
                  <a:cubicBezTo>
                    <a:pt x="2021" y="1"/>
                    <a:pt x="1997" y="3"/>
                    <a:pt x="1973" y="6"/>
                  </a:cubicBezTo>
                  <a:cubicBezTo>
                    <a:pt x="1011" y="144"/>
                    <a:pt x="2298" y="5369"/>
                    <a:pt x="2259" y="5831"/>
                  </a:cubicBezTo>
                  <a:cubicBezTo>
                    <a:pt x="2255" y="5890"/>
                    <a:pt x="2243" y="5916"/>
                    <a:pt x="2223" y="5916"/>
                  </a:cubicBezTo>
                  <a:cubicBezTo>
                    <a:pt x="2085" y="5916"/>
                    <a:pt x="1577" y="4643"/>
                    <a:pt x="1001" y="4436"/>
                  </a:cubicBezTo>
                  <a:cubicBezTo>
                    <a:pt x="850" y="4381"/>
                    <a:pt x="713" y="4356"/>
                    <a:pt x="595" y="4356"/>
                  </a:cubicBezTo>
                  <a:cubicBezTo>
                    <a:pt x="192" y="4356"/>
                    <a:pt x="0" y="4644"/>
                    <a:pt x="137" y="4986"/>
                  </a:cubicBezTo>
                  <a:cubicBezTo>
                    <a:pt x="323" y="5428"/>
                    <a:pt x="2956" y="9062"/>
                    <a:pt x="3398" y="9435"/>
                  </a:cubicBezTo>
                  <a:cubicBezTo>
                    <a:pt x="3840" y="9808"/>
                    <a:pt x="4173" y="9926"/>
                    <a:pt x="4173" y="9926"/>
                  </a:cubicBezTo>
                  <a:lnTo>
                    <a:pt x="4311" y="10408"/>
                  </a:lnTo>
                  <a:lnTo>
                    <a:pt x="7798" y="10074"/>
                  </a:lnTo>
                  <a:lnTo>
                    <a:pt x="7484" y="9750"/>
                  </a:lnTo>
                  <a:lnTo>
                    <a:pt x="7543" y="9023"/>
                  </a:lnTo>
                  <a:cubicBezTo>
                    <a:pt x="7543" y="9023"/>
                    <a:pt x="8083" y="7451"/>
                    <a:pt x="8083" y="6951"/>
                  </a:cubicBezTo>
                  <a:cubicBezTo>
                    <a:pt x="8093" y="5349"/>
                    <a:pt x="8083" y="3542"/>
                    <a:pt x="7661" y="2992"/>
                  </a:cubicBezTo>
                  <a:cubicBezTo>
                    <a:pt x="7536" y="2834"/>
                    <a:pt x="7198" y="2475"/>
                    <a:pt x="6878" y="2475"/>
                  </a:cubicBezTo>
                  <a:cubicBezTo>
                    <a:pt x="6744" y="2475"/>
                    <a:pt x="6612" y="2539"/>
                    <a:pt x="6502" y="2708"/>
                  </a:cubicBezTo>
                  <a:cubicBezTo>
                    <a:pt x="6498" y="2714"/>
                    <a:pt x="6494" y="2716"/>
                    <a:pt x="6489" y="2716"/>
                  </a:cubicBezTo>
                  <a:cubicBezTo>
                    <a:pt x="6405" y="2716"/>
                    <a:pt x="6191" y="1817"/>
                    <a:pt x="5657" y="1817"/>
                  </a:cubicBezTo>
                  <a:cubicBezTo>
                    <a:pt x="5472" y="1817"/>
                    <a:pt x="5249" y="1925"/>
                    <a:pt x="4979" y="2217"/>
                  </a:cubicBezTo>
                  <a:cubicBezTo>
                    <a:pt x="4974" y="2222"/>
                    <a:pt x="4967" y="2225"/>
                    <a:pt x="4960" y="2225"/>
                  </a:cubicBezTo>
                  <a:cubicBezTo>
                    <a:pt x="4857" y="2225"/>
                    <a:pt x="4528" y="1782"/>
                    <a:pt x="4169" y="1782"/>
                  </a:cubicBezTo>
                  <a:cubicBezTo>
                    <a:pt x="3920" y="1782"/>
                    <a:pt x="3658" y="1993"/>
                    <a:pt x="3447" y="2708"/>
                  </a:cubicBezTo>
                  <a:cubicBezTo>
                    <a:pt x="3395" y="2885"/>
                    <a:pt x="3351" y="2961"/>
                    <a:pt x="3311" y="2961"/>
                  </a:cubicBezTo>
                  <a:cubicBezTo>
                    <a:pt x="3064" y="2961"/>
                    <a:pt x="2972" y="1"/>
                    <a:pt x="20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7"/>
            <p:cNvSpPr/>
            <p:nvPr/>
          </p:nvSpPr>
          <p:spPr>
            <a:xfrm>
              <a:off x="8116817" y="3508934"/>
              <a:ext cx="865947" cy="1675817"/>
            </a:xfrm>
            <a:custGeom>
              <a:avLst/>
              <a:gdLst/>
              <a:ahLst/>
              <a:cxnLst/>
              <a:rect l="l" t="t" r="r" b="b"/>
              <a:pathLst>
                <a:path w="13064" h="25282" extrusionOk="0">
                  <a:moveTo>
                    <a:pt x="4921" y="0"/>
                  </a:moveTo>
                  <a:lnTo>
                    <a:pt x="1" y="658"/>
                  </a:lnTo>
                  <a:lnTo>
                    <a:pt x="5540" y="25282"/>
                  </a:lnTo>
                  <a:lnTo>
                    <a:pt x="13064" y="24211"/>
                  </a:lnTo>
                  <a:lnTo>
                    <a:pt x="4921"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7"/>
            <p:cNvSpPr/>
            <p:nvPr/>
          </p:nvSpPr>
          <p:spPr>
            <a:xfrm>
              <a:off x="6746398" y="4499084"/>
              <a:ext cx="2009827" cy="675842"/>
            </a:xfrm>
            <a:custGeom>
              <a:avLst/>
              <a:gdLst/>
              <a:ahLst/>
              <a:cxnLst/>
              <a:rect l="l" t="t" r="r" b="b"/>
              <a:pathLst>
                <a:path w="30321" h="10196" extrusionOk="0">
                  <a:moveTo>
                    <a:pt x="5099" y="1"/>
                  </a:moveTo>
                  <a:cubicBezTo>
                    <a:pt x="2279" y="1"/>
                    <a:pt x="1" y="2290"/>
                    <a:pt x="1" y="5099"/>
                  </a:cubicBezTo>
                  <a:cubicBezTo>
                    <a:pt x="1" y="7917"/>
                    <a:pt x="2279" y="10196"/>
                    <a:pt x="5099" y="10196"/>
                  </a:cubicBezTo>
                  <a:lnTo>
                    <a:pt x="25223" y="10196"/>
                  </a:lnTo>
                  <a:cubicBezTo>
                    <a:pt x="28042" y="10196"/>
                    <a:pt x="30321" y="7917"/>
                    <a:pt x="30321" y="5099"/>
                  </a:cubicBezTo>
                  <a:cubicBezTo>
                    <a:pt x="30321" y="2290"/>
                    <a:pt x="28042" y="1"/>
                    <a:pt x="25223" y="1"/>
                  </a:cubicBez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498737FC-DD08-438A-A90C-3FA8E2B9B295}"/>
              </a:ext>
            </a:extLst>
          </p:cNvPr>
          <p:cNvSpPr>
            <a:spLocks noGrp="1"/>
          </p:cNvSpPr>
          <p:nvPr>
            <p:ph type="body" idx="1"/>
          </p:nvPr>
        </p:nvSpPr>
        <p:spPr>
          <a:xfrm>
            <a:off x="274261" y="1599143"/>
            <a:ext cx="5093100" cy="3080700"/>
          </a:xfrm>
        </p:spPr>
        <p:txBody>
          <a:bodyPr/>
          <a:lstStyle/>
          <a:p>
            <a:pPr algn="just"/>
            <a:r>
              <a:rPr lang="en-US" sz="1000" dirty="0"/>
              <a:t>Habib BA, Sayed S, </a:t>
            </a:r>
            <a:r>
              <a:rPr lang="en-US" sz="1000" dirty="0" err="1"/>
              <a:t>Elsayed</a:t>
            </a:r>
            <a:r>
              <a:rPr lang="en-US" sz="1000" dirty="0"/>
              <a:t> GM. Enhanced Transdermal Delivery of Ondansetron Using </a:t>
            </a:r>
            <a:r>
              <a:rPr lang="en-US" sz="1000" dirty="0" err="1"/>
              <a:t>Nanovesicular</a:t>
            </a:r>
            <a:r>
              <a:rPr lang="en-US" sz="1000" dirty="0"/>
              <a:t> Systems: Fabrication, Characterization, Optimization and Ex-vivo Permeation Study-Box-Cox Transformation Practical Example. European Journal of Pharmaceutical Sciences. 2018;115:352–61.https://doi.org/</a:t>
            </a:r>
            <a:r>
              <a:rPr lang="en-US" sz="1000" dirty="0">
                <a:hlinkClick r:id="rId3"/>
              </a:rPr>
              <a:t>10.1016/j.ejps.2018.01.044 </a:t>
            </a:r>
            <a:endParaRPr lang="en-US" sz="1000" dirty="0"/>
          </a:p>
          <a:p>
            <a:pPr lvl="0" algn="just"/>
            <a:r>
              <a:rPr lang="en-US" sz="1000" dirty="0"/>
              <a:t>National Committee for Research Ethics in Science and Techno. Guidelines for Research Ethics in Science and Technology. </a:t>
            </a:r>
            <a:r>
              <a:rPr lang="en-US" sz="1000" dirty="0" err="1"/>
              <a:t>Jahrbuch</a:t>
            </a:r>
            <a:r>
              <a:rPr lang="en-US" sz="1000" dirty="0"/>
              <a:t> </a:t>
            </a:r>
            <a:r>
              <a:rPr lang="en-US" sz="1000" dirty="0" err="1"/>
              <a:t>für</a:t>
            </a:r>
            <a:r>
              <a:rPr lang="en-US" sz="1000" dirty="0"/>
              <a:t> </a:t>
            </a:r>
            <a:r>
              <a:rPr lang="en-US" sz="1000" dirty="0" err="1"/>
              <a:t>Wissenschaft</a:t>
            </a:r>
            <a:r>
              <a:rPr lang="en-US" sz="1000" dirty="0"/>
              <a:t> und </a:t>
            </a:r>
            <a:r>
              <a:rPr lang="en-US" sz="1000" dirty="0" err="1"/>
              <a:t>Ethik</a:t>
            </a:r>
            <a:r>
              <a:rPr lang="en-US" sz="1000" dirty="0"/>
              <a:t> 2009;14(1):255–66. </a:t>
            </a:r>
          </a:p>
          <a:p>
            <a:pPr lvl="0" algn="just"/>
            <a:r>
              <a:rPr lang="en-US" sz="1000" dirty="0"/>
              <a:t>Kumar B, Sahoo PK, Manchanda S. Formulation, Characterization and Ex-vivo Study of Curcumin Nano-Invasomal Gel For Enhanced Transdermal Delivery </a:t>
            </a:r>
            <a:r>
              <a:rPr lang="en-US" sz="1000" dirty="0" err="1"/>
              <a:t>OpenNano</a:t>
            </a:r>
            <a:r>
              <a:rPr lang="en-US" sz="1000" dirty="0"/>
              <a:t>. 2022;7:100058.https://doi.org/10.1016/j.onano.2022.100058</a:t>
            </a:r>
          </a:p>
          <a:p>
            <a:pPr lvl="0" algn="just"/>
            <a:r>
              <a:rPr lang="en-US" sz="1000" dirty="0" err="1"/>
              <a:t>Veseli</a:t>
            </a:r>
            <a:r>
              <a:rPr lang="en-US" sz="1000" dirty="0"/>
              <a:t> A, </a:t>
            </a:r>
            <a:r>
              <a:rPr lang="en-US" sz="1000" dirty="0" err="1"/>
              <a:t>Žakelj</a:t>
            </a:r>
            <a:r>
              <a:rPr lang="en-US" sz="1000" dirty="0"/>
              <a:t> S, </a:t>
            </a:r>
            <a:r>
              <a:rPr lang="en-US" sz="1000" dirty="0" err="1"/>
              <a:t>Kristl</a:t>
            </a:r>
            <a:r>
              <a:rPr lang="en-US" sz="1000" dirty="0"/>
              <a:t> A. A review of Methods for Solubility Determination in Biopharmaceutical Drug </a:t>
            </a:r>
            <a:r>
              <a:rPr lang="en-US" sz="1000" dirty="0" err="1"/>
              <a:t>Characterization.Drug</a:t>
            </a:r>
            <a:r>
              <a:rPr lang="en-US" sz="1000" dirty="0"/>
              <a:t> Development and Industrial Pharmacy 2019;45(11):1717–24.https://doi.org/</a:t>
            </a:r>
            <a:r>
              <a:rPr lang="en-US" sz="1000" dirty="0">
                <a:hlinkClick r:id="rId4"/>
              </a:rPr>
              <a:t>10.1080/03639045.2019.1665062 </a:t>
            </a:r>
            <a:endParaRPr lang="en-US" sz="1000" dirty="0"/>
          </a:p>
          <a:p>
            <a:pPr lvl="0" algn="just"/>
            <a:r>
              <a:rPr lang="en-US" sz="1000" dirty="0"/>
              <a:t>Mura S, </a:t>
            </a:r>
            <a:r>
              <a:rPr lang="en-US" sz="1000" dirty="0" err="1"/>
              <a:t>Manconi</a:t>
            </a:r>
            <a:r>
              <a:rPr lang="en-US" sz="1000" dirty="0"/>
              <a:t> M, </a:t>
            </a:r>
            <a:r>
              <a:rPr lang="en-US" sz="1000" dirty="0" err="1"/>
              <a:t>Sinico</a:t>
            </a:r>
            <a:r>
              <a:rPr lang="en-US" sz="1000" dirty="0"/>
              <a:t> C, </a:t>
            </a:r>
            <a:r>
              <a:rPr lang="en-US" sz="1000" dirty="0" err="1"/>
              <a:t>Valenti</a:t>
            </a:r>
            <a:r>
              <a:rPr lang="en-US" sz="1000" dirty="0"/>
              <a:t> D, </a:t>
            </a:r>
            <a:r>
              <a:rPr lang="en-US" sz="1000" dirty="0" err="1"/>
              <a:t>Fadda</a:t>
            </a:r>
            <a:r>
              <a:rPr lang="en-US" sz="1000" dirty="0"/>
              <a:t> AM. Penetration Enhancer-Containing Vesicles (PEVs) As Carriers for Cutaneous Delivery of Minoxidil. International Journal of Pharmaceutics 2009;380(1–2):72–9.https://doi.org/</a:t>
            </a:r>
            <a:r>
              <a:rPr lang="en-US" sz="1000" dirty="0">
                <a:hlinkClick r:id="rId5"/>
              </a:rPr>
              <a:t>10.1016/j.ijpharm.2009.06.040 </a:t>
            </a:r>
            <a:endParaRPr lang="en-US" sz="1000" dirty="0"/>
          </a:p>
          <a:p>
            <a:pPr lvl="0" algn="just"/>
            <a:r>
              <a:rPr lang="en-US" sz="1000" dirty="0"/>
              <a:t>Vidya K, Lakshmi PK. Cytotoxic Effect of Transdermal Invasomal Anastrozole Gel on MCF-7 Breast Cancer Cell Line. Journal of Applied Pharmaceutical Science 2019;9(3):50–8.https://doi.org/</a:t>
            </a:r>
            <a:r>
              <a:rPr lang="en-US" sz="1000" dirty="0">
                <a:hlinkClick r:id="rId6"/>
              </a:rPr>
              <a:t>10.7324/JAPS.2019.90308 </a:t>
            </a:r>
            <a:endParaRPr lang="en-US" sz="1000" dirty="0"/>
          </a:p>
          <a:p>
            <a:endParaRPr lang="en-US" sz="1000" dirty="0"/>
          </a:p>
        </p:txBody>
      </p:sp>
      <p:sp>
        <p:nvSpPr>
          <p:cNvPr id="46" name="Google Shape;1137;p47">
            <a:extLst>
              <a:ext uri="{FF2B5EF4-FFF2-40B4-BE49-F238E27FC236}">
                <a16:creationId xmlns:a16="http://schemas.microsoft.com/office/drawing/2014/main" id="{5547A683-4442-47AA-BD7B-E7F2440A48BA}"/>
              </a:ext>
            </a:extLst>
          </p:cNvPr>
          <p:cNvSpPr txBox="1">
            <a:spLocks noGrp="1"/>
          </p:cNvSpPr>
          <p:nvPr>
            <p:ph type="title"/>
          </p:nvPr>
        </p:nvSpPr>
        <p:spPr>
          <a:xfrm>
            <a:off x="921543" y="220124"/>
            <a:ext cx="605936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Bibliographical References</a:t>
            </a:r>
            <a:endParaRPr dirty="0"/>
          </a:p>
        </p:txBody>
      </p:sp>
      <p:pic>
        <p:nvPicPr>
          <p:cNvPr id="47" name="Picture 46">
            <a:extLst>
              <a:ext uri="{FF2B5EF4-FFF2-40B4-BE49-F238E27FC236}">
                <a16:creationId xmlns:a16="http://schemas.microsoft.com/office/drawing/2014/main" id="{B0A5C3CB-C682-4DA0-9C73-A397BCE0D6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3" y="-15240"/>
            <a:ext cx="914400" cy="914400"/>
          </a:xfrm>
          <a:prstGeom prst="rect">
            <a:avLst/>
          </a:prstGeom>
        </p:spPr>
      </p:pic>
    </p:spTree>
    <p:extLst>
      <p:ext uri="{BB962C8B-B14F-4D97-AF65-F5344CB8AC3E}">
        <p14:creationId xmlns:p14="http://schemas.microsoft.com/office/powerpoint/2010/main" val="2747672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grpSp>
        <p:nvGrpSpPr>
          <p:cNvPr id="1139" name="Google Shape;1139;p47"/>
          <p:cNvGrpSpPr/>
          <p:nvPr/>
        </p:nvGrpSpPr>
        <p:grpSpPr>
          <a:xfrm>
            <a:off x="5761093" y="1671797"/>
            <a:ext cx="3269972" cy="3977621"/>
            <a:chOff x="6518581" y="2187298"/>
            <a:chExt cx="2464184" cy="2997453"/>
          </a:xfrm>
        </p:grpSpPr>
        <p:sp>
          <p:nvSpPr>
            <p:cNvPr id="1140" name="Google Shape;1140;p47"/>
            <p:cNvSpPr/>
            <p:nvPr/>
          </p:nvSpPr>
          <p:spPr>
            <a:xfrm>
              <a:off x="7015312" y="4346763"/>
              <a:ext cx="1451907" cy="600343"/>
            </a:xfrm>
            <a:custGeom>
              <a:avLst/>
              <a:gdLst/>
              <a:ahLst/>
              <a:cxnLst/>
              <a:rect l="l" t="t" r="r" b="b"/>
              <a:pathLst>
                <a:path w="21904" h="9057" extrusionOk="0">
                  <a:moveTo>
                    <a:pt x="4518" y="0"/>
                  </a:moveTo>
                  <a:cubicBezTo>
                    <a:pt x="2024" y="0"/>
                    <a:pt x="0" y="2024"/>
                    <a:pt x="0" y="4529"/>
                  </a:cubicBezTo>
                  <a:cubicBezTo>
                    <a:pt x="0" y="7023"/>
                    <a:pt x="2024" y="9056"/>
                    <a:pt x="4518" y="9056"/>
                  </a:cubicBezTo>
                  <a:lnTo>
                    <a:pt x="17375" y="9056"/>
                  </a:lnTo>
                  <a:cubicBezTo>
                    <a:pt x="19880" y="9056"/>
                    <a:pt x="21903" y="7023"/>
                    <a:pt x="21903" y="4529"/>
                  </a:cubicBezTo>
                  <a:cubicBezTo>
                    <a:pt x="21903" y="2024"/>
                    <a:pt x="19880" y="0"/>
                    <a:pt x="17375"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7"/>
            <p:cNvSpPr/>
            <p:nvPr/>
          </p:nvSpPr>
          <p:spPr>
            <a:xfrm>
              <a:off x="6789350" y="3660592"/>
              <a:ext cx="569123" cy="1367261"/>
            </a:xfrm>
            <a:custGeom>
              <a:avLst/>
              <a:gdLst/>
              <a:ahLst/>
              <a:cxnLst/>
              <a:rect l="l" t="t" r="r" b="b"/>
              <a:pathLst>
                <a:path w="8586" h="20627" extrusionOk="0">
                  <a:moveTo>
                    <a:pt x="4293" y="0"/>
                  </a:moveTo>
                  <a:cubicBezTo>
                    <a:pt x="1926" y="0"/>
                    <a:pt x="1" y="1916"/>
                    <a:pt x="1" y="4293"/>
                  </a:cubicBezTo>
                  <a:lnTo>
                    <a:pt x="1" y="16334"/>
                  </a:lnTo>
                  <a:cubicBezTo>
                    <a:pt x="1" y="18701"/>
                    <a:pt x="1926" y="20626"/>
                    <a:pt x="4293" y="20626"/>
                  </a:cubicBezTo>
                  <a:cubicBezTo>
                    <a:pt x="6670" y="20626"/>
                    <a:pt x="8585" y="18701"/>
                    <a:pt x="8585" y="16334"/>
                  </a:cubicBezTo>
                  <a:lnTo>
                    <a:pt x="8585" y="4293"/>
                  </a:lnTo>
                  <a:cubicBezTo>
                    <a:pt x="8585" y="1916"/>
                    <a:pt x="6670" y="0"/>
                    <a:pt x="4293"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7"/>
            <p:cNvSpPr/>
            <p:nvPr/>
          </p:nvSpPr>
          <p:spPr>
            <a:xfrm>
              <a:off x="8043905" y="3660592"/>
              <a:ext cx="569123" cy="1367261"/>
            </a:xfrm>
            <a:custGeom>
              <a:avLst/>
              <a:gdLst/>
              <a:ahLst/>
              <a:cxnLst/>
              <a:rect l="l" t="t" r="r" b="b"/>
              <a:pathLst>
                <a:path w="8586" h="20627" extrusionOk="0">
                  <a:moveTo>
                    <a:pt x="4293" y="0"/>
                  </a:moveTo>
                  <a:cubicBezTo>
                    <a:pt x="1926" y="0"/>
                    <a:pt x="1" y="1916"/>
                    <a:pt x="1" y="4293"/>
                  </a:cubicBezTo>
                  <a:lnTo>
                    <a:pt x="1" y="16334"/>
                  </a:lnTo>
                  <a:cubicBezTo>
                    <a:pt x="1" y="18701"/>
                    <a:pt x="1926" y="20626"/>
                    <a:pt x="4293" y="20626"/>
                  </a:cubicBezTo>
                  <a:cubicBezTo>
                    <a:pt x="6670" y="20626"/>
                    <a:pt x="8585" y="18701"/>
                    <a:pt x="8585" y="16334"/>
                  </a:cubicBezTo>
                  <a:lnTo>
                    <a:pt x="8585" y="4293"/>
                  </a:lnTo>
                  <a:cubicBezTo>
                    <a:pt x="8585" y="1916"/>
                    <a:pt x="6670" y="0"/>
                    <a:pt x="4293"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7"/>
            <p:cNvSpPr/>
            <p:nvPr/>
          </p:nvSpPr>
          <p:spPr>
            <a:xfrm>
              <a:off x="7454708" y="3312336"/>
              <a:ext cx="309949" cy="66"/>
            </a:xfrm>
            <a:custGeom>
              <a:avLst/>
              <a:gdLst/>
              <a:ahLst/>
              <a:cxnLst/>
              <a:rect l="l" t="t" r="r" b="b"/>
              <a:pathLst>
                <a:path w="4676" h="1" extrusionOk="0">
                  <a:moveTo>
                    <a:pt x="1" y="0"/>
                  </a:moveTo>
                  <a:lnTo>
                    <a:pt x="4676" y="0"/>
                  </a:lnTo>
                  <a:close/>
                </a:path>
              </a:pathLst>
            </a:custGeom>
            <a:solidFill>
              <a:srgbClr val="D4D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7"/>
            <p:cNvSpPr/>
            <p:nvPr/>
          </p:nvSpPr>
          <p:spPr>
            <a:xfrm>
              <a:off x="7293240" y="2187298"/>
              <a:ext cx="942772" cy="1306676"/>
            </a:xfrm>
            <a:custGeom>
              <a:avLst/>
              <a:gdLst/>
              <a:ahLst/>
              <a:cxnLst/>
              <a:rect l="l" t="t" r="r" b="b"/>
              <a:pathLst>
                <a:path w="14223" h="19713" extrusionOk="0">
                  <a:moveTo>
                    <a:pt x="1140" y="1"/>
                  </a:moveTo>
                  <a:cubicBezTo>
                    <a:pt x="512" y="1"/>
                    <a:pt x="1" y="501"/>
                    <a:pt x="1" y="1130"/>
                  </a:cubicBezTo>
                  <a:lnTo>
                    <a:pt x="1" y="18584"/>
                  </a:lnTo>
                  <a:cubicBezTo>
                    <a:pt x="1" y="19212"/>
                    <a:pt x="512" y="19713"/>
                    <a:pt x="1140" y="19713"/>
                  </a:cubicBezTo>
                  <a:lnTo>
                    <a:pt x="13094" y="19713"/>
                  </a:lnTo>
                  <a:cubicBezTo>
                    <a:pt x="13722" y="19713"/>
                    <a:pt x="14223" y="19212"/>
                    <a:pt x="14223" y="18584"/>
                  </a:cubicBezTo>
                  <a:lnTo>
                    <a:pt x="14223" y="1130"/>
                  </a:lnTo>
                  <a:cubicBezTo>
                    <a:pt x="14223" y="501"/>
                    <a:pt x="13722" y="1"/>
                    <a:pt x="1309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7"/>
            <p:cNvSpPr/>
            <p:nvPr/>
          </p:nvSpPr>
          <p:spPr>
            <a:xfrm>
              <a:off x="7358397" y="2329278"/>
              <a:ext cx="812522" cy="1023440"/>
            </a:xfrm>
            <a:custGeom>
              <a:avLst/>
              <a:gdLst/>
              <a:ahLst/>
              <a:cxnLst/>
              <a:rect l="l" t="t" r="r" b="b"/>
              <a:pathLst>
                <a:path w="12258" h="15440" extrusionOk="0">
                  <a:moveTo>
                    <a:pt x="0" y="0"/>
                  </a:moveTo>
                  <a:lnTo>
                    <a:pt x="0" y="15440"/>
                  </a:lnTo>
                  <a:lnTo>
                    <a:pt x="12258" y="15440"/>
                  </a:lnTo>
                  <a:lnTo>
                    <a:pt x="122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7"/>
            <p:cNvSpPr/>
            <p:nvPr/>
          </p:nvSpPr>
          <p:spPr>
            <a:xfrm>
              <a:off x="7653957" y="3392340"/>
              <a:ext cx="222055" cy="42422"/>
            </a:xfrm>
            <a:custGeom>
              <a:avLst/>
              <a:gdLst/>
              <a:ahLst/>
              <a:cxnLst/>
              <a:rect l="l" t="t" r="r" b="b"/>
              <a:pathLst>
                <a:path w="3350" h="640" extrusionOk="0">
                  <a:moveTo>
                    <a:pt x="315" y="1"/>
                  </a:moveTo>
                  <a:cubicBezTo>
                    <a:pt x="138" y="1"/>
                    <a:pt x="0" y="138"/>
                    <a:pt x="0" y="315"/>
                  </a:cubicBezTo>
                  <a:cubicBezTo>
                    <a:pt x="0" y="492"/>
                    <a:pt x="138" y="640"/>
                    <a:pt x="315" y="640"/>
                  </a:cubicBezTo>
                  <a:lnTo>
                    <a:pt x="3036" y="640"/>
                  </a:lnTo>
                  <a:cubicBezTo>
                    <a:pt x="3202" y="640"/>
                    <a:pt x="3350" y="492"/>
                    <a:pt x="3350" y="315"/>
                  </a:cubicBezTo>
                  <a:cubicBezTo>
                    <a:pt x="3350" y="138"/>
                    <a:pt x="3202" y="1"/>
                    <a:pt x="3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7"/>
            <p:cNvSpPr/>
            <p:nvPr/>
          </p:nvSpPr>
          <p:spPr>
            <a:xfrm>
              <a:off x="7437805" y="2402190"/>
              <a:ext cx="171943" cy="668020"/>
            </a:xfrm>
            <a:custGeom>
              <a:avLst/>
              <a:gdLst/>
              <a:ahLst/>
              <a:cxnLst/>
              <a:rect l="l" t="t" r="r" b="b"/>
              <a:pathLst>
                <a:path w="2594" h="10078" extrusionOk="0">
                  <a:moveTo>
                    <a:pt x="0" y="0"/>
                  </a:moveTo>
                  <a:lnTo>
                    <a:pt x="0" y="10077"/>
                  </a:lnTo>
                  <a:lnTo>
                    <a:pt x="2593" y="10077"/>
                  </a:lnTo>
                  <a:lnTo>
                    <a:pt x="2593"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7"/>
            <p:cNvSpPr/>
            <p:nvPr/>
          </p:nvSpPr>
          <p:spPr>
            <a:xfrm>
              <a:off x="7653957" y="2402190"/>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7"/>
            <p:cNvSpPr/>
            <p:nvPr/>
          </p:nvSpPr>
          <p:spPr>
            <a:xfrm>
              <a:off x="7653957" y="2653473"/>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7"/>
            <p:cNvSpPr/>
            <p:nvPr/>
          </p:nvSpPr>
          <p:spPr>
            <a:xfrm>
              <a:off x="7653957" y="2696425"/>
              <a:ext cx="457101" cy="16306"/>
            </a:xfrm>
            <a:custGeom>
              <a:avLst/>
              <a:gdLst/>
              <a:ahLst/>
              <a:cxnLst/>
              <a:rect l="l" t="t" r="r" b="b"/>
              <a:pathLst>
                <a:path w="6896" h="246" extrusionOk="0">
                  <a:moveTo>
                    <a:pt x="0" y="1"/>
                  </a:moveTo>
                  <a:lnTo>
                    <a:pt x="0" y="246"/>
                  </a:lnTo>
                  <a:lnTo>
                    <a:pt x="6895" y="24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7"/>
            <p:cNvSpPr/>
            <p:nvPr/>
          </p:nvSpPr>
          <p:spPr>
            <a:xfrm>
              <a:off x="7653957" y="2738714"/>
              <a:ext cx="457101" cy="16969"/>
            </a:xfrm>
            <a:custGeom>
              <a:avLst/>
              <a:gdLst/>
              <a:ahLst/>
              <a:cxnLst/>
              <a:rect l="l" t="t" r="r" b="b"/>
              <a:pathLst>
                <a:path w="6896" h="256"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7"/>
            <p:cNvSpPr/>
            <p:nvPr/>
          </p:nvSpPr>
          <p:spPr>
            <a:xfrm>
              <a:off x="7653957" y="2781666"/>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7"/>
            <p:cNvSpPr/>
            <p:nvPr/>
          </p:nvSpPr>
          <p:spPr>
            <a:xfrm>
              <a:off x="7653957" y="2824684"/>
              <a:ext cx="457101" cy="16372"/>
            </a:xfrm>
            <a:custGeom>
              <a:avLst/>
              <a:gdLst/>
              <a:ahLst/>
              <a:cxnLst/>
              <a:rect l="l" t="t" r="r" b="b"/>
              <a:pathLst>
                <a:path w="6896" h="247" extrusionOk="0">
                  <a:moveTo>
                    <a:pt x="0" y="0"/>
                  </a:moveTo>
                  <a:lnTo>
                    <a:pt x="0" y="246"/>
                  </a:lnTo>
                  <a:lnTo>
                    <a:pt x="6895" y="24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7"/>
            <p:cNvSpPr/>
            <p:nvPr/>
          </p:nvSpPr>
          <p:spPr>
            <a:xfrm>
              <a:off x="7653957" y="2866974"/>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7"/>
            <p:cNvSpPr/>
            <p:nvPr/>
          </p:nvSpPr>
          <p:spPr>
            <a:xfrm>
              <a:off x="7653957" y="2909992"/>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7"/>
            <p:cNvSpPr/>
            <p:nvPr/>
          </p:nvSpPr>
          <p:spPr>
            <a:xfrm>
              <a:off x="7653957" y="2952281"/>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7"/>
            <p:cNvSpPr/>
            <p:nvPr/>
          </p:nvSpPr>
          <p:spPr>
            <a:xfrm>
              <a:off x="7653957" y="2995233"/>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7"/>
            <p:cNvSpPr/>
            <p:nvPr/>
          </p:nvSpPr>
          <p:spPr>
            <a:xfrm>
              <a:off x="7653957" y="3038185"/>
              <a:ext cx="457101" cy="16372"/>
            </a:xfrm>
            <a:custGeom>
              <a:avLst/>
              <a:gdLst/>
              <a:ahLst/>
              <a:cxnLst/>
              <a:rect l="l" t="t" r="r" b="b"/>
              <a:pathLst>
                <a:path w="6896" h="247" extrusionOk="0">
                  <a:moveTo>
                    <a:pt x="0" y="1"/>
                  </a:moveTo>
                  <a:lnTo>
                    <a:pt x="0" y="247"/>
                  </a:lnTo>
                  <a:lnTo>
                    <a:pt x="6895" y="247"/>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7"/>
            <p:cNvSpPr/>
            <p:nvPr/>
          </p:nvSpPr>
          <p:spPr>
            <a:xfrm>
              <a:off x="7653957" y="3080541"/>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7"/>
            <p:cNvSpPr/>
            <p:nvPr/>
          </p:nvSpPr>
          <p:spPr>
            <a:xfrm>
              <a:off x="7653957" y="3123493"/>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7"/>
            <p:cNvSpPr/>
            <p:nvPr/>
          </p:nvSpPr>
          <p:spPr>
            <a:xfrm>
              <a:off x="7653957" y="3165782"/>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7"/>
            <p:cNvSpPr/>
            <p:nvPr/>
          </p:nvSpPr>
          <p:spPr>
            <a:xfrm>
              <a:off x="7653957" y="3208734"/>
              <a:ext cx="401091" cy="17035"/>
            </a:xfrm>
            <a:custGeom>
              <a:avLst/>
              <a:gdLst/>
              <a:ahLst/>
              <a:cxnLst/>
              <a:rect l="l" t="t" r="r" b="b"/>
              <a:pathLst>
                <a:path w="6051" h="257" extrusionOk="0">
                  <a:moveTo>
                    <a:pt x="0" y="1"/>
                  </a:moveTo>
                  <a:lnTo>
                    <a:pt x="0" y="256"/>
                  </a:lnTo>
                  <a:lnTo>
                    <a:pt x="6050" y="256"/>
                  </a:lnTo>
                  <a:lnTo>
                    <a:pt x="60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7"/>
            <p:cNvSpPr/>
            <p:nvPr/>
          </p:nvSpPr>
          <p:spPr>
            <a:xfrm>
              <a:off x="7653957" y="2443817"/>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7"/>
            <p:cNvSpPr/>
            <p:nvPr/>
          </p:nvSpPr>
          <p:spPr>
            <a:xfrm>
              <a:off x="7653957" y="2485509"/>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7"/>
            <p:cNvSpPr/>
            <p:nvPr/>
          </p:nvSpPr>
          <p:spPr>
            <a:xfrm>
              <a:off x="7653957" y="2527136"/>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7"/>
            <p:cNvSpPr/>
            <p:nvPr/>
          </p:nvSpPr>
          <p:spPr>
            <a:xfrm>
              <a:off x="7653957" y="2568828"/>
              <a:ext cx="244194" cy="16969"/>
            </a:xfrm>
            <a:custGeom>
              <a:avLst/>
              <a:gdLst/>
              <a:ahLst/>
              <a:cxnLst/>
              <a:rect l="l" t="t" r="r" b="b"/>
              <a:pathLst>
                <a:path w="3684" h="256" extrusionOk="0">
                  <a:moveTo>
                    <a:pt x="0" y="1"/>
                  </a:moveTo>
                  <a:lnTo>
                    <a:pt x="0" y="256"/>
                  </a:lnTo>
                  <a:lnTo>
                    <a:pt x="3684" y="256"/>
                  </a:lnTo>
                  <a:lnTo>
                    <a:pt x="36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7"/>
            <p:cNvSpPr/>
            <p:nvPr/>
          </p:nvSpPr>
          <p:spPr>
            <a:xfrm>
              <a:off x="7437805" y="3115008"/>
              <a:ext cx="118518" cy="16969"/>
            </a:xfrm>
            <a:custGeom>
              <a:avLst/>
              <a:gdLst/>
              <a:ahLst/>
              <a:cxnLst/>
              <a:rect l="l" t="t" r="r" b="b"/>
              <a:pathLst>
                <a:path w="1788" h="256"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7"/>
            <p:cNvSpPr/>
            <p:nvPr/>
          </p:nvSpPr>
          <p:spPr>
            <a:xfrm>
              <a:off x="7437805" y="3115008"/>
              <a:ext cx="118518" cy="16969"/>
            </a:xfrm>
            <a:custGeom>
              <a:avLst/>
              <a:gdLst/>
              <a:ahLst/>
              <a:cxnLst/>
              <a:rect l="l" t="t" r="r" b="b"/>
              <a:pathLst>
                <a:path w="1788" h="256"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7"/>
            <p:cNvSpPr/>
            <p:nvPr/>
          </p:nvSpPr>
          <p:spPr>
            <a:xfrm>
              <a:off x="7437805" y="3157960"/>
              <a:ext cx="118518" cy="16372"/>
            </a:xfrm>
            <a:custGeom>
              <a:avLst/>
              <a:gdLst/>
              <a:ahLst/>
              <a:cxnLst/>
              <a:rect l="l" t="t" r="r" b="b"/>
              <a:pathLst>
                <a:path w="1788" h="247" extrusionOk="0">
                  <a:moveTo>
                    <a:pt x="0" y="1"/>
                  </a:moveTo>
                  <a:lnTo>
                    <a:pt x="0" y="247"/>
                  </a:lnTo>
                  <a:lnTo>
                    <a:pt x="1788" y="247"/>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7"/>
            <p:cNvSpPr/>
            <p:nvPr/>
          </p:nvSpPr>
          <p:spPr>
            <a:xfrm>
              <a:off x="7437805" y="3200316"/>
              <a:ext cx="118518" cy="17035"/>
            </a:xfrm>
            <a:custGeom>
              <a:avLst/>
              <a:gdLst/>
              <a:ahLst/>
              <a:cxnLst/>
              <a:rect l="l" t="t" r="r" b="b"/>
              <a:pathLst>
                <a:path w="1788" h="257"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7"/>
            <p:cNvSpPr/>
            <p:nvPr/>
          </p:nvSpPr>
          <p:spPr>
            <a:xfrm>
              <a:off x="7437805" y="3242605"/>
              <a:ext cx="118518" cy="17035"/>
            </a:xfrm>
            <a:custGeom>
              <a:avLst/>
              <a:gdLst/>
              <a:ahLst/>
              <a:cxnLst/>
              <a:rect l="l" t="t" r="r" b="b"/>
              <a:pathLst>
                <a:path w="1788" h="257"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7"/>
            <p:cNvSpPr/>
            <p:nvPr/>
          </p:nvSpPr>
          <p:spPr>
            <a:xfrm>
              <a:off x="7015312" y="3156038"/>
              <a:ext cx="481826" cy="690159"/>
            </a:xfrm>
            <a:custGeom>
              <a:avLst/>
              <a:gdLst/>
              <a:ahLst/>
              <a:cxnLst/>
              <a:rect l="l" t="t" r="r" b="b"/>
              <a:pathLst>
                <a:path w="7269" h="10412" extrusionOk="0">
                  <a:moveTo>
                    <a:pt x="4155" y="1"/>
                  </a:moveTo>
                  <a:cubicBezTo>
                    <a:pt x="4155" y="1"/>
                    <a:pt x="1317" y="3448"/>
                    <a:pt x="1159" y="4460"/>
                  </a:cubicBezTo>
                  <a:cubicBezTo>
                    <a:pt x="1002" y="5462"/>
                    <a:pt x="0" y="8791"/>
                    <a:pt x="0" y="8791"/>
                  </a:cubicBezTo>
                  <a:lnTo>
                    <a:pt x="3635" y="10412"/>
                  </a:lnTo>
                  <a:lnTo>
                    <a:pt x="3556" y="10098"/>
                  </a:lnTo>
                  <a:lnTo>
                    <a:pt x="3939" y="8860"/>
                  </a:lnTo>
                  <a:cubicBezTo>
                    <a:pt x="3939" y="8860"/>
                    <a:pt x="4794" y="8241"/>
                    <a:pt x="5098" y="6542"/>
                  </a:cubicBezTo>
                  <a:cubicBezTo>
                    <a:pt x="5412" y="4843"/>
                    <a:pt x="7269" y="4381"/>
                    <a:pt x="7269" y="2760"/>
                  </a:cubicBezTo>
                  <a:cubicBezTo>
                    <a:pt x="7269" y="2149"/>
                    <a:pt x="7038" y="1844"/>
                    <a:pt x="6672" y="1844"/>
                  </a:cubicBezTo>
                  <a:cubicBezTo>
                    <a:pt x="6062" y="1844"/>
                    <a:pt x="5076" y="2692"/>
                    <a:pt x="4155" y="4381"/>
                  </a:cubicBezTo>
                  <a:lnTo>
                    <a:pt x="41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7"/>
            <p:cNvSpPr/>
            <p:nvPr/>
          </p:nvSpPr>
          <p:spPr>
            <a:xfrm>
              <a:off x="6518581" y="3699036"/>
              <a:ext cx="803440" cy="1138047"/>
            </a:xfrm>
            <a:custGeom>
              <a:avLst/>
              <a:gdLst/>
              <a:ahLst/>
              <a:cxnLst/>
              <a:rect l="l" t="t" r="r" b="b"/>
              <a:pathLst>
                <a:path w="12121" h="17169" extrusionOk="0">
                  <a:moveTo>
                    <a:pt x="6591" y="0"/>
                  </a:moveTo>
                  <a:lnTo>
                    <a:pt x="0" y="16883"/>
                  </a:lnTo>
                  <a:lnTo>
                    <a:pt x="6640" y="17169"/>
                  </a:lnTo>
                  <a:lnTo>
                    <a:pt x="12120" y="2072"/>
                  </a:lnTo>
                  <a:lnTo>
                    <a:pt x="6591"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7"/>
            <p:cNvSpPr/>
            <p:nvPr/>
          </p:nvSpPr>
          <p:spPr>
            <a:xfrm>
              <a:off x="7891651" y="2867239"/>
              <a:ext cx="536445" cy="689894"/>
            </a:xfrm>
            <a:custGeom>
              <a:avLst/>
              <a:gdLst/>
              <a:ahLst/>
              <a:cxnLst/>
              <a:rect l="l" t="t" r="r" b="b"/>
              <a:pathLst>
                <a:path w="8093" h="10408" extrusionOk="0">
                  <a:moveTo>
                    <a:pt x="2043" y="1"/>
                  </a:moveTo>
                  <a:cubicBezTo>
                    <a:pt x="2021" y="1"/>
                    <a:pt x="1997" y="3"/>
                    <a:pt x="1973" y="6"/>
                  </a:cubicBezTo>
                  <a:cubicBezTo>
                    <a:pt x="1011" y="144"/>
                    <a:pt x="2298" y="5369"/>
                    <a:pt x="2259" y="5831"/>
                  </a:cubicBezTo>
                  <a:cubicBezTo>
                    <a:pt x="2255" y="5890"/>
                    <a:pt x="2243" y="5916"/>
                    <a:pt x="2223" y="5916"/>
                  </a:cubicBezTo>
                  <a:cubicBezTo>
                    <a:pt x="2085" y="5916"/>
                    <a:pt x="1577" y="4643"/>
                    <a:pt x="1001" y="4436"/>
                  </a:cubicBezTo>
                  <a:cubicBezTo>
                    <a:pt x="850" y="4381"/>
                    <a:pt x="713" y="4356"/>
                    <a:pt x="595" y="4356"/>
                  </a:cubicBezTo>
                  <a:cubicBezTo>
                    <a:pt x="192" y="4356"/>
                    <a:pt x="0" y="4644"/>
                    <a:pt x="137" y="4986"/>
                  </a:cubicBezTo>
                  <a:cubicBezTo>
                    <a:pt x="323" y="5428"/>
                    <a:pt x="2956" y="9062"/>
                    <a:pt x="3398" y="9435"/>
                  </a:cubicBezTo>
                  <a:cubicBezTo>
                    <a:pt x="3840" y="9808"/>
                    <a:pt x="4173" y="9926"/>
                    <a:pt x="4173" y="9926"/>
                  </a:cubicBezTo>
                  <a:lnTo>
                    <a:pt x="4311" y="10408"/>
                  </a:lnTo>
                  <a:lnTo>
                    <a:pt x="7798" y="10074"/>
                  </a:lnTo>
                  <a:lnTo>
                    <a:pt x="7484" y="9750"/>
                  </a:lnTo>
                  <a:lnTo>
                    <a:pt x="7543" y="9023"/>
                  </a:lnTo>
                  <a:cubicBezTo>
                    <a:pt x="7543" y="9023"/>
                    <a:pt x="8083" y="7451"/>
                    <a:pt x="8083" y="6951"/>
                  </a:cubicBezTo>
                  <a:cubicBezTo>
                    <a:pt x="8093" y="5349"/>
                    <a:pt x="8083" y="3542"/>
                    <a:pt x="7661" y="2992"/>
                  </a:cubicBezTo>
                  <a:cubicBezTo>
                    <a:pt x="7536" y="2834"/>
                    <a:pt x="7198" y="2475"/>
                    <a:pt x="6878" y="2475"/>
                  </a:cubicBezTo>
                  <a:cubicBezTo>
                    <a:pt x="6744" y="2475"/>
                    <a:pt x="6612" y="2539"/>
                    <a:pt x="6502" y="2708"/>
                  </a:cubicBezTo>
                  <a:cubicBezTo>
                    <a:pt x="6498" y="2714"/>
                    <a:pt x="6494" y="2716"/>
                    <a:pt x="6489" y="2716"/>
                  </a:cubicBezTo>
                  <a:cubicBezTo>
                    <a:pt x="6405" y="2716"/>
                    <a:pt x="6191" y="1817"/>
                    <a:pt x="5657" y="1817"/>
                  </a:cubicBezTo>
                  <a:cubicBezTo>
                    <a:pt x="5472" y="1817"/>
                    <a:pt x="5249" y="1925"/>
                    <a:pt x="4979" y="2217"/>
                  </a:cubicBezTo>
                  <a:cubicBezTo>
                    <a:pt x="4974" y="2222"/>
                    <a:pt x="4967" y="2225"/>
                    <a:pt x="4960" y="2225"/>
                  </a:cubicBezTo>
                  <a:cubicBezTo>
                    <a:pt x="4857" y="2225"/>
                    <a:pt x="4528" y="1782"/>
                    <a:pt x="4169" y="1782"/>
                  </a:cubicBezTo>
                  <a:cubicBezTo>
                    <a:pt x="3920" y="1782"/>
                    <a:pt x="3658" y="1993"/>
                    <a:pt x="3447" y="2708"/>
                  </a:cubicBezTo>
                  <a:cubicBezTo>
                    <a:pt x="3395" y="2885"/>
                    <a:pt x="3351" y="2961"/>
                    <a:pt x="3311" y="2961"/>
                  </a:cubicBezTo>
                  <a:cubicBezTo>
                    <a:pt x="3064" y="2961"/>
                    <a:pt x="2972" y="1"/>
                    <a:pt x="20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7"/>
            <p:cNvSpPr/>
            <p:nvPr/>
          </p:nvSpPr>
          <p:spPr>
            <a:xfrm>
              <a:off x="8116817" y="3508934"/>
              <a:ext cx="865947" cy="1675817"/>
            </a:xfrm>
            <a:custGeom>
              <a:avLst/>
              <a:gdLst/>
              <a:ahLst/>
              <a:cxnLst/>
              <a:rect l="l" t="t" r="r" b="b"/>
              <a:pathLst>
                <a:path w="13064" h="25282" extrusionOk="0">
                  <a:moveTo>
                    <a:pt x="4921" y="0"/>
                  </a:moveTo>
                  <a:lnTo>
                    <a:pt x="1" y="658"/>
                  </a:lnTo>
                  <a:lnTo>
                    <a:pt x="5540" y="25282"/>
                  </a:lnTo>
                  <a:lnTo>
                    <a:pt x="13064" y="24211"/>
                  </a:lnTo>
                  <a:lnTo>
                    <a:pt x="4921"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7"/>
            <p:cNvSpPr/>
            <p:nvPr/>
          </p:nvSpPr>
          <p:spPr>
            <a:xfrm>
              <a:off x="6746398" y="4499084"/>
              <a:ext cx="2009827" cy="675842"/>
            </a:xfrm>
            <a:custGeom>
              <a:avLst/>
              <a:gdLst/>
              <a:ahLst/>
              <a:cxnLst/>
              <a:rect l="l" t="t" r="r" b="b"/>
              <a:pathLst>
                <a:path w="30321" h="10196" extrusionOk="0">
                  <a:moveTo>
                    <a:pt x="5099" y="1"/>
                  </a:moveTo>
                  <a:cubicBezTo>
                    <a:pt x="2279" y="1"/>
                    <a:pt x="1" y="2290"/>
                    <a:pt x="1" y="5099"/>
                  </a:cubicBezTo>
                  <a:cubicBezTo>
                    <a:pt x="1" y="7917"/>
                    <a:pt x="2279" y="10196"/>
                    <a:pt x="5099" y="10196"/>
                  </a:cubicBezTo>
                  <a:lnTo>
                    <a:pt x="25223" y="10196"/>
                  </a:lnTo>
                  <a:cubicBezTo>
                    <a:pt x="28042" y="10196"/>
                    <a:pt x="30321" y="7917"/>
                    <a:pt x="30321" y="5099"/>
                  </a:cubicBezTo>
                  <a:cubicBezTo>
                    <a:pt x="30321" y="2290"/>
                    <a:pt x="28042" y="1"/>
                    <a:pt x="25223" y="1"/>
                  </a:cubicBez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5F58DB5D-FB77-48D8-A5FD-AB6DCCFD8145}"/>
              </a:ext>
            </a:extLst>
          </p:cNvPr>
          <p:cNvSpPr>
            <a:spLocks noGrp="1"/>
          </p:cNvSpPr>
          <p:nvPr>
            <p:ph type="body" idx="1"/>
          </p:nvPr>
        </p:nvSpPr>
        <p:spPr>
          <a:xfrm>
            <a:off x="237281" y="1697327"/>
            <a:ext cx="5093100" cy="3080700"/>
          </a:xfrm>
        </p:spPr>
        <p:txBody>
          <a:bodyPr/>
          <a:lstStyle/>
          <a:p>
            <a:pPr lvl="0" algn="just"/>
            <a:r>
              <a:rPr lang="en-US" sz="1000" dirty="0" err="1"/>
              <a:t>Albash</a:t>
            </a:r>
            <a:r>
              <a:rPr lang="en-US" sz="1000" dirty="0"/>
              <a:t> R, Al-</a:t>
            </a:r>
            <a:r>
              <a:rPr lang="en-US" sz="1000" dirty="0" err="1"/>
              <a:t>Mahallawi</a:t>
            </a:r>
            <a:r>
              <a:rPr lang="en-US" sz="1000" dirty="0"/>
              <a:t> AM, Hassan M, </a:t>
            </a:r>
            <a:r>
              <a:rPr lang="en-US" sz="1000" dirty="0" err="1"/>
              <a:t>Alaa-Eldin</a:t>
            </a:r>
            <a:r>
              <a:rPr lang="en-US" sz="1000" dirty="0"/>
              <a:t> AA. Development and Optimization of Terpene-Enriched Vesicles (</a:t>
            </a:r>
            <a:r>
              <a:rPr lang="en-US" sz="1000" dirty="0" err="1"/>
              <a:t>Terpesomes</a:t>
            </a:r>
            <a:r>
              <a:rPr lang="en-US" sz="1000" dirty="0"/>
              <a:t>) for Effective Ocular Delivery of </a:t>
            </a:r>
            <a:r>
              <a:rPr lang="en-US" sz="1000" dirty="0" err="1"/>
              <a:t>Fenticonazole</a:t>
            </a:r>
            <a:r>
              <a:rPr lang="en-US" sz="1000" dirty="0"/>
              <a:t> Nitrate: In -vitro Characterization and In-vivo Assessment. International Journal of Nanomedicine 2021;16:609–21.https://doi.org/10.2147/IJN.S274290 </a:t>
            </a:r>
          </a:p>
          <a:p>
            <a:pPr lvl="0" algn="just"/>
            <a:r>
              <a:rPr lang="en-US" sz="1000" dirty="0" err="1"/>
              <a:t>Alkawak</a:t>
            </a:r>
            <a:r>
              <a:rPr lang="en-US" sz="1000" dirty="0"/>
              <a:t> RS, Rajab NA. Lornoxicam-Loaded Cubosomes:-Preparation and In-vitro Characterization. Iraqi Journal of Pharmaceutical Sciences 2022 Jun 17;31(1):144-53.https://doi.org/10.31351/vol31iss1pp144-153</a:t>
            </a:r>
          </a:p>
          <a:p>
            <a:pPr lvl="0" algn="just"/>
            <a:r>
              <a:rPr lang="en-US" sz="1000" dirty="0"/>
              <a:t>Zhang Y, </a:t>
            </a:r>
            <a:r>
              <a:rPr lang="en-US" sz="1000" dirty="0" err="1"/>
              <a:t>Huo</a:t>
            </a:r>
            <a:r>
              <a:rPr lang="en-US" sz="1000" dirty="0"/>
              <a:t> M, Zhou J, Zou A, Li W, Yao C, et al. DDSolver: An add-in program for modeling and comparison of drug dissolution profiles. AAPS Journal 2010;12(3):263-71. https://doi.org/</a:t>
            </a:r>
            <a:r>
              <a:rPr lang="en-US" sz="1000" dirty="0">
                <a:hlinkClick r:id="rId3"/>
              </a:rPr>
              <a:t>10.1208/s12248-010-9185-1</a:t>
            </a:r>
            <a:endParaRPr lang="en-US" sz="1000" dirty="0"/>
          </a:p>
          <a:p>
            <a:pPr lvl="0" algn="just"/>
            <a:r>
              <a:rPr lang="en-US" sz="1000" dirty="0"/>
              <a:t>Guillot AJ, </a:t>
            </a:r>
            <a:r>
              <a:rPr lang="en-US" sz="1000" dirty="0" err="1"/>
              <a:t>Jornet-Mollá</a:t>
            </a:r>
            <a:r>
              <a:rPr lang="en-US" sz="1000" dirty="0"/>
              <a:t> E, Landsberg N, </a:t>
            </a:r>
            <a:r>
              <a:rPr lang="en-US" sz="1000" dirty="0" err="1"/>
              <a:t>Milián-Guimerá</a:t>
            </a:r>
            <a:r>
              <a:rPr lang="en-US" sz="1000" dirty="0"/>
              <a:t> C, Montesinos MC, Garrigues TM, et al. Cyanocobalamin </a:t>
            </a:r>
            <a:r>
              <a:rPr lang="en-US" sz="1000" dirty="0" err="1"/>
              <a:t>Ultraflexible</a:t>
            </a:r>
            <a:r>
              <a:rPr lang="en-US" sz="1000" dirty="0"/>
              <a:t> Lipid Vesicles: Characterization and In-vitro Evaluation of Drug-Skin Depth Profiles. Pharmaceutics 2021;13(3). https:// </a:t>
            </a:r>
            <a:r>
              <a:rPr lang="en-US" sz="1000" dirty="0" err="1"/>
              <a:t>doi</a:t>
            </a:r>
            <a:r>
              <a:rPr lang="en-US" sz="1000" dirty="0"/>
              <a:t>. org /</a:t>
            </a:r>
            <a:r>
              <a:rPr lang="en-US" sz="1000" dirty="0">
                <a:hlinkClick r:id="rId4"/>
              </a:rPr>
              <a:t>10.33 90/pharmaceutics13030418</a:t>
            </a:r>
            <a:endParaRPr lang="en-US" sz="1000" dirty="0"/>
          </a:p>
          <a:p>
            <a:pPr lvl="0" algn="just"/>
            <a:r>
              <a:rPr lang="en-US" sz="1000" dirty="0"/>
              <a:t>Dutta Tejaswi DJK. Estimation of Ondansetron Hydrochloride By </a:t>
            </a:r>
            <a:r>
              <a:rPr lang="en-US" sz="1000" dirty="0" err="1"/>
              <a:t>Rp</a:t>
            </a:r>
            <a:r>
              <a:rPr lang="en-US" sz="1000" dirty="0"/>
              <a:t>-HPLC. EPRA International Journal of Research &amp; Development (IJRD) 2020;5(5):29–34. https:// doi.org/10.36713/epra2016</a:t>
            </a:r>
          </a:p>
          <a:p>
            <a:pPr lvl="0" algn="just"/>
            <a:r>
              <a:rPr lang="en-US" sz="1000" dirty="0"/>
              <a:t>Krishnaiah YSR, Rama B, </a:t>
            </a:r>
            <a:r>
              <a:rPr lang="en-US" sz="1000" dirty="0" err="1"/>
              <a:t>Raghumurthy</a:t>
            </a:r>
            <a:r>
              <a:rPr lang="en-US" sz="1000" dirty="0"/>
              <a:t> V, </a:t>
            </a:r>
            <a:r>
              <a:rPr lang="en-US" sz="1000" dirty="0" err="1"/>
              <a:t>Ramanamurthy</a:t>
            </a:r>
            <a:r>
              <a:rPr lang="en-US" sz="1000" dirty="0"/>
              <a:t> K V., Satyanarayana V. Effect of PEG6000 on The In-vitro and In-vivo Transdermal Permeation of Ondansetron Hydrochloride from EVA1802 membranes. Pharmaceutical Development and Technology 2009;14(1):53–64.https://doi.org/10.1080/10837450802409404</a:t>
            </a:r>
          </a:p>
          <a:p>
            <a:pPr lvl="0" algn="just"/>
            <a:r>
              <a:rPr lang="en-US" sz="1000" dirty="0"/>
              <a:t>Abd E, Yousef SA, Pastore MN, </a:t>
            </a:r>
            <a:r>
              <a:rPr lang="en-US" sz="1000" dirty="0" err="1"/>
              <a:t>Telaprolu</a:t>
            </a:r>
            <a:r>
              <a:rPr lang="en-US" sz="1000" dirty="0"/>
              <a:t> K, Mohammed YH, </a:t>
            </a:r>
            <a:r>
              <a:rPr lang="en-US" sz="1000" dirty="0" err="1"/>
              <a:t>Namjoshi</a:t>
            </a:r>
            <a:r>
              <a:rPr lang="en-US" sz="1000" dirty="0"/>
              <a:t> S, Grice JE, Roberts MS. Skin Models for the Testing of Transdermal Drugs. Clinical pharmacology: advances and applications 2016;8:163. https://doi.org/</a:t>
            </a:r>
            <a:r>
              <a:rPr lang="en-US" sz="1000" dirty="0">
                <a:hlinkClick r:id="rId5"/>
              </a:rPr>
              <a:t>10.2147/CPAA.S64788</a:t>
            </a:r>
            <a:endParaRPr lang="en-US" sz="1000" dirty="0"/>
          </a:p>
          <a:p>
            <a:endParaRPr lang="en-US" sz="1000" dirty="0"/>
          </a:p>
        </p:txBody>
      </p:sp>
      <p:sp>
        <p:nvSpPr>
          <p:cNvPr id="46" name="Google Shape;1137;p47">
            <a:extLst>
              <a:ext uri="{FF2B5EF4-FFF2-40B4-BE49-F238E27FC236}">
                <a16:creationId xmlns:a16="http://schemas.microsoft.com/office/drawing/2014/main" id="{5FE358C8-E540-4EF2-907B-1A09A5C4137C}"/>
              </a:ext>
            </a:extLst>
          </p:cNvPr>
          <p:cNvSpPr txBox="1">
            <a:spLocks noGrp="1"/>
          </p:cNvSpPr>
          <p:nvPr>
            <p:ph type="title"/>
          </p:nvPr>
        </p:nvSpPr>
        <p:spPr>
          <a:xfrm>
            <a:off x="921543" y="220124"/>
            <a:ext cx="605936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Bibliographical References</a:t>
            </a:r>
            <a:endParaRPr dirty="0"/>
          </a:p>
        </p:txBody>
      </p:sp>
      <p:pic>
        <p:nvPicPr>
          <p:cNvPr id="47" name="Picture 46">
            <a:extLst>
              <a:ext uri="{FF2B5EF4-FFF2-40B4-BE49-F238E27FC236}">
                <a16:creationId xmlns:a16="http://schemas.microsoft.com/office/drawing/2014/main" id="{E59F18EB-D2A1-4619-937D-55E900E90F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3" y="-15240"/>
            <a:ext cx="914400" cy="914400"/>
          </a:xfrm>
          <a:prstGeom prst="rect">
            <a:avLst/>
          </a:prstGeom>
        </p:spPr>
      </p:pic>
    </p:spTree>
    <p:extLst>
      <p:ext uri="{BB962C8B-B14F-4D97-AF65-F5344CB8AC3E}">
        <p14:creationId xmlns:p14="http://schemas.microsoft.com/office/powerpoint/2010/main" val="3315278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grpSp>
        <p:nvGrpSpPr>
          <p:cNvPr id="1139" name="Google Shape;1139;p47"/>
          <p:cNvGrpSpPr/>
          <p:nvPr/>
        </p:nvGrpSpPr>
        <p:grpSpPr>
          <a:xfrm>
            <a:off x="5761093" y="1671797"/>
            <a:ext cx="3269972" cy="3977621"/>
            <a:chOff x="6518581" y="2187298"/>
            <a:chExt cx="2464184" cy="2997453"/>
          </a:xfrm>
        </p:grpSpPr>
        <p:sp>
          <p:nvSpPr>
            <p:cNvPr id="1140" name="Google Shape;1140;p47"/>
            <p:cNvSpPr/>
            <p:nvPr/>
          </p:nvSpPr>
          <p:spPr>
            <a:xfrm>
              <a:off x="7015312" y="4346763"/>
              <a:ext cx="1451907" cy="600343"/>
            </a:xfrm>
            <a:custGeom>
              <a:avLst/>
              <a:gdLst/>
              <a:ahLst/>
              <a:cxnLst/>
              <a:rect l="l" t="t" r="r" b="b"/>
              <a:pathLst>
                <a:path w="21904" h="9057" extrusionOk="0">
                  <a:moveTo>
                    <a:pt x="4518" y="0"/>
                  </a:moveTo>
                  <a:cubicBezTo>
                    <a:pt x="2024" y="0"/>
                    <a:pt x="0" y="2024"/>
                    <a:pt x="0" y="4529"/>
                  </a:cubicBezTo>
                  <a:cubicBezTo>
                    <a:pt x="0" y="7023"/>
                    <a:pt x="2024" y="9056"/>
                    <a:pt x="4518" y="9056"/>
                  </a:cubicBezTo>
                  <a:lnTo>
                    <a:pt x="17375" y="9056"/>
                  </a:lnTo>
                  <a:cubicBezTo>
                    <a:pt x="19880" y="9056"/>
                    <a:pt x="21903" y="7023"/>
                    <a:pt x="21903" y="4529"/>
                  </a:cubicBezTo>
                  <a:cubicBezTo>
                    <a:pt x="21903" y="2024"/>
                    <a:pt x="19880" y="0"/>
                    <a:pt x="17375"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7"/>
            <p:cNvSpPr/>
            <p:nvPr/>
          </p:nvSpPr>
          <p:spPr>
            <a:xfrm>
              <a:off x="6789350" y="3660592"/>
              <a:ext cx="569123" cy="1367261"/>
            </a:xfrm>
            <a:custGeom>
              <a:avLst/>
              <a:gdLst/>
              <a:ahLst/>
              <a:cxnLst/>
              <a:rect l="l" t="t" r="r" b="b"/>
              <a:pathLst>
                <a:path w="8586" h="20627" extrusionOk="0">
                  <a:moveTo>
                    <a:pt x="4293" y="0"/>
                  </a:moveTo>
                  <a:cubicBezTo>
                    <a:pt x="1926" y="0"/>
                    <a:pt x="1" y="1916"/>
                    <a:pt x="1" y="4293"/>
                  </a:cubicBezTo>
                  <a:lnTo>
                    <a:pt x="1" y="16334"/>
                  </a:lnTo>
                  <a:cubicBezTo>
                    <a:pt x="1" y="18701"/>
                    <a:pt x="1926" y="20626"/>
                    <a:pt x="4293" y="20626"/>
                  </a:cubicBezTo>
                  <a:cubicBezTo>
                    <a:pt x="6670" y="20626"/>
                    <a:pt x="8585" y="18701"/>
                    <a:pt x="8585" y="16334"/>
                  </a:cubicBezTo>
                  <a:lnTo>
                    <a:pt x="8585" y="4293"/>
                  </a:lnTo>
                  <a:cubicBezTo>
                    <a:pt x="8585" y="1916"/>
                    <a:pt x="6670" y="0"/>
                    <a:pt x="4293"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7"/>
            <p:cNvSpPr/>
            <p:nvPr/>
          </p:nvSpPr>
          <p:spPr>
            <a:xfrm>
              <a:off x="8043905" y="3660592"/>
              <a:ext cx="569123" cy="1367261"/>
            </a:xfrm>
            <a:custGeom>
              <a:avLst/>
              <a:gdLst/>
              <a:ahLst/>
              <a:cxnLst/>
              <a:rect l="l" t="t" r="r" b="b"/>
              <a:pathLst>
                <a:path w="8586" h="20627" extrusionOk="0">
                  <a:moveTo>
                    <a:pt x="4293" y="0"/>
                  </a:moveTo>
                  <a:cubicBezTo>
                    <a:pt x="1926" y="0"/>
                    <a:pt x="1" y="1916"/>
                    <a:pt x="1" y="4293"/>
                  </a:cubicBezTo>
                  <a:lnTo>
                    <a:pt x="1" y="16334"/>
                  </a:lnTo>
                  <a:cubicBezTo>
                    <a:pt x="1" y="18701"/>
                    <a:pt x="1926" y="20626"/>
                    <a:pt x="4293" y="20626"/>
                  </a:cubicBezTo>
                  <a:cubicBezTo>
                    <a:pt x="6670" y="20626"/>
                    <a:pt x="8585" y="18701"/>
                    <a:pt x="8585" y="16334"/>
                  </a:cubicBezTo>
                  <a:lnTo>
                    <a:pt x="8585" y="4293"/>
                  </a:lnTo>
                  <a:cubicBezTo>
                    <a:pt x="8585" y="1916"/>
                    <a:pt x="6670" y="0"/>
                    <a:pt x="4293"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7"/>
            <p:cNvSpPr/>
            <p:nvPr/>
          </p:nvSpPr>
          <p:spPr>
            <a:xfrm>
              <a:off x="7454708" y="3312336"/>
              <a:ext cx="309949" cy="66"/>
            </a:xfrm>
            <a:custGeom>
              <a:avLst/>
              <a:gdLst/>
              <a:ahLst/>
              <a:cxnLst/>
              <a:rect l="l" t="t" r="r" b="b"/>
              <a:pathLst>
                <a:path w="4676" h="1" extrusionOk="0">
                  <a:moveTo>
                    <a:pt x="1" y="0"/>
                  </a:moveTo>
                  <a:lnTo>
                    <a:pt x="4676" y="0"/>
                  </a:lnTo>
                  <a:close/>
                </a:path>
              </a:pathLst>
            </a:custGeom>
            <a:solidFill>
              <a:srgbClr val="D4D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7"/>
            <p:cNvSpPr/>
            <p:nvPr/>
          </p:nvSpPr>
          <p:spPr>
            <a:xfrm>
              <a:off x="7293240" y="2187298"/>
              <a:ext cx="942772" cy="1306676"/>
            </a:xfrm>
            <a:custGeom>
              <a:avLst/>
              <a:gdLst/>
              <a:ahLst/>
              <a:cxnLst/>
              <a:rect l="l" t="t" r="r" b="b"/>
              <a:pathLst>
                <a:path w="14223" h="19713" extrusionOk="0">
                  <a:moveTo>
                    <a:pt x="1140" y="1"/>
                  </a:moveTo>
                  <a:cubicBezTo>
                    <a:pt x="512" y="1"/>
                    <a:pt x="1" y="501"/>
                    <a:pt x="1" y="1130"/>
                  </a:cubicBezTo>
                  <a:lnTo>
                    <a:pt x="1" y="18584"/>
                  </a:lnTo>
                  <a:cubicBezTo>
                    <a:pt x="1" y="19212"/>
                    <a:pt x="512" y="19713"/>
                    <a:pt x="1140" y="19713"/>
                  </a:cubicBezTo>
                  <a:lnTo>
                    <a:pt x="13094" y="19713"/>
                  </a:lnTo>
                  <a:cubicBezTo>
                    <a:pt x="13722" y="19713"/>
                    <a:pt x="14223" y="19212"/>
                    <a:pt x="14223" y="18584"/>
                  </a:cubicBezTo>
                  <a:lnTo>
                    <a:pt x="14223" y="1130"/>
                  </a:lnTo>
                  <a:cubicBezTo>
                    <a:pt x="14223" y="501"/>
                    <a:pt x="13722" y="1"/>
                    <a:pt x="1309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7"/>
            <p:cNvSpPr/>
            <p:nvPr/>
          </p:nvSpPr>
          <p:spPr>
            <a:xfrm>
              <a:off x="7358397" y="2329278"/>
              <a:ext cx="812522" cy="1023440"/>
            </a:xfrm>
            <a:custGeom>
              <a:avLst/>
              <a:gdLst/>
              <a:ahLst/>
              <a:cxnLst/>
              <a:rect l="l" t="t" r="r" b="b"/>
              <a:pathLst>
                <a:path w="12258" h="15440" extrusionOk="0">
                  <a:moveTo>
                    <a:pt x="0" y="0"/>
                  </a:moveTo>
                  <a:lnTo>
                    <a:pt x="0" y="15440"/>
                  </a:lnTo>
                  <a:lnTo>
                    <a:pt x="12258" y="15440"/>
                  </a:lnTo>
                  <a:lnTo>
                    <a:pt x="122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7"/>
            <p:cNvSpPr/>
            <p:nvPr/>
          </p:nvSpPr>
          <p:spPr>
            <a:xfrm>
              <a:off x="7653957" y="3392340"/>
              <a:ext cx="222055" cy="42422"/>
            </a:xfrm>
            <a:custGeom>
              <a:avLst/>
              <a:gdLst/>
              <a:ahLst/>
              <a:cxnLst/>
              <a:rect l="l" t="t" r="r" b="b"/>
              <a:pathLst>
                <a:path w="3350" h="640" extrusionOk="0">
                  <a:moveTo>
                    <a:pt x="315" y="1"/>
                  </a:moveTo>
                  <a:cubicBezTo>
                    <a:pt x="138" y="1"/>
                    <a:pt x="0" y="138"/>
                    <a:pt x="0" y="315"/>
                  </a:cubicBezTo>
                  <a:cubicBezTo>
                    <a:pt x="0" y="492"/>
                    <a:pt x="138" y="640"/>
                    <a:pt x="315" y="640"/>
                  </a:cubicBezTo>
                  <a:lnTo>
                    <a:pt x="3036" y="640"/>
                  </a:lnTo>
                  <a:cubicBezTo>
                    <a:pt x="3202" y="640"/>
                    <a:pt x="3350" y="492"/>
                    <a:pt x="3350" y="315"/>
                  </a:cubicBezTo>
                  <a:cubicBezTo>
                    <a:pt x="3350" y="138"/>
                    <a:pt x="3202" y="1"/>
                    <a:pt x="3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7"/>
            <p:cNvSpPr/>
            <p:nvPr/>
          </p:nvSpPr>
          <p:spPr>
            <a:xfrm>
              <a:off x="7437805" y="2402190"/>
              <a:ext cx="171943" cy="668020"/>
            </a:xfrm>
            <a:custGeom>
              <a:avLst/>
              <a:gdLst/>
              <a:ahLst/>
              <a:cxnLst/>
              <a:rect l="l" t="t" r="r" b="b"/>
              <a:pathLst>
                <a:path w="2594" h="10078" extrusionOk="0">
                  <a:moveTo>
                    <a:pt x="0" y="0"/>
                  </a:moveTo>
                  <a:lnTo>
                    <a:pt x="0" y="10077"/>
                  </a:lnTo>
                  <a:lnTo>
                    <a:pt x="2593" y="10077"/>
                  </a:lnTo>
                  <a:lnTo>
                    <a:pt x="2593"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7"/>
            <p:cNvSpPr/>
            <p:nvPr/>
          </p:nvSpPr>
          <p:spPr>
            <a:xfrm>
              <a:off x="7653957" y="2402190"/>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7"/>
            <p:cNvSpPr/>
            <p:nvPr/>
          </p:nvSpPr>
          <p:spPr>
            <a:xfrm>
              <a:off x="7653957" y="2653473"/>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7"/>
            <p:cNvSpPr/>
            <p:nvPr/>
          </p:nvSpPr>
          <p:spPr>
            <a:xfrm>
              <a:off x="7653957" y="2696425"/>
              <a:ext cx="457101" cy="16306"/>
            </a:xfrm>
            <a:custGeom>
              <a:avLst/>
              <a:gdLst/>
              <a:ahLst/>
              <a:cxnLst/>
              <a:rect l="l" t="t" r="r" b="b"/>
              <a:pathLst>
                <a:path w="6896" h="246" extrusionOk="0">
                  <a:moveTo>
                    <a:pt x="0" y="1"/>
                  </a:moveTo>
                  <a:lnTo>
                    <a:pt x="0" y="246"/>
                  </a:lnTo>
                  <a:lnTo>
                    <a:pt x="6895" y="24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7"/>
            <p:cNvSpPr/>
            <p:nvPr/>
          </p:nvSpPr>
          <p:spPr>
            <a:xfrm>
              <a:off x="7653957" y="2738714"/>
              <a:ext cx="457101" cy="16969"/>
            </a:xfrm>
            <a:custGeom>
              <a:avLst/>
              <a:gdLst/>
              <a:ahLst/>
              <a:cxnLst/>
              <a:rect l="l" t="t" r="r" b="b"/>
              <a:pathLst>
                <a:path w="6896" h="256"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7"/>
            <p:cNvSpPr/>
            <p:nvPr/>
          </p:nvSpPr>
          <p:spPr>
            <a:xfrm>
              <a:off x="7653957" y="2781666"/>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7"/>
            <p:cNvSpPr/>
            <p:nvPr/>
          </p:nvSpPr>
          <p:spPr>
            <a:xfrm>
              <a:off x="7653957" y="2824684"/>
              <a:ext cx="457101" cy="16372"/>
            </a:xfrm>
            <a:custGeom>
              <a:avLst/>
              <a:gdLst/>
              <a:ahLst/>
              <a:cxnLst/>
              <a:rect l="l" t="t" r="r" b="b"/>
              <a:pathLst>
                <a:path w="6896" h="247" extrusionOk="0">
                  <a:moveTo>
                    <a:pt x="0" y="0"/>
                  </a:moveTo>
                  <a:lnTo>
                    <a:pt x="0" y="246"/>
                  </a:lnTo>
                  <a:lnTo>
                    <a:pt x="6895" y="24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7"/>
            <p:cNvSpPr/>
            <p:nvPr/>
          </p:nvSpPr>
          <p:spPr>
            <a:xfrm>
              <a:off x="7653957" y="2866974"/>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7"/>
            <p:cNvSpPr/>
            <p:nvPr/>
          </p:nvSpPr>
          <p:spPr>
            <a:xfrm>
              <a:off x="7653957" y="2909992"/>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7"/>
            <p:cNvSpPr/>
            <p:nvPr/>
          </p:nvSpPr>
          <p:spPr>
            <a:xfrm>
              <a:off x="7653957" y="2952281"/>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7"/>
            <p:cNvSpPr/>
            <p:nvPr/>
          </p:nvSpPr>
          <p:spPr>
            <a:xfrm>
              <a:off x="7653957" y="2995233"/>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7"/>
            <p:cNvSpPr/>
            <p:nvPr/>
          </p:nvSpPr>
          <p:spPr>
            <a:xfrm>
              <a:off x="7653957" y="3038185"/>
              <a:ext cx="457101" cy="16372"/>
            </a:xfrm>
            <a:custGeom>
              <a:avLst/>
              <a:gdLst/>
              <a:ahLst/>
              <a:cxnLst/>
              <a:rect l="l" t="t" r="r" b="b"/>
              <a:pathLst>
                <a:path w="6896" h="247" extrusionOk="0">
                  <a:moveTo>
                    <a:pt x="0" y="1"/>
                  </a:moveTo>
                  <a:lnTo>
                    <a:pt x="0" y="247"/>
                  </a:lnTo>
                  <a:lnTo>
                    <a:pt x="6895" y="247"/>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7"/>
            <p:cNvSpPr/>
            <p:nvPr/>
          </p:nvSpPr>
          <p:spPr>
            <a:xfrm>
              <a:off x="7653957" y="3080541"/>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7"/>
            <p:cNvSpPr/>
            <p:nvPr/>
          </p:nvSpPr>
          <p:spPr>
            <a:xfrm>
              <a:off x="7653957" y="3123493"/>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7"/>
            <p:cNvSpPr/>
            <p:nvPr/>
          </p:nvSpPr>
          <p:spPr>
            <a:xfrm>
              <a:off x="7653957" y="3165782"/>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7"/>
            <p:cNvSpPr/>
            <p:nvPr/>
          </p:nvSpPr>
          <p:spPr>
            <a:xfrm>
              <a:off x="7653957" y="3208734"/>
              <a:ext cx="401091" cy="17035"/>
            </a:xfrm>
            <a:custGeom>
              <a:avLst/>
              <a:gdLst/>
              <a:ahLst/>
              <a:cxnLst/>
              <a:rect l="l" t="t" r="r" b="b"/>
              <a:pathLst>
                <a:path w="6051" h="257" extrusionOk="0">
                  <a:moveTo>
                    <a:pt x="0" y="1"/>
                  </a:moveTo>
                  <a:lnTo>
                    <a:pt x="0" y="256"/>
                  </a:lnTo>
                  <a:lnTo>
                    <a:pt x="6050" y="256"/>
                  </a:lnTo>
                  <a:lnTo>
                    <a:pt x="60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7"/>
            <p:cNvSpPr/>
            <p:nvPr/>
          </p:nvSpPr>
          <p:spPr>
            <a:xfrm>
              <a:off x="7653957" y="2443817"/>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7"/>
            <p:cNvSpPr/>
            <p:nvPr/>
          </p:nvSpPr>
          <p:spPr>
            <a:xfrm>
              <a:off x="7653957" y="2485509"/>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7"/>
            <p:cNvSpPr/>
            <p:nvPr/>
          </p:nvSpPr>
          <p:spPr>
            <a:xfrm>
              <a:off x="7653957" y="2527136"/>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7"/>
            <p:cNvSpPr/>
            <p:nvPr/>
          </p:nvSpPr>
          <p:spPr>
            <a:xfrm>
              <a:off x="7653957" y="2568828"/>
              <a:ext cx="244194" cy="16969"/>
            </a:xfrm>
            <a:custGeom>
              <a:avLst/>
              <a:gdLst/>
              <a:ahLst/>
              <a:cxnLst/>
              <a:rect l="l" t="t" r="r" b="b"/>
              <a:pathLst>
                <a:path w="3684" h="256" extrusionOk="0">
                  <a:moveTo>
                    <a:pt x="0" y="1"/>
                  </a:moveTo>
                  <a:lnTo>
                    <a:pt x="0" y="256"/>
                  </a:lnTo>
                  <a:lnTo>
                    <a:pt x="3684" y="256"/>
                  </a:lnTo>
                  <a:lnTo>
                    <a:pt x="36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7"/>
            <p:cNvSpPr/>
            <p:nvPr/>
          </p:nvSpPr>
          <p:spPr>
            <a:xfrm>
              <a:off x="7437805" y="3115008"/>
              <a:ext cx="118518" cy="16969"/>
            </a:xfrm>
            <a:custGeom>
              <a:avLst/>
              <a:gdLst/>
              <a:ahLst/>
              <a:cxnLst/>
              <a:rect l="l" t="t" r="r" b="b"/>
              <a:pathLst>
                <a:path w="1788" h="256"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7"/>
            <p:cNvSpPr/>
            <p:nvPr/>
          </p:nvSpPr>
          <p:spPr>
            <a:xfrm>
              <a:off x="7437805" y="3115008"/>
              <a:ext cx="118518" cy="16969"/>
            </a:xfrm>
            <a:custGeom>
              <a:avLst/>
              <a:gdLst/>
              <a:ahLst/>
              <a:cxnLst/>
              <a:rect l="l" t="t" r="r" b="b"/>
              <a:pathLst>
                <a:path w="1788" h="256"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7"/>
            <p:cNvSpPr/>
            <p:nvPr/>
          </p:nvSpPr>
          <p:spPr>
            <a:xfrm>
              <a:off x="7437805" y="3157960"/>
              <a:ext cx="118518" cy="16372"/>
            </a:xfrm>
            <a:custGeom>
              <a:avLst/>
              <a:gdLst/>
              <a:ahLst/>
              <a:cxnLst/>
              <a:rect l="l" t="t" r="r" b="b"/>
              <a:pathLst>
                <a:path w="1788" h="247" extrusionOk="0">
                  <a:moveTo>
                    <a:pt x="0" y="1"/>
                  </a:moveTo>
                  <a:lnTo>
                    <a:pt x="0" y="247"/>
                  </a:lnTo>
                  <a:lnTo>
                    <a:pt x="1788" y="247"/>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7"/>
            <p:cNvSpPr/>
            <p:nvPr/>
          </p:nvSpPr>
          <p:spPr>
            <a:xfrm>
              <a:off x="7437805" y="3200316"/>
              <a:ext cx="118518" cy="17035"/>
            </a:xfrm>
            <a:custGeom>
              <a:avLst/>
              <a:gdLst/>
              <a:ahLst/>
              <a:cxnLst/>
              <a:rect l="l" t="t" r="r" b="b"/>
              <a:pathLst>
                <a:path w="1788" h="257"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7"/>
            <p:cNvSpPr/>
            <p:nvPr/>
          </p:nvSpPr>
          <p:spPr>
            <a:xfrm>
              <a:off x="7437805" y="3242605"/>
              <a:ext cx="118518" cy="17035"/>
            </a:xfrm>
            <a:custGeom>
              <a:avLst/>
              <a:gdLst/>
              <a:ahLst/>
              <a:cxnLst/>
              <a:rect l="l" t="t" r="r" b="b"/>
              <a:pathLst>
                <a:path w="1788" h="257"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7"/>
            <p:cNvSpPr/>
            <p:nvPr/>
          </p:nvSpPr>
          <p:spPr>
            <a:xfrm>
              <a:off x="7015312" y="3156038"/>
              <a:ext cx="481826" cy="690159"/>
            </a:xfrm>
            <a:custGeom>
              <a:avLst/>
              <a:gdLst/>
              <a:ahLst/>
              <a:cxnLst/>
              <a:rect l="l" t="t" r="r" b="b"/>
              <a:pathLst>
                <a:path w="7269" h="10412" extrusionOk="0">
                  <a:moveTo>
                    <a:pt x="4155" y="1"/>
                  </a:moveTo>
                  <a:cubicBezTo>
                    <a:pt x="4155" y="1"/>
                    <a:pt x="1317" y="3448"/>
                    <a:pt x="1159" y="4460"/>
                  </a:cubicBezTo>
                  <a:cubicBezTo>
                    <a:pt x="1002" y="5462"/>
                    <a:pt x="0" y="8791"/>
                    <a:pt x="0" y="8791"/>
                  </a:cubicBezTo>
                  <a:lnTo>
                    <a:pt x="3635" y="10412"/>
                  </a:lnTo>
                  <a:lnTo>
                    <a:pt x="3556" y="10098"/>
                  </a:lnTo>
                  <a:lnTo>
                    <a:pt x="3939" y="8860"/>
                  </a:lnTo>
                  <a:cubicBezTo>
                    <a:pt x="3939" y="8860"/>
                    <a:pt x="4794" y="8241"/>
                    <a:pt x="5098" y="6542"/>
                  </a:cubicBezTo>
                  <a:cubicBezTo>
                    <a:pt x="5412" y="4843"/>
                    <a:pt x="7269" y="4381"/>
                    <a:pt x="7269" y="2760"/>
                  </a:cubicBezTo>
                  <a:cubicBezTo>
                    <a:pt x="7269" y="2149"/>
                    <a:pt x="7038" y="1844"/>
                    <a:pt x="6672" y="1844"/>
                  </a:cubicBezTo>
                  <a:cubicBezTo>
                    <a:pt x="6062" y="1844"/>
                    <a:pt x="5076" y="2692"/>
                    <a:pt x="4155" y="4381"/>
                  </a:cubicBezTo>
                  <a:lnTo>
                    <a:pt x="41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7"/>
            <p:cNvSpPr/>
            <p:nvPr/>
          </p:nvSpPr>
          <p:spPr>
            <a:xfrm>
              <a:off x="6518581" y="3699036"/>
              <a:ext cx="803440" cy="1138047"/>
            </a:xfrm>
            <a:custGeom>
              <a:avLst/>
              <a:gdLst/>
              <a:ahLst/>
              <a:cxnLst/>
              <a:rect l="l" t="t" r="r" b="b"/>
              <a:pathLst>
                <a:path w="12121" h="17169" extrusionOk="0">
                  <a:moveTo>
                    <a:pt x="6591" y="0"/>
                  </a:moveTo>
                  <a:lnTo>
                    <a:pt x="0" y="16883"/>
                  </a:lnTo>
                  <a:lnTo>
                    <a:pt x="6640" y="17169"/>
                  </a:lnTo>
                  <a:lnTo>
                    <a:pt x="12120" y="2072"/>
                  </a:lnTo>
                  <a:lnTo>
                    <a:pt x="6591"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7"/>
            <p:cNvSpPr/>
            <p:nvPr/>
          </p:nvSpPr>
          <p:spPr>
            <a:xfrm>
              <a:off x="7891651" y="2867239"/>
              <a:ext cx="536445" cy="689894"/>
            </a:xfrm>
            <a:custGeom>
              <a:avLst/>
              <a:gdLst/>
              <a:ahLst/>
              <a:cxnLst/>
              <a:rect l="l" t="t" r="r" b="b"/>
              <a:pathLst>
                <a:path w="8093" h="10408" extrusionOk="0">
                  <a:moveTo>
                    <a:pt x="2043" y="1"/>
                  </a:moveTo>
                  <a:cubicBezTo>
                    <a:pt x="2021" y="1"/>
                    <a:pt x="1997" y="3"/>
                    <a:pt x="1973" y="6"/>
                  </a:cubicBezTo>
                  <a:cubicBezTo>
                    <a:pt x="1011" y="144"/>
                    <a:pt x="2298" y="5369"/>
                    <a:pt x="2259" y="5831"/>
                  </a:cubicBezTo>
                  <a:cubicBezTo>
                    <a:pt x="2255" y="5890"/>
                    <a:pt x="2243" y="5916"/>
                    <a:pt x="2223" y="5916"/>
                  </a:cubicBezTo>
                  <a:cubicBezTo>
                    <a:pt x="2085" y="5916"/>
                    <a:pt x="1577" y="4643"/>
                    <a:pt x="1001" y="4436"/>
                  </a:cubicBezTo>
                  <a:cubicBezTo>
                    <a:pt x="850" y="4381"/>
                    <a:pt x="713" y="4356"/>
                    <a:pt x="595" y="4356"/>
                  </a:cubicBezTo>
                  <a:cubicBezTo>
                    <a:pt x="192" y="4356"/>
                    <a:pt x="0" y="4644"/>
                    <a:pt x="137" y="4986"/>
                  </a:cubicBezTo>
                  <a:cubicBezTo>
                    <a:pt x="323" y="5428"/>
                    <a:pt x="2956" y="9062"/>
                    <a:pt x="3398" y="9435"/>
                  </a:cubicBezTo>
                  <a:cubicBezTo>
                    <a:pt x="3840" y="9808"/>
                    <a:pt x="4173" y="9926"/>
                    <a:pt x="4173" y="9926"/>
                  </a:cubicBezTo>
                  <a:lnTo>
                    <a:pt x="4311" y="10408"/>
                  </a:lnTo>
                  <a:lnTo>
                    <a:pt x="7798" y="10074"/>
                  </a:lnTo>
                  <a:lnTo>
                    <a:pt x="7484" y="9750"/>
                  </a:lnTo>
                  <a:lnTo>
                    <a:pt x="7543" y="9023"/>
                  </a:lnTo>
                  <a:cubicBezTo>
                    <a:pt x="7543" y="9023"/>
                    <a:pt x="8083" y="7451"/>
                    <a:pt x="8083" y="6951"/>
                  </a:cubicBezTo>
                  <a:cubicBezTo>
                    <a:pt x="8093" y="5349"/>
                    <a:pt x="8083" y="3542"/>
                    <a:pt x="7661" y="2992"/>
                  </a:cubicBezTo>
                  <a:cubicBezTo>
                    <a:pt x="7536" y="2834"/>
                    <a:pt x="7198" y="2475"/>
                    <a:pt x="6878" y="2475"/>
                  </a:cubicBezTo>
                  <a:cubicBezTo>
                    <a:pt x="6744" y="2475"/>
                    <a:pt x="6612" y="2539"/>
                    <a:pt x="6502" y="2708"/>
                  </a:cubicBezTo>
                  <a:cubicBezTo>
                    <a:pt x="6498" y="2714"/>
                    <a:pt x="6494" y="2716"/>
                    <a:pt x="6489" y="2716"/>
                  </a:cubicBezTo>
                  <a:cubicBezTo>
                    <a:pt x="6405" y="2716"/>
                    <a:pt x="6191" y="1817"/>
                    <a:pt x="5657" y="1817"/>
                  </a:cubicBezTo>
                  <a:cubicBezTo>
                    <a:pt x="5472" y="1817"/>
                    <a:pt x="5249" y="1925"/>
                    <a:pt x="4979" y="2217"/>
                  </a:cubicBezTo>
                  <a:cubicBezTo>
                    <a:pt x="4974" y="2222"/>
                    <a:pt x="4967" y="2225"/>
                    <a:pt x="4960" y="2225"/>
                  </a:cubicBezTo>
                  <a:cubicBezTo>
                    <a:pt x="4857" y="2225"/>
                    <a:pt x="4528" y="1782"/>
                    <a:pt x="4169" y="1782"/>
                  </a:cubicBezTo>
                  <a:cubicBezTo>
                    <a:pt x="3920" y="1782"/>
                    <a:pt x="3658" y="1993"/>
                    <a:pt x="3447" y="2708"/>
                  </a:cubicBezTo>
                  <a:cubicBezTo>
                    <a:pt x="3395" y="2885"/>
                    <a:pt x="3351" y="2961"/>
                    <a:pt x="3311" y="2961"/>
                  </a:cubicBezTo>
                  <a:cubicBezTo>
                    <a:pt x="3064" y="2961"/>
                    <a:pt x="2972" y="1"/>
                    <a:pt x="20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7"/>
            <p:cNvSpPr/>
            <p:nvPr/>
          </p:nvSpPr>
          <p:spPr>
            <a:xfrm>
              <a:off x="8116817" y="3508934"/>
              <a:ext cx="865947" cy="1675817"/>
            </a:xfrm>
            <a:custGeom>
              <a:avLst/>
              <a:gdLst/>
              <a:ahLst/>
              <a:cxnLst/>
              <a:rect l="l" t="t" r="r" b="b"/>
              <a:pathLst>
                <a:path w="13064" h="25282" extrusionOk="0">
                  <a:moveTo>
                    <a:pt x="4921" y="0"/>
                  </a:moveTo>
                  <a:lnTo>
                    <a:pt x="1" y="658"/>
                  </a:lnTo>
                  <a:lnTo>
                    <a:pt x="5540" y="25282"/>
                  </a:lnTo>
                  <a:lnTo>
                    <a:pt x="13064" y="24211"/>
                  </a:lnTo>
                  <a:lnTo>
                    <a:pt x="4921"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7"/>
            <p:cNvSpPr/>
            <p:nvPr/>
          </p:nvSpPr>
          <p:spPr>
            <a:xfrm>
              <a:off x="6746398" y="4499084"/>
              <a:ext cx="2009827" cy="675842"/>
            </a:xfrm>
            <a:custGeom>
              <a:avLst/>
              <a:gdLst/>
              <a:ahLst/>
              <a:cxnLst/>
              <a:rect l="l" t="t" r="r" b="b"/>
              <a:pathLst>
                <a:path w="30321" h="10196" extrusionOk="0">
                  <a:moveTo>
                    <a:pt x="5099" y="1"/>
                  </a:moveTo>
                  <a:cubicBezTo>
                    <a:pt x="2279" y="1"/>
                    <a:pt x="1" y="2290"/>
                    <a:pt x="1" y="5099"/>
                  </a:cubicBezTo>
                  <a:cubicBezTo>
                    <a:pt x="1" y="7917"/>
                    <a:pt x="2279" y="10196"/>
                    <a:pt x="5099" y="10196"/>
                  </a:cubicBezTo>
                  <a:lnTo>
                    <a:pt x="25223" y="10196"/>
                  </a:lnTo>
                  <a:cubicBezTo>
                    <a:pt x="28042" y="10196"/>
                    <a:pt x="30321" y="7917"/>
                    <a:pt x="30321" y="5099"/>
                  </a:cubicBezTo>
                  <a:cubicBezTo>
                    <a:pt x="30321" y="2290"/>
                    <a:pt x="28042" y="1"/>
                    <a:pt x="25223" y="1"/>
                  </a:cubicBez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2">
            <a:extLst>
              <a:ext uri="{FF2B5EF4-FFF2-40B4-BE49-F238E27FC236}">
                <a16:creationId xmlns:a16="http://schemas.microsoft.com/office/drawing/2014/main" id="{A8D4F63F-93FE-4A49-8A5C-F22769F540E7}"/>
              </a:ext>
            </a:extLst>
          </p:cNvPr>
          <p:cNvSpPr>
            <a:spLocks noGrp="1"/>
          </p:cNvSpPr>
          <p:nvPr>
            <p:ph type="body" idx="1"/>
          </p:nvPr>
        </p:nvSpPr>
        <p:spPr>
          <a:xfrm>
            <a:off x="193925" y="1624373"/>
            <a:ext cx="5093100" cy="3080700"/>
          </a:xfrm>
        </p:spPr>
        <p:txBody>
          <a:bodyPr/>
          <a:lstStyle/>
          <a:p>
            <a:pPr lvl="0" algn="just"/>
            <a:r>
              <a:rPr lang="en-US" sz="1000" dirty="0" err="1"/>
              <a:t>Anitha</a:t>
            </a:r>
            <a:r>
              <a:rPr lang="en-US" sz="1000" dirty="0"/>
              <a:t> P, Satyanarayana S V. Design and Optimization of Nano Invasomal Gel of Glibenclamide and Atenolol Combination: In-vitro and In-vivo Evaluation. Future Journal of Pharmaceutical Sciences 2021;7(1).https://doi.org/</a:t>
            </a:r>
            <a:r>
              <a:rPr lang="en-US" sz="1000" dirty="0">
                <a:hlinkClick r:id="rId3"/>
              </a:rPr>
              <a:t>10.1186/s43094-021-00240-4</a:t>
            </a:r>
            <a:endParaRPr lang="en-US" sz="1000" dirty="0"/>
          </a:p>
          <a:p>
            <a:pPr lvl="0" algn="just"/>
            <a:r>
              <a:rPr lang="en-US" sz="1000" dirty="0" err="1"/>
              <a:t>Badr-Eldin</a:t>
            </a:r>
            <a:r>
              <a:rPr lang="en-US" sz="1000" dirty="0"/>
              <a:t> SM, Ahmed OAA. Optimized Nano-</a:t>
            </a:r>
            <a:r>
              <a:rPr lang="en-US" sz="1000" dirty="0" err="1"/>
              <a:t>Transfersomal</a:t>
            </a:r>
            <a:r>
              <a:rPr lang="en-US" sz="1000" dirty="0"/>
              <a:t> Films for Enhanced Sildenafil Citrate Transdermal Delivery: Ex-vivo and In-vivo Evaluation. Drug Design, Development and Therapy 2016;10:1323–33.https://doi.org/</a:t>
            </a:r>
            <a:r>
              <a:rPr lang="en-US" sz="1000" dirty="0">
                <a:hlinkClick r:id="rId4"/>
              </a:rPr>
              <a:t>10.2147/DDDT.S103122</a:t>
            </a:r>
            <a:endParaRPr lang="en-US" sz="1000" dirty="0"/>
          </a:p>
          <a:p>
            <a:pPr lvl="0" algn="just"/>
            <a:r>
              <a:rPr lang="en-US" sz="1000" dirty="0"/>
              <a:t>Al </a:t>
            </a:r>
            <a:r>
              <a:rPr lang="en-US" sz="1000" dirty="0" err="1"/>
              <a:t>Abood</a:t>
            </a:r>
            <a:r>
              <a:rPr lang="en-US" sz="1000" dirty="0"/>
              <a:t> RM, Talegaonkar S, Tariq M, Ahmad FJ. Microemulsion as a Tool for the Transdermal Delivery of Ondansetron for the Treatment of Chemotherapy Induced Nausea and Vomiting. Colloids and Surfaces B: </a:t>
            </a:r>
            <a:r>
              <a:rPr lang="en-US" sz="1000" dirty="0" err="1"/>
              <a:t>Biointerfaces</a:t>
            </a:r>
            <a:r>
              <a:rPr lang="en-US" sz="1000" dirty="0"/>
              <a:t> 2013;101:143–51. https:// doi.org/ </a:t>
            </a:r>
            <a:r>
              <a:rPr lang="en-US" sz="1000" dirty="0">
                <a:hlinkClick r:id="rId5"/>
              </a:rPr>
              <a:t>10.1016/j.colsurfb.2012.06.015 </a:t>
            </a:r>
            <a:endParaRPr lang="en-US" sz="1000" dirty="0"/>
          </a:p>
          <a:p>
            <a:pPr lvl="0" algn="just"/>
            <a:r>
              <a:rPr lang="en-US" sz="1000" dirty="0" err="1"/>
              <a:t>Abdulbaqi</a:t>
            </a:r>
            <a:r>
              <a:rPr lang="en-US" sz="1000" dirty="0"/>
              <a:t> MR, Rajab NA. Preparation, Characterization and Ex-vivo Permeability Study of Transdermal Apixaban O/W </a:t>
            </a:r>
            <a:r>
              <a:rPr lang="en-US" sz="1000" dirty="0" err="1"/>
              <a:t>Nanoemulsion</a:t>
            </a:r>
            <a:r>
              <a:rPr lang="en-US" sz="1000" dirty="0"/>
              <a:t> Based Gel. Iraqi Journal of Pharmaceutical Sciences 2021;29(2):214–22.https://doi.org/10.31351/vol29iss2pp214-222 </a:t>
            </a:r>
          </a:p>
          <a:p>
            <a:pPr lvl="0" algn="just"/>
            <a:r>
              <a:rPr lang="en-US" sz="1000" dirty="0" err="1"/>
              <a:t>Thamer</a:t>
            </a:r>
            <a:r>
              <a:rPr lang="en-US" sz="1000" dirty="0"/>
              <a:t> AK, </a:t>
            </a:r>
            <a:r>
              <a:rPr lang="en-US" sz="1000" dirty="0" err="1"/>
              <a:t>Abood</a:t>
            </a:r>
            <a:r>
              <a:rPr lang="en-US" sz="1000" dirty="0"/>
              <a:t> AN. Preparation and In-vitro Characterization of Aceclofenac Nanosuspension (ACNS) for Enhancement of Percutaneous Absorption using Hydrogel Dosage Form. Iraqi Journal of Pharmaceutical Sciences 2021;30(2):86-98. </a:t>
            </a:r>
            <a:r>
              <a:rPr lang="en-US" sz="1000" dirty="0">
                <a:hlinkClick r:id="rId6"/>
              </a:rPr>
              <a:t>https://doi.org/10.31351/vol30iss2pp86-98 </a:t>
            </a:r>
            <a:endParaRPr lang="en-US" sz="1000" dirty="0"/>
          </a:p>
          <a:p>
            <a:pPr lvl="0" algn="just"/>
            <a:r>
              <a:rPr lang="en-US" sz="1000" dirty="0" err="1"/>
              <a:t>Sinko</a:t>
            </a:r>
            <a:r>
              <a:rPr lang="en-US" sz="1000" dirty="0"/>
              <a:t>, Patrick J., et al. Physical Chemical and Biopharmaceutical Principles in the Pharmaceutical Sciences. Martin's Physical Pharmacy and Pharmaceutical Sciences.6th Edition, MD : Lippincott Williams &amp;amp. Baltimore 2011: 182-96</a:t>
            </a:r>
          </a:p>
          <a:p>
            <a:endParaRPr lang="en-US" sz="1000" dirty="0"/>
          </a:p>
        </p:txBody>
      </p:sp>
      <p:sp>
        <p:nvSpPr>
          <p:cNvPr id="46" name="Google Shape;1137;p47">
            <a:extLst>
              <a:ext uri="{FF2B5EF4-FFF2-40B4-BE49-F238E27FC236}">
                <a16:creationId xmlns:a16="http://schemas.microsoft.com/office/drawing/2014/main" id="{5DDE7DFC-48A4-4D08-90CB-3983263984E3}"/>
              </a:ext>
            </a:extLst>
          </p:cNvPr>
          <p:cNvSpPr txBox="1">
            <a:spLocks noGrp="1"/>
          </p:cNvSpPr>
          <p:nvPr>
            <p:ph type="title"/>
          </p:nvPr>
        </p:nvSpPr>
        <p:spPr>
          <a:xfrm>
            <a:off x="921543" y="220124"/>
            <a:ext cx="605936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Bibliographical References</a:t>
            </a:r>
            <a:endParaRPr dirty="0"/>
          </a:p>
        </p:txBody>
      </p:sp>
      <p:pic>
        <p:nvPicPr>
          <p:cNvPr id="47" name="Picture 46">
            <a:extLst>
              <a:ext uri="{FF2B5EF4-FFF2-40B4-BE49-F238E27FC236}">
                <a16:creationId xmlns:a16="http://schemas.microsoft.com/office/drawing/2014/main" id="{603C7146-37CB-4CF0-AE1A-CE9B5B239C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3" y="-15240"/>
            <a:ext cx="914400" cy="914400"/>
          </a:xfrm>
          <a:prstGeom prst="rect">
            <a:avLst/>
          </a:prstGeom>
        </p:spPr>
      </p:pic>
    </p:spTree>
    <p:extLst>
      <p:ext uri="{BB962C8B-B14F-4D97-AF65-F5344CB8AC3E}">
        <p14:creationId xmlns:p14="http://schemas.microsoft.com/office/powerpoint/2010/main" val="3238904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grpSp>
        <p:nvGrpSpPr>
          <p:cNvPr id="1139" name="Google Shape;1139;p47"/>
          <p:cNvGrpSpPr/>
          <p:nvPr/>
        </p:nvGrpSpPr>
        <p:grpSpPr>
          <a:xfrm>
            <a:off x="5761093" y="1671797"/>
            <a:ext cx="3269972" cy="3977621"/>
            <a:chOff x="6518581" y="2187298"/>
            <a:chExt cx="2464184" cy="2997453"/>
          </a:xfrm>
        </p:grpSpPr>
        <p:sp>
          <p:nvSpPr>
            <p:cNvPr id="1140" name="Google Shape;1140;p47"/>
            <p:cNvSpPr/>
            <p:nvPr/>
          </p:nvSpPr>
          <p:spPr>
            <a:xfrm>
              <a:off x="7015312" y="4346763"/>
              <a:ext cx="1451907" cy="600343"/>
            </a:xfrm>
            <a:custGeom>
              <a:avLst/>
              <a:gdLst/>
              <a:ahLst/>
              <a:cxnLst/>
              <a:rect l="l" t="t" r="r" b="b"/>
              <a:pathLst>
                <a:path w="21904" h="9057" extrusionOk="0">
                  <a:moveTo>
                    <a:pt x="4518" y="0"/>
                  </a:moveTo>
                  <a:cubicBezTo>
                    <a:pt x="2024" y="0"/>
                    <a:pt x="0" y="2024"/>
                    <a:pt x="0" y="4529"/>
                  </a:cubicBezTo>
                  <a:cubicBezTo>
                    <a:pt x="0" y="7023"/>
                    <a:pt x="2024" y="9056"/>
                    <a:pt x="4518" y="9056"/>
                  </a:cubicBezTo>
                  <a:lnTo>
                    <a:pt x="17375" y="9056"/>
                  </a:lnTo>
                  <a:cubicBezTo>
                    <a:pt x="19880" y="9056"/>
                    <a:pt x="21903" y="7023"/>
                    <a:pt x="21903" y="4529"/>
                  </a:cubicBezTo>
                  <a:cubicBezTo>
                    <a:pt x="21903" y="2024"/>
                    <a:pt x="19880" y="0"/>
                    <a:pt x="17375"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7"/>
            <p:cNvSpPr/>
            <p:nvPr/>
          </p:nvSpPr>
          <p:spPr>
            <a:xfrm>
              <a:off x="6789350" y="3660592"/>
              <a:ext cx="569123" cy="1367261"/>
            </a:xfrm>
            <a:custGeom>
              <a:avLst/>
              <a:gdLst/>
              <a:ahLst/>
              <a:cxnLst/>
              <a:rect l="l" t="t" r="r" b="b"/>
              <a:pathLst>
                <a:path w="8586" h="20627" extrusionOk="0">
                  <a:moveTo>
                    <a:pt x="4293" y="0"/>
                  </a:moveTo>
                  <a:cubicBezTo>
                    <a:pt x="1926" y="0"/>
                    <a:pt x="1" y="1916"/>
                    <a:pt x="1" y="4293"/>
                  </a:cubicBezTo>
                  <a:lnTo>
                    <a:pt x="1" y="16334"/>
                  </a:lnTo>
                  <a:cubicBezTo>
                    <a:pt x="1" y="18701"/>
                    <a:pt x="1926" y="20626"/>
                    <a:pt x="4293" y="20626"/>
                  </a:cubicBezTo>
                  <a:cubicBezTo>
                    <a:pt x="6670" y="20626"/>
                    <a:pt x="8585" y="18701"/>
                    <a:pt x="8585" y="16334"/>
                  </a:cubicBezTo>
                  <a:lnTo>
                    <a:pt x="8585" y="4293"/>
                  </a:lnTo>
                  <a:cubicBezTo>
                    <a:pt x="8585" y="1916"/>
                    <a:pt x="6670" y="0"/>
                    <a:pt x="4293"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7"/>
            <p:cNvSpPr/>
            <p:nvPr/>
          </p:nvSpPr>
          <p:spPr>
            <a:xfrm>
              <a:off x="8043905" y="3660592"/>
              <a:ext cx="569123" cy="1367261"/>
            </a:xfrm>
            <a:custGeom>
              <a:avLst/>
              <a:gdLst/>
              <a:ahLst/>
              <a:cxnLst/>
              <a:rect l="l" t="t" r="r" b="b"/>
              <a:pathLst>
                <a:path w="8586" h="20627" extrusionOk="0">
                  <a:moveTo>
                    <a:pt x="4293" y="0"/>
                  </a:moveTo>
                  <a:cubicBezTo>
                    <a:pt x="1926" y="0"/>
                    <a:pt x="1" y="1916"/>
                    <a:pt x="1" y="4293"/>
                  </a:cubicBezTo>
                  <a:lnTo>
                    <a:pt x="1" y="16334"/>
                  </a:lnTo>
                  <a:cubicBezTo>
                    <a:pt x="1" y="18701"/>
                    <a:pt x="1926" y="20626"/>
                    <a:pt x="4293" y="20626"/>
                  </a:cubicBezTo>
                  <a:cubicBezTo>
                    <a:pt x="6670" y="20626"/>
                    <a:pt x="8585" y="18701"/>
                    <a:pt x="8585" y="16334"/>
                  </a:cubicBezTo>
                  <a:lnTo>
                    <a:pt x="8585" y="4293"/>
                  </a:lnTo>
                  <a:cubicBezTo>
                    <a:pt x="8585" y="1916"/>
                    <a:pt x="6670" y="0"/>
                    <a:pt x="4293"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7"/>
            <p:cNvSpPr/>
            <p:nvPr/>
          </p:nvSpPr>
          <p:spPr>
            <a:xfrm>
              <a:off x="7454708" y="3312336"/>
              <a:ext cx="309949" cy="66"/>
            </a:xfrm>
            <a:custGeom>
              <a:avLst/>
              <a:gdLst/>
              <a:ahLst/>
              <a:cxnLst/>
              <a:rect l="l" t="t" r="r" b="b"/>
              <a:pathLst>
                <a:path w="4676" h="1" extrusionOk="0">
                  <a:moveTo>
                    <a:pt x="1" y="0"/>
                  </a:moveTo>
                  <a:lnTo>
                    <a:pt x="4676" y="0"/>
                  </a:lnTo>
                  <a:close/>
                </a:path>
              </a:pathLst>
            </a:custGeom>
            <a:solidFill>
              <a:srgbClr val="D4D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7"/>
            <p:cNvSpPr/>
            <p:nvPr/>
          </p:nvSpPr>
          <p:spPr>
            <a:xfrm>
              <a:off x="7293240" y="2187298"/>
              <a:ext cx="942772" cy="1306676"/>
            </a:xfrm>
            <a:custGeom>
              <a:avLst/>
              <a:gdLst/>
              <a:ahLst/>
              <a:cxnLst/>
              <a:rect l="l" t="t" r="r" b="b"/>
              <a:pathLst>
                <a:path w="14223" h="19713" extrusionOk="0">
                  <a:moveTo>
                    <a:pt x="1140" y="1"/>
                  </a:moveTo>
                  <a:cubicBezTo>
                    <a:pt x="512" y="1"/>
                    <a:pt x="1" y="501"/>
                    <a:pt x="1" y="1130"/>
                  </a:cubicBezTo>
                  <a:lnTo>
                    <a:pt x="1" y="18584"/>
                  </a:lnTo>
                  <a:cubicBezTo>
                    <a:pt x="1" y="19212"/>
                    <a:pt x="512" y="19713"/>
                    <a:pt x="1140" y="19713"/>
                  </a:cubicBezTo>
                  <a:lnTo>
                    <a:pt x="13094" y="19713"/>
                  </a:lnTo>
                  <a:cubicBezTo>
                    <a:pt x="13722" y="19713"/>
                    <a:pt x="14223" y="19212"/>
                    <a:pt x="14223" y="18584"/>
                  </a:cubicBezTo>
                  <a:lnTo>
                    <a:pt x="14223" y="1130"/>
                  </a:lnTo>
                  <a:cubicBezTo>
                    <a:pt x="14223" y="501"/>
                    <a:pt x="13722" y="1"/>
                    <a:pt x="1309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7"/>
            <p:cNvSpPr/>
            <p:nvPr/>
          </p:nvSpPr>
          <p:spPr>
            <a:xfrm>
              <a:off x="7358397" y="2329278"/>
              <a:ext cx="812522" cy="1023440"/>
            </a:xfrm>
            <a:custGeom>
              <a:avLst/>
              <a:gdLst/>
              <a:ahLst/>
              <a:cxnLst/>
              <a:rect l="l" t="t" r="r" b="b"/>
              <a:pathLst>
                <a:path w="12258" h="15440" extrusionOk="0">
                  <a:moveTo>
                    <a:pt x="0" y="0"/>
                  </a:moveTo>
                  <a:lnTo>
                    <a:pt x="0" y="15440"/>
                  </a:lnTo>
                  <a:lnTo>
                    <a:pt x="12258" y="15440"/>
                  </a:lnTo>
                  <a:lnTo>
                    <a:pt x="122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7"/>
            <p:cNvSpPr/>
            <p:nvPr/>
          </p:nvSpPr>
          <p:spPr>
            <a:xfrm>
              <a:off x="7653957" y="3392340"/>
              <a:ext cx="222055" cy="42422"/>
            </a:xfrm>
            <a:custGeom>
              <a:avLst/>
              <a:gdLst/>
              <a:ahLst/>
              <a:cxnLst/>
              <a:rect l="l" t="t" r="r" b="b"/>
              <a:pathLst>
                <a:path w="3350" h="640" extrusionOk="0">
                  <a:moveTo>
                    <a:pt x="315" y="1"/>
                  </a:moveTo>
                  <a:cubicBezTo>
                    <a:pt x="138" y="1"/>
                    <a:pt x="0" y="138"/>
                    <a:pt x="0" y="315"/>
                  </a:cubicBezTo>
                  <a:cubicBezTo>
                    <a:pt x="0" y="492"/>
                    <a:pt x="138" y="640"/>
                    <a:pt x="315" y="640"/>
                  </a:cubicBezTo>
                  <a:lnTo>
                    <a:pt x="3036" y="640"/>
                  </a:lnTo>
                  <a:cubicBezTo>
                    <a:pt x="3202" y="640"/>
                    <a:pt x="3350" y="492"/>
                    <a:pt x="3350" y="315"/>
                  </a:cubicBezTo>
                  <a:cubicBezTo>
                    <a:pt x="3350" y="138"/>
                    <a:pt x="3202" y="1"/>
                    <a:pt x="3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7"/>
            <p:cNvSpPr/>
            <p:nvPr/>
          </p:nvSpPr>
          <p:spPr>
            <a:xfrm>
              <a:off x="7437805" y="2402190"/>
              <a:ext cx="171943" cy="668020"/>
            </a:xfrm>
            <a:custGeom>
              <a:avLst/>
              <a:gdLst/>
              <a:ahLst/>
              <a:cxnLst/>
              <a:rect l="l" t="t" r="r" b="b"/>
              <a:pathLst>
                <a:path w="2594" h="10078" extrusionOk="0">
                  <a:moveTo>
                    <a:pt x="0" y="0"/>
                  </a:moveTo>
                  <a:lnTo>
                    <a:pt x="0" y="10077"/>
                  </a:lnTo>
                  <a:lnTo>
                    <a:pt x="2593" y="10077"/>
                  </a:lnTo>
                  <a:lnTo>
                    <a:pt x="2593"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7"/>
            <p:cNvSpPr/>
            <p:nvPr/>
          </p:nvSpPr>
          <p:spPr>
            <a:xfrm>
              <a:off x="7653957" y="2402190"/>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7"/>
            <p:cNvSpPr/>
            <p:nvPr/>
          </p:nvSpPr>
          <p:spPr>
            <a:xfrm>
              <a:off x="7653957" y="2653473"/>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7"/>
            <p:cNvSpPr/>
            <p:nvPr/>
          </p:nvSpPr>
          <p:spPr>
            <a:xfrm>
              <a:off x="7653957" y="2696425"/>
              <a:ext cx="457101" cy="16306"/>
            </a:xfrm>
            <a:custGeom>
              <a:avLst/>
              <a:gdLst/>
              <a:ahLst/>
              <a:cxnLst/>
              <a:rect l="l" t="t" r="r" b="b"/>
              <a:pathLst>
                <a:path w="6896" h="246" extrusionOk="0">
                  <a:moveTo>
                    <a:pt x="0" y="1"/>
                  </a:moveTo>
                  <a:lnTo>
                    <a:pt x="0" y="246"/>
                  </a:lnTo>
                  <a:lnTo>
                    <a:pt x="6895" y="24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7"/>
            <p:cNvSpPr/>
            <p:nvPr/>
          </p:nvSpPr>
          <p:spPr>
            <a:xfrm>
              <a:off x="7653957" y="2738714"/>
              <a:ext cx="457101" cy="16969"/>
            </a:xfrm>
            <a:custGeom>
              <a:avLst/>
              <a:gdLst/>
              <a:ahLst/>
              <a:cxnLst/>
              <a:rect l="l" t="t" r="r" b="b"/>
              <a:pathLst>
                <a:path w="6896" h="256"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7"/>
            <p:cNvSpPr/>
            <p:nvPr/>
          </p:nvSpPr>
          <p:spPr>
            <a:xfrm>
              <a:off x="7653957" y="2781666"/>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7"/>
            <p:cNvSpPr/>
            <p:nvPr/>
          </p:nvSpPr>
          <p:spPr>
            <a:xfrm>
              <a:off x="7653957" y="2824684"/>
              <a:ext cx="457101" cy="16372"/>
            </a:xfrm>
            <a:custGeom>
              <a:avLst/>
              <a:gdLst/>
              <a:ahLst/>
              <a:cxnLst/>
              <a:rect l="l" t="t" r="r" b="b"/>
              <a:pathLst>
                <a:path w="6896" h="247" extrusionOk="0">
                  <a:moveTo>
                    <a:pt x="0" y="0"/>
                  </a:moveTo>
                  <a:lnTo>
                    <a:pt x="0" y="246"/>
                  </a:lnTo>
                  <a:lnTo>
                    <a:pt x="6895" y="24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7"/>
            <p:cNvSpPr/>
            <p:nvPr/>
          </p:nvSpPr>
          <p:spPr>
            <a:xfrm>
              <a:off x="7653957" y="2866974"/>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7"/>
            <p:cNvSpPr/>
            <p:nvPr/>
          </p:nvSpPr>
          <p:spPr>
            <a:xfrm>
              <a:off x="7653957" y="2909992"/>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7"/>
            <p:cNvSpPr/>
            <p:nvPr/>
          </p:nvSpPr>
          <p:spPr>
            <a:xfrm>
              <a:off x="7653957" y="2952281"/>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7"/>
            <p:cNvSpPr/>
            <p:nvPr/>
          </p:nvSpPr>
          <p:spPr>
            <a:xfrm>
              <a:off x="7653957" y="2995233"/>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7"/>
            <p:cNvSpPr/>
            <p:nvPr/>
          </p:nvSpPr>
          <p:spPr>
            <a:xfrm>
              <a:off x="7653957" y="3038185"/>
              <a:ext cx="457101" cy="16372"/>
            </a:xfrm>
            <a:custGeom>
              <a:avLst/>
              <a:gdLst/>
              <a:ahLst/>
              <a:cxnLst/>
              <a:rect l="l" t="t" r="r" b="b"/>
              <a:pathLst>
                <a:path w="6896" h="247" extrusionOk="0">
                  <a:moveTo>
                    <a:pt x="0" y="1"/>
                  </a:moveTo>
                  <a:lnTo>
                    <a:pt x="0" y="247"/>
                  </a:lnTo>
                  <a:lnTo>
                    <a:pt x="6895" y="247"/>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7"/>
            <p:cNvSpPr/>
            <p:nvPr/>
          </p:nvSpPr>
          <p:spPr>
            <a:xfrm>
              <a:off x="7653957" y="3080541"/>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7"/>
            <p:cNvSpPr/>
            <p:nvPr/>
          </p:nvSpPr>
          <p:spPr>
            <a:xfrm>
              <a:off x="7653957" y="3123493"/>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7"/>
            <p:cNvSpPr/>
            <p:nvPr/>
          </p:nvSpPr>
          <p:spPr>
            <a:xfrm>
              <a:off x="7653957" y="3165782"/>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7"/>
            <p:cNvSpPr/>
            <p:nvPr/>
          </p:nvSpPr>
          <p:spPr>
            <a:xfrm>
              <a:off x="7653957" y="3208734"/>
              <a:ext cx="401091" cy="17035"/>
            </a:xfrm>
            <a:custGeom>
              <a:avLst/>
              <a:gdLst/>
              <a:ahLst/>
              <a:cxnLst/>
              <a:rect l="l" t="t" r="r" b="b"/>
              <a:pathLst>
                <a:path w="6051" h="257" extrusionOk="0">
                  <a:moveTo>
                    <a:pt x="0" y="1"/>
                  </a:moveTo>
                  <a:lnTo>
                    <a:pt x="0" y="256"/>
                  </a:lnTo>
                  <a:lnTo>
                    <a:pt x="6050" y="256"/>
                  </a:lnTo>
                  <a:lnTo>
                    <a:pt x="60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7"/>
            <p:cNvSpPr/>
            <p:nvPr/>
          </p:nvSpPr>
          <p:spPr>
            <a:xfrm>
              <a:off x="7653957" y="2443817"/>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7"/>
            <p:cNvSpPr/>
            <p:nvPr/>
          </p:nvSpPr>
          <p:spPr>
            <a:xfrm>
              <a:off x="7653957" y="2485509"/>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7"/>
            <p:cNvSpPr/>
            <p:nvPr/>
          </p:nvSpPr>
          <p:spPr>
            <a:xfrm>
              <a:off x="7653957" y="2527136"/>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7"/>
            <p:cNvSpPr/>
            <p:nvPr/>
          </p:nvSpPr>
          <p:spPr>
            <a:xfrm>
              <a:off x="7653957" y="2568828"/>
              <a:ext cx="244194" cy="16969"/>
            </a:xfrm>
            <a:custGeom>
              <a:avLst/>
              <a:gdLst/>
              <a:ahLst/>
              <a:cxnLst/>
              <a:rect l="l" t="t" r="r" b="b"/>
              <a:pathLst>
                <a:path w="3684" h="256" extrusionOk="0">
                  <a:moveTo>
                    <a:pt x="0" y="1"/>
                  </a:moveTo>
                  <a:lnTo>
                    <a:pt x="0" y="256"/>
                  </a:lnTo>
                  <a:lnTo>
                    <a:pt x="3684" y="256"/>
                  </a:lnTo>
                  <a:lnTo>
                    <a:pt x="36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7"/>
            <p:cNvSpPr/>
            <p:nvPr/>
          </p:nvSpPr>
          <p:spPr>
            <a:xfrm>
              <a:off x="7437805" y="3115008"/>
              <a:ext cx="118518" cy="16969"/>
            </a:xfrm>
            <a:custGeom>
              <a:avLst/>
              <a:gdLst/>
              <a:ahLst/>
              <a:cxnLst/>
              <a:rect l="l" t="t" r="r" b="b"/>
              <a:pathLst>
                <a:path w="1788" h="256"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7"/>
            <p:cNvSpPr/>
            <p:nvPr/>
          </p:nvSpPr>
          <p:spPr>
            <a:xfrm>
              <a:off x="7437805" y="3115008"/>
              <a:ext cx="118518" cy="16969"/>
            </a:xfrm>
            <a:custGeom>
              <a:avLst/>
              <a:gdLst/>
              <a:ahLst/>
              <a:cxnLst/>
              <a:rect l="l" t="t" r="r" b="b"/>
              <a:pathLst>
                <a:path w="1788" h="256"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7"/>
            <p:cNvSpPr/>
            <p:nvPr/>
          </p:nvSpPr>
          <p:spPr>
            <a:xfrm>
              <a:off x="7437805" y="3157960"/>
              <a:ext cx="118518" cy="16372"/>
            </a:xfrm>
            <a:custGeom>
              <a:avLst/>
              <a:gdLst/>
              <a:ahLst/>
              <a:cxnLst/>
              <a:rect l="l" t="t" r="r" b="b"/>
              <a:pathLst>
                <a:path w="1788" h="247" extrusionOk="0">
                  <a:moveTo>
                    <a:pt x="0" y="1"/>
                  </a:moveTo>
                  <a:lnTo>
                    <a:pt x="0" y="247"/>
                  </a:lnTo>
                  <a:lnTo>
                    <a:pt x="1788" y="247"/>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7"/>
            <p:cNvSpPr/>
            <p:nvPr/>
          </p:nvSpPr>
          <p:spPr>
            <a:xfrm>
              <a:off x="7437805" y="3200316"/>
              <a:ext cx="118518" cy="17035"/>
            </a:xfrm>
            <a:custGeom>
              <a:avLst/>
              <a:gdLst/>
              <a:ahLst/>
              <a:cxnLst/>
              <a:rect l="l" t="t" r="r" b="b"/>
              <a:pathLst>
                <a:path w="1788" h="257"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7"/>
            <p:cNvSpPr/>
            <p:nvPr/>
          </p:nvSpPr>
          <p:spPr>
            <a:xfrm>
              <a:off x="7437805" y="3242605"/>
              <a:ext cx="118518" cy="17035"/>
            </a:xfrm>
            <a:custGeom>
              <a:avLst/>
              <a:gdLst/>
              <a:ahLst/>
              <a:cxnLst/>
              <a:rect l="l" t="t" r="r" b="b"/>
              <a:pathLst>
                <a:path w="1788" h="257"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7"/>
            <p:cNvSpPr/>
            <p:nvPr/>
          </p:nvSpPr>
          <p:spPr>
            <a:xfrm>
              <a:off x="7015312" y="3156038"/>
              <a:ext cx="481826" cy="690159"/>
            </a:xfrm>
            <a:custGeom>
              <a:avLst/>
              <a:gdLst/>
              <a:ahLst/>
              <a:cxnLst/>
              <a:rect l="l" t="t" r="r" b="b"/>
              <a:pathLst>
                <a:path w="7269" h="10412" extrusionOk="0">
                  <a:moveTo>
                    <a:pt x="4155" y="1"/>
                  </a:moveTo>
                  <a:cubicBezTo>
                    <a:pt x="4155" y="1"/>
                    <a:pt x="1317" y="3448"/>
                    <a:pt x="1159" y="4460"/>
                  </a:cubicBezTo>
                  <a:cubicBezTo>
                    <a:pt x="1002" y="5462"/>
                    <a:pt x="0" y="8791"/>
                    <a:pt x="0" y="8791"/>
                  </a:cubicBezTo>
                  <a:lnTo>
                    <a:pt x="3635" y="10412"/>
                  </a:lnTo>
                  <a:lnTo>
                    <a:pt x="3556" y="10098"/>
                  </a:lnTo>
                  <a:lnTo>
                    <a:pt x="3939" y="8860"/>
                  </a:lnTo>
                  <a:cubicBezTo>
                    <a:pt x="3939" y="8860"/>
                    <a:pt x="4794" y="8241"/>
                    <a:pt x="5098" y="6542"/>
                  </a:cubicBezTo>
                  <a:cubicBezTo>
                    <a:pt x="5412" y="4843"/>
                    <a:pt x="7269" y="4381"/>
                    <a:pt x="7269" y="2760"/>
                  </a:cubicBezTo>
                  <a:cubicBezTo>
                    <a:pt x="7269" y="2149"/>
                    <a:pt x="7038" y="1844"/>
                    <a:pt x="6672" y="1844"/>
                  </a:cubicBezTo>
                  <a:cubicBezTo>
                    <a:pt x="6062" y="1844"/>
                    <a:pt x="5076" y="2692"/>
                    <a:pt x="4155" y="4381"/>
                  </a:cubicBezTo>
                  <a:lnTo>
                    <a:pt x="41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7"/>
            <p:cNvSpPr/>
            <p:nvPr/>
          </p:nvSpPr>
          <p:spPr>
            <a:xfrm>
              <a:off x="6518581" y="3699036"/>
              <a:ext cx="803440" cy="1138047"/>
            </a:xfrm>
            <a:custGeom>
              <a:avLst/>
              <a:gdLst/>
              <a:ahLst/>
              <a:cxnLst/>
              <a:rect l="l" t="t" r="r" b="b"/>
              <a:pathLst>
                <a:path w="12121" h="17169" extrusionOk="0">
                  <a:moveTo>
                    <a:pt x="6591" y="0"/>
                  </a:moveTo>
                  <a:lnTo>
                    <a:pt x="0" y="16883"/>
                  </a:lnTo>
                  <a:lnTo>
                    <a:pt x="6640" y="17169"/>
                  </a:lnTo>
                  <a:lnTo>
                    <a:pt x="12120" y="2072"/>
                  </a:lnTo>
                  <a:lnTo>
                    <a:pt x="6591"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7"/>
            <p:cNvSpPr/>
            <p:nvPr/>
          </p:nvSpPr>
          <p:spPr>
            <a:xfrm>
              <a:off x="7891651" y="2867239"/>
              <a:ext cx="536445" cy="689894"/>
            </a:xfrm>
            <a:custGeom>
              <a:avLst/>
              <a:gdLst/>
              <a:ahLst/>
              <a:cxnLst/>
              <a:rect l="l" t="t" r="r" b="b"/>
              <a:pathLst>
                <a:path w="8093" h="10408" extrusionOk="0">
                  <a:moveTo>
                    <a:pt x="2043" y="1"/>
                  </a:moveTo>
                  <a:cubicBezTo>
                    <a:pt x="2021" y="1"/>
                    <a:pt x="1997" y="3"/>
                    <a:pt x="1973" y="6"/>
                  </a:cubicBezTo>
                  <a:cubicBezTo>
                    <a:pt x="1011" y="144"/>
                    <a:pt x="2298" y="5369"/>
                    <a:pt x="2259" y="5831"/>
                  </a:cubicBezTo>
                  <a:cubicBezTo>
                    <a:pt x="2255" y="5890"/>
                    <a:pt x="2243" y="5916"/>
                    <a:pt x="2223" y="5916"/>
                  </a:cubicBezTo>
                  <a:cubicBezTo>
                    <a:pt x="2085" y="5916"/>
                    <a:pt x="1577" y="4643"/>
                    <a:pt x="1001" y="4436"/>
                  </a:cubicBezTo>
                  <a:cubicBezTo>
                    <a:pt x="850" y="4381"/>
                    <a:pt x="713" y="4356"/>
                    <a:pt x="595" y="4356"/>
                  </a:cubicBezTo>
                  <a:cubicBezTo>
                    <a:pt x="192" y="4356"/>
                    <a:pt x="0" y="4644"/>
                    <a:pt x="137" y="4986"/>
                  </a:cubicBezTo>
                  <a:cubicBezTo>
                    <a:pt x="323" y="5428"/>
                    <a:pt x="2956" y="9062"/>
                    <a:pt x="3398" y="9435"/>
                  </a:cubicBezTo>
                  <a:cubicBezTo>
                    <a:pt x="3840" y="9808"/>
                    <a:pt x="4173" y="9926"/>
                    <a:pt x="4173" y="9926"/>
                  </a:cubicBezTo>
                  <a:lnTo>
                    <a:pt x="4311" y="10408"/>
                  </a:lnTo>
                  <a:lnTo>
                    <a:pt x="7798" y="10074"/>
                  </a:lnTo>
                  <a:lnTo>
                    <a:pt x="7484" y="9750"/>
                  </a:lnTo>
                  <a:lnTo>
                    <a:pt x="7543" y="9023"/>
                  </a:lnTo>
                  <a:cubicBezTo>
                    <a:pt x="7543" y="9023"/>
                    <a:pt x="8083" y="7451"/>
                    <a:pt x="8083" y="6951"/>
                  </a:cubicBezTo>
                  <a:cubicBezTo>
                    <a:pt x="8093" y="5349"/>
                    <a:pt x="8083" y="3542"/>
                    <a:pt x="7661" y="2992"/>
                  </a:cubicBezTo>
                  <a:cubicBezTo>
                    <a:pt x="7536" y="2834"/>
                    <a:pt x="7198" y="2475"/>
                    <a:pt x="6878" y="2475"/>
                  </a:cubicBezTo>
                  <a:cubicBezTo>
                    <a:pt x="6744" y="2475"/>
                    <a:pt x="6612" y="2539"/>
                    <a:pt x="6502" y="2708"/>
                  </a:cubicBezTo>
                  <a:cubicBezTo>
                    <a:pt x="6498" y="2714"/>
                    <a:pt x="6494" y="2716"/>
                    <a:pt x="6489" y="2716"/>
                  </a:cubicBezTo>
                  <a:cubicBezTo>
                    <a:pt x="6405" y="2716"/>
                    <a:pt x="6191" y="1817"/>
                    <a:pt x="5657" y="1817"/>
                  </a:cubicBezTo>
                  <a:cubicBezTo>
                    <a:pt x="5472" y="1817"/>
                    <a:pt x="5249" y="1925"/>
                    <a:pt x="4979" y="2217"/>
                  </a:cubicBezTo>
                  <a:cubicBezTo>
                    <a:pt x="4974" y="2222"/>
                    <a:pt x="4967" y="2225"/>
                    <a:pt x="4960" y="2225"/>
                  </a:cubicBezTo>
                  <a:cubicBezTo>
                    <a:pt x="4857" y="2225"/>
                    <a:pt x="4528" y="1782"/>
                    <a:pt x="4169" y="1782"/>
                  </a:cubicBezTo>
                  <a:cubicBezTo>
                    <a:pt x="3920" y="1782"/>
                    <a:pt x="3658" y="1993"/>
                    <a:pt x="3447" y="2708"/>
                  </a:cubicBezTo>
                  <a:cubicBezTo>
                    <a:pt x="3395" y="2885"/>
                    <a:pt x="3351" y="2961"/>
                    <a:pt x="3311" y="2961"/>
                  </a:cubicBezTo>
                  <a:cubicBezTo>
                    <a:pt x="3064" y="2961"/>
                    <a:pt x="2972" y="1"/>
                    <a:pt x="20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7"/>
            <p:cNvSpPr/>
            <p:nvPr/>
          </p:nvSpPr>
          <p:spPr>
            <a:xfrm>
              <a:off x="8116817" y="3508934"/>
              <a:ext cx="865947" cy="1675817"/>
            </a:xfrm>
            <a:custGeom>
              <a:avLst/>
              <a:gdLst/>
              <a:ahLst/>
              <a:cxnLst/>
              <a:rect l="l" t="t" r="r" b="b"/>
              <a:pathLst>
                <a:path w="13064" h="25282" extrusionOk="0">
                  <a:moveTo>
                    <a:pt x="4921" y="0"/>
                  </a:moveTo>
                  <a:lnTo>
                    <a:pt x="1" y="658"/>
                  </a:lnTo>
                  <a:lnTo>
                    <a:pt x="5540" y="25282"/>
                  </a:lnTo>
                  <a:lnTo>
                    <a:pt x="13064" y="24211"/>
                  </a:lnTo>
                  <a:lnTo>
                    <a:pt x="4921"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7"/>
            <p:cNvSpPr/>
            <p:nvPr/>
          </p:nvSpPr>
          <p:spPr>
            <a:xfrm>
              <a:off x="6746398" y="4499084"/>
              <a:ext cx="2009827" cy="675842"/>
            </a:xfrm>
            <a:custGeom>
              <a:avLst/>
              <a:gdLst/>
              <a:ahLst/>
              <a:cxnLst/>
              <a:rect l="l" t="t" r="r" b="b"/>
              <a:pathLst>
                <a:path w="30321" h="10196" extrusionOk="0">
                  <a:moveTo>
                    <a:pt x="5099" y="1"/>
                  </a:moveTo>
                  <a:cubicBezTo>
                    <a:pt x="2279" y="1"/>
                    <a:pt x="1" y="2290"/>
                    <a:pt x="1" y="5099"/>
                  </a:cubicBezTo>
                  <a:cubicBezTo>
                    <a:pt x="1" y="7917"/>
                    <a:pt x="2279" y="10196"/>
                    <a:pt x="5099" y="10196"/>
                  </a:cubicBezTo>
                  <a:lnTo>
                    <a:pt x="25223" y="10196"/>
                  </a:lnTo>
                  <a:cubicBezTo>
                    <a:pt x="28042" y="10196"/>
                    <a:pt x="30321" y="7917"/>
                    <a:pt x="30321" y="5099"/>
                  </a:cubicBezTo>
                  <a:cubicBezTo>
                    <a:pt x="30321" y="2290"/>
                    <a:pt x="28042" y="1"/>
                    <a:pt x="25223" y="1"/>
                  </a:cubicBez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3EB27F18-7D4B-458A-97C6-EC652A290694}"/>
              </a:ext>
            </a:extLst>
          </p:cNvPr>
          <p:cNvSpPr>
            <a:spLocks noGrp="1"/>
          </p:cNvSpPr>
          <p:nvPr>
            <p:ph type="body" idx="1"/>
          </p:nvPr>
        </p:nvSpPr>
        <p:spPr>
          <a:xfrm>
            <a:off x="193925" y="1677960"/>
            <a:ext cx="5093100" cy="3080700"/>
          </a:xfrm>
        </p:spPr>
        <p:txBody>
          <a:bodyPr/>
          <a:lstStyle/>
          <a:p>
            <a:pPr lvl="0" algn="just"/>
            <a:r>
              <a:rPr lang="en-US" sz="1000" dirty="0" err="1"/>
              <a:t>Rasheedy</a:t>
            </a:r>
            <a:r>
              <a:rPr lang="en-US" sz="1000" dirty="0"/>
              <a:t> MM, El-</a:t>
            </a:r>
            <a:r>
              <a:rPr lang="en-US" sz="1000" dirty="0" err="1"/>
              <a:t>mahdy</a:t>
            </a:r>
            <a:r>
              <a:rPr lang="en-US" sz="1000" dirty="0"/>
              <a:t> MM, Fathallah D, Ibrahim EA. Bulletin of Pharmaceutical Formulation and evaluation of ondansetron transdermal gels 2017;40:57–70. https:// doi.org/</a:t>
            </a:r>
            <a:r>
              <a:rPr lang="en-US" sz="1000" dirty="0">
                <a:hlinkClick r:id="rId3"/>
              </a:rPr>
              <a:t>10.21608/bfsa.2017.63166</a:t>
            </a:r>
            <a:endParaRPr lang="en-US" sz="1000" dirty="0"/>
          </a:p>
          <a:p>
            <a:pPr lvl="0" algn="just"/>
            <a:r>
              <a:rPr lang="en-US" sz="1000" dirty="0"/>
              <a:t>Ahmed OAA, </a:t>
            </a:r>
            <a:r>
              <a:rPr lang="en-US" sz="1000" dirty="0" err="1"/>
              <a:t>Badr-Eldin</a:t>
            </a:r>
            <a:r>
              <a:rPr lang="en-US" sz="1000" dirty="0"/>
              <a:t> SM. Development of An Optimized Avanafil-Loaded Invasomal Transdermal Film: Ex-vivo Skin Permeation and In-vivo Evaluation. International Journal of Pharmaceutics 2019;570:118657. https://doi.org/</a:t>
            </a:r>
            <a:r>
              <a:rPr lang="en-US" sz="1000" dirty="0">
                <a:hlinkClick r:id="rId4"/>
              </a:rPr>
              <a:t>10.1016/j. ijpharm.2019. 118657 </a:t>
            </a:r>
            <a:endParaRPr lang="en-US" sz="1000" dirty="0"/>
          </a:p>
          <a:p>
            <a:pPr lvl="0" algn="just"/>
            <a:r>
              <a:rPr lang="en-US" sz="1000" dirty="0"/>
              <a:t>Dsouza L, Chaudhari P, </a:t>
            </a:r>
            <a:r>
              <a:rPr lang="en-US" sz="1000" dirty="0" err="1"/>
              <a:t>Brahmam</a:t>
            </a:r>
            <a:r>
              <a:rPr lang="en-US" sz="1000" dirty="0"/>
              <a:t> B, Lewis SA. Derma Roller Mediated Transdermal Delivery of Tizanidine Invasomes for the Management of Skeletal Muscle Spasms. European Journal of Pharmaceutical Sciences 2021;165:105920. https:// </a:t>
            </a:r>
            <a:r>
              <a:rPr lang="en-US" sz="1000" dirty="0" err="1"/>
              <a:t>doi</a:t>
            </a:r>
            <a:r>
              <a:rPr lang="en-US" sz="1000" dirty="0"/>
              <a:t>. org/</a:t>
            </a:r>
            <a:r>
              <a:rPr lang="en-US" sz="1000" dirty="0">
                <a:hlinkClick r:id="rId5"/>
              </a:rPr>
              <a:t>10.1016/j.ejps.2021.105920 </a:t>
            </a:r>
            <a:endParaRPr lang="en-US" sz="1000" dirty="0"/>
          </a:p>
          <a:p>
            <a:pPr lvl="0" algn="just"/>
            <a:r>
              <a:rPr lang="en-US" sz="1000" dirty="0"/>
              <a:t>El-Nabarawi MA, </a:t>
            </a:r>
            <a:r>
              <a:rPr lang="en-US" sz="1000" dirty="0" err="1"/>
              <a:t>Shamma</a:t>
            </a:r>
            <a:r>
              <a:rPr lang="en-US" sz="1000" dirty="0"/>
              <a:t> RN, Farouk F, </a:t>
            </a:r>
            <a:r>
              <a:rPr lang="en-US" sz="1000" dirty="0" err="1"/>
              <a:t>Nasralla</a:t>
            </a:r>
            <a:r>
              <a:rPr lang="en-US" sz="1000" dirty="0"/>
              <a:t> SM. Dapsone-Loaded Invasomes as a Potential Treatment of Acne: Preparation, Characterization, and In-vivo Skin Deposition Assay. AAPS </a:t>
            </a:r>
            <a:r>
              <a:rPr lang="en-US" sz="1000" dirty="0" err="1"/>
              <a:t>PharmSciTech</a:t>
            </a:r>
            <a:r>
              <a:rPr lang="en-US" sz="1000" dirty="0"/>
              <a:t> 2018;19(5):2174–84.https://doi.org/</a:t>
            </a:r>
            <a:r>
              <a:rPr lang="en-US" sz="1000" dirty="0">
                <a:hlinkClick r:id="rId6"/>
              </a:rPr>
              <a:t>10.1208/s12249-018-1025-0 </a:t>
            </a:r>
            <a:endParaRPr lang="en-US" sz="1000" dirty="0"/>
          </a:p>
          <a:p>
            <a:pPr lvl="0" algn="just"/>
            <a:r>
              <a:rPr lang="en-US" sz="1000" dirty="0" err="1"/>
              <a:t>Tabandeh</a:t>
            </a:r>
            <a:r>
              <a:rPr lang="en-US" sz="1000" dirty="0"/>
              <a:t> H, Mortazavi SA. An Investigation into Some Effective Factors on Encapsulation Efficiency of Alpha-Tocopherol in MLVs and the Release Profile From the Corresponding Liposomal Gel. Iranian Journal of Pharmaceutical Research 2013;12(SUPPL.):19–28. </a:t>
            </a:r>
          </a:p>
          <a:p>
            <a:pPr lvl="0" algn="just"/>
            <a:r>
              <a:rPr lang="en-US" sz="1000" dirty="0" err="1"/>
              <a:t>Hammoud</a:t>
            </a:r>
            <a:r>
              <a:rPr lang="en-US" sz="1000" dirty="0"/>
              <a:t> Z, Gharib R, </a:t>
            </a:r>
            <a:r>
              <a:rPr lang="en-US" sz="1000" dirty="0" err="1"/>
              <a:t>Fourmentin</a:t>
            </a:r>
            <a:r>
              <a:rPr lang="en-US" sz="1000" dirty="0"/>
              <a:t> S, </a:t>
            </a:r>
            <a:r>
              <a:rPr lang="en-US" sz="1000" dirty="0" err="1"/>
              <a:t>Elaissari</a:t>
            </a:r>
            <a:r>
              <a:rPr lang="en-US" sz="1000" dirty="0"/>
              <a:t> A, Greige-</a:t>
            </a:r>
            <a:r>
              <a:rPr lang="en-US" sz="1000" dirty="0" err="1"/>
              <a:t>Gerges</a:t>
            </a:r>
            <a:r>
              <a:rPr lang="en-US" sz="1000" dirty="0"/>
              <a:t> H. New Findings on the Incorporation of Essential Oil Components into Liposomes Composed of Lipoid S100 and Cholesterol. International Journal of Pharmaceutics 2019;561:161–70. https:// doi.org/</a:t>
            </a:r>
            <a:r>
              <a:rPr lang="en-US" sz="1000" dirty="0">
                <a:hlinkClick r:id="rId7"/>
              </a:rPr>
              <a:t>10.1016/j.ijpharm.2019.02.022 </a:t>
            </a:r>
            <a:endParaRPr lang="en-US" sz="1000" dirty="0"/>
          </a:p>
          <a:p>
            <a:pPr lvl="0" algn="just"/>
            <a:r>
              <a:rPr lang="en-US" sz="1000" dirty="0" err="1"/>
              <a:t>Midekessa</a:t>
            </a:r>
            <a:r>
              <a:rPr lang="en-US" sz="1000" dirty="0"/>
              <a:t> G, </a:t>
            </a:r>
            <a:r>
              <a:rPr lang="en-US" sz="1000" dirty="0" err="1"/>
              <a:t>Godakumara</a:t>
            </a:r>
            <a:r>
              <a:rPr lang="en-US" sz="1000" dirty="0"/>
              <a:t> K, Ord J, </a:t>
            </a:r>
            <a:r>
              <a:rPr lang="en-US" sz="1000" dirty="0" err="1"/>
              <a:t>Viil</a:t>
            </a:r>
            <a:r>
              <a:rPr lang="en-US" sz="1000" dirty="0"/>
              <a:t> J, </a:t>
            </a:r>
            <a:r>
              <a:rPr lang="en-US" sz="1000" dirty="0" err="1"/>
              <a:t>Lättekivi</a:t>
            </a:r>
            <a:r>
              <a:rPr lang="en-US" sz="1000" dirty="0"/>
              <a:t> F, Dissanayake K, et al. Zeta Potential of Extracellular Vesicles: Toward Understanding the Attributes that Determine Colloidal Stability. ACS Omega 2020;5(27):16701–10.https://doi.org/10.1021/ </a:t>
            </a:r>
            <a:r>
              <a:rPr lang="en-US" sz="1000" dirty="0" err="1"/>
              <a:t>acsomega</a:t>
            </a:r>
            <a:r>
              <a:rPr lang="en-US" sz="1000" dirty="0"/>
              <a:t>. 0c01582</a:t>
            </a:r>
          </a:p>
          <a:p>
            <a:endParaRPr lang="en-US" sz="1000" dirty="0"/>
          </a:p>
        </p:txBody>
      </p:sp>
      <p:sp>
        <p:nvSpPr>
          <p:cNvPr id="46" name="Google Shape;1137;p47">
            <a:extLst>
              <a:ext uri="{FF2B5EF4-FFF2-40B4-BE49-F238E27FC236}">
                <a16:creationId xmlns:a16="http://schemas.microsoft.com/office/drawing/2014/main" id="{DCC26E66-4426-4A79-BDC7-0C31495EFFE6}"/>
              </a:ext>
            </a:extLst>
          </p:cNvPr>
          <p:cNvSpPr txBox="1">
            <a:spLocks noGrp="1"/>
          </p:cNvSpPr>
          <p:nvPr>
            <p:ph type="title"/>
          </p:nvPr>
        </p:nvSpPr>
        <p:spPr>
          <a:xfrm>
            <a:off x="921543" y="220124"/>
            <a:ext cx="605936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Bibliographical References</a:t>
            </a:r>
            <a:endParaRPr dirty="0"/>
          </a:p>
        </p:txBody>
      </p:sp>
      <p:pic>
        <p:nvPicPr>
          <p:cNvPr id="47" name="Picture 46">
            <a:extLst>
              <a:ext uri="{FF2B5EF4-FFF2-40B4-BE49-F238E27FC236}">
                <a16:creationId xmlns:a16="http://schemas.microsoft.com/office/drawing/2014/main" id="{218F3162-E49F-4264-B26F-E55CF9AC00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3" y="-15240"/>
            <a:ext cx="914400" cy="914400"/>
          </a:xfrm>
          <a:prstGeom prst="rect">
            <a:avLst/>
          </a:prstGeom>
        </p:spPr>
      </p:pic>
    </p:spTree>
    <p:extLst>
      <p:ext uri="{BB962C8B-B14F-4D97-AF65-F5344CB8AC3E}">
        <p14:creationId xmlns:p14="http://schemas.microsoft.com/office/powerpoint/2010/main" val="3934033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grpSp>
        <p:nvGrpSpPr>
          <p:cNvPr id="1139" name="Google Shape;1139;p47"/>
          <p:cNvGrpSpPr/>
          <p:nvPr/>
        </p:nvGrpSpPr>
        <p:grpSpPr>
          <a:xfrm>
            <a:off x="5761093" y="1671797"/>
            <a:ext cx="3269972" cy="3977621"/>
            <a:chOff x="6518581" y="2187298"/>
            <a:chExt cx="2464184" cy="2997453"/>
          </a:xfrm>
        </p:grpSpPr>
        <p:sp>
          <p:nvSpPr>
            <p:cNvPr id="1140" name="Google Shape;1140;p47"/>
            <p:cNvSpPr/>
            <p:nvPr/>
          </p:nvSpPr>
          <p:spPr>
            <a:xfrm>
              <a:off x="7015312" y="4346763"/>
              <a:ext cx="1451907" cy="600343"/>
            </a:xfrm>
            <a:custGeom>
              <a:avLst/>
              <a:gdLst/>
              <a:ahLst/>
              <a:cxnLst/>
              <a:rect l="l" t="t" r="r" b="b"/>
              <a:pathLst>
                <a:path w="21904" h="9057" extrusionOk="0">
                  <a:moveTo>
                    <a:pt x="4518" y="0"/>
                  </a:moveTo>
                  <a:cubicBezTo>
                    <a:pt x="2024" y="0"/>
                    <a:pt x="0" y="2024"/>
                    <a:pt x="0" y="4529"/>
                  </a:cubicBezTo>
                  <a:cubicBezTo>
                    <a:pt x="0" y="7023"/>
                    <a:pt x="2024" y="9056"/>
                    <a:pt x="4518" y="9056"/>
                  </a:cubicBezTo>
                  <a:lnTo>
                    <a:pt x="17375" y="9056"/>
                  </a:lnTo>
                  <a:cubicBezTo>
                    <a:pt x="19880" y="9056"/>
                    <a:pt x="21903" y="7023"/>
                    <a:pt x="21903" y="4529"/>
                  </a:cubicBezTo>
                  <a:cubicBezTo>
                    <a:pt x="21903" y="2024"/>
                    <a:pt x="19880" y="0"/>
                    <a:pt x="17375"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7"/>
            <p:cNvSpPr/>
            <p:nvPr/>
          </p:nvSpPr>
          <p:spPr>
            <a:xfrm>
              <a:off x="6789350" y="3660592"/>
              <a:ext cx="569123" cy="1367261"/>
            </a:xfrm>
            <a:custGeom>
              <a:avLst/>
              <a:gdLst/>
              <a:ahLst/>
              <a:cxnLst/>
              <a:rect l="l" t="t" r="r" b="b"/>
              <a:pathLst>
                <a:path w="8586" h="20627" extrusionOk="0">
                  <a:moveTo>
                    <a:pt x="4293" y="0"/>
                  </a:moveTo>
                  <a:cubicBezTo>
                    <a:pt x="1926" y="0"/>
                    <a:pt x="1" y="1916"/>
                    <a:pt x="1" y="4293"/>
                  </a:cubicBezTo>
                  <a:lnTo>
                    <a:pt x="1" y="16334"/>
                  </a:lnTo>
                  <a:cubicBezTo>
                    <a:pt x="1" y="18701"/>
                    <a:pt x="1926" y="20626"/>
                    <a:pt x="4293" y="20626"/>
                  </a:cubicBezTo>
                  <a:cubicBezTo>
                    <a:pt x="6670" y="20626"/>
                    <a:pt x="8585" y="18701"/>
                    <a:pt x="8585" y="16334"/>
                  </a:cubicBezTo>
                  <a:lnTo>
                    <a:pt x="8585" y="4293"/>
                  </a:lnTo>
                  <a:cubicBezTo>
                    <a:pt x="8585" y="1916"/>
                    <a:pt x="6670" y="0"/>
                    <a:pt x="4293"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7"/>
            <p:cNvSpPr/>
            <p:nvPr/>
          </p:nvSpPr>
          <p:spPr>
            <a:xfrm>
              <a:off x="8043905" y="3660592"/>
              <a:ext cx="569123" cy="1367261"/>
            </a:xfrm>
            <a:custGeom>
              <a:avLst/>
              <a:gdLst/>
              <a:ahLst/>
              <a:cxnLst/>
              <a:rect l="l" t="t" r="r" b="b"/>
              <a:pathLst>
                <a:path w="8586" h="20627" extrusionOk="0">
                  <a:moveTo>
                    <a:pt x="4293" y="0"/>
                  </a:moveTo>
                  <a:cubicBezTo>
                    <a:pt x="1926" y="0"/>
                    <a:pt x="1" y="1916"/>
                    <a:pt x="1" y="4293"/>
                  </a:cubicBezTo>
                  <a:lnTo>
                    <a:pt x="1" y="16334"/>
                  </a:lnTo>
                  <a:cubicBezTo>
                    <a:pt x="1" y="18701"/>
                    <a:pt x="1926" y="20626"/>
                    <a:pt x="4293" y="20626"/>
                  </a:cubicBezTo>
                  <a:cubicBezTo>
                    <a:pt x="6670" y="20626"/>
                    <a:pt x="8585" y="18701"/>
                    <a:pt x="8585" y="16334"/>
                  </a:cubicBezTo>
                  <a:lnTo>
                    <a:pt x="8585" y="4293"/>
                  </a:lnTo>
                  <a:cubicBezTo>
                    <a:pt x="8585" y="1916"/>
                    <a:pt x="6670" y="0"/>
                    <a:pt x="4293" y="0"/>
                  </a:cubicBezTo>
                  <a:close/>
                </a:path>
              </a:pathLst>
            </a:custGeom>
            <a:solidFill>
              <a:srgbClr val="075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7"/>
            <p:cNvSpPr/>
            <p:nvPr/>
          </p:nvSpPr>
          <p:spPr>
            <a:xfrm>
              <a:off x="7454708" y="3312336"/>
              <a:ext cx="309949" cy="66"/>
            </a:xfrm>
            <a:custGeom>
              <a:avLst/>
              <a:gdLst/>
              <a:ahLst/>
              <a:cxnLst/>
              <a:rect l="l" t="t" r="r" b="b"/>
              <a:pathLst>
                <a:path w="4676" h="1" extrusionOk="0">
                  <a:moveTo>
                    <a:pt x="1" y="0"/>
                  </a:moveTo>
                  <a:lnTo>
                    <a:pt x="4676" y="0"/>
                  </a:lnTo>
                  <a:close/>
                </a:path>
              </a:pathLst>
            </a:custGeom>
            <a:solidFill>
              <a:srgbClr val="D4D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7"/>
            <p:cNvSpPr/>
            <p:nvPr/>
          </p:nvSpPr>
          <p:spPr>
            <a:xfrm>
              <a:off x="7293240" y="2187298"/>
              <a:ext cx="942772" cy="1306676"/>
            </a:xfrm>
            <a:custGeom>
              <a:avLst/>
              <a:gdLst/>
              <a:ahLst/>
              <a:cxnLst/>
              <a:rect l="l" t="t" r="r" b="b"/>
              <a:pathLst>
                <a:path w="14223" h="19713" extrusionOk="0">
                  <a:moveTo>
                    <a:pt x="1140" y="1"/>
                  </a:moveTo>
                  <a:cubicBezTo>
                    <a:pt x="512" y="1"/>
                    <a:pt x="1" y="501"/>
                    <a:pt x="1" y="1130"/>
                  </a:cubicBezTo>
                  <a:lnTo>
                    <a:pt x="1" y="18584"/>
                  </a:lnTo>
                  <a:cubicBezTo>
                    <a:pt x="1" y="19212"/>
                    <a:pt x="512" y="19713"/>
                    <a:pt x="1140" y="19713"/>
                  </a:cubicBezTo>
                  <a:lnTo>
                    <a:pt x="13094" y="19713"/>
                  </a:lnTo>
                  <a:cubicBezTo>
                    <a:pt x="13722" y="19713"/>
                    <a:pt x="14223" y="19212"/>
                    <a:pt x="14223" y="18584"/>
                  </a:cubicBezTo>
                  <a:lnTo>
                    <a:pt x="14223" y="1130"/>
                  </a:lnTo>
                  <a:cubicBezTo>
                    <a:pt x="14223" y="501"/>
                    <a:pt x="13722" y="1"/>
                    <a:pt x="1309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7"/>
            <p:cNvSpPr/>
            <p:nvPr/>
          </p:nvSpPr>
          <p:spPr>
            <a:xfrm>
              <a:off x="7358397" y="2329278"/>
              <a:ext cx="812522" cy="1023440"/>
            </a:xfrm>
            <a:custGeom>
              <a:avLst/>
              <a:gdLst/>
              <a:ahLst/>
              <a:cxnLst/>
              <a:rect l="l" t="t" r="r" b="b"/>
              <a:pathLst>
                <a:path w="12258" h="15440" extrusionOk="0">
                  <a:moveTo>
                    <a:pt x="0" y="0"/>
                  </a:moveTo>
                  <a:lnTo>
                    <a:pt x="0" y="15440"/>
                  </a:lnTo>
                  <a:lnTo>
                    <a:pt x="12258" y="15440"/>
                  </a:lnTo>
                  <a:lnTo>
                    <a:pt x="122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7"/>
            <p:cNvSpPr/>
            <p:nvPr/>
          </p:nvSpPr>
          <p:spPr>
            <a:xfrm>
              <a:off x="7653957" y="3392340"/>
              <a:ext cx="222055" cy="42422"/>
            </a:xfrm>
            <a:custGeom>
              <a:avLst/>
              <a:gdLst/>
              <a:ahLst/>
              <a:cxnLst/>
              <a:rect l="l" t="t" r="r" b="b"/>
              <a:pathLst>
                <a:path w="3350" h="640" extrusionOk="0">
                  <a:moveTo>
                    <a:pt x="315" y="1"/>
                  </a:moveTo>
                  <a:cubicBezTo>
                    <a:pt x="138" y="1"/>
                    <a:pt x="0" y="138"/>
                    <a:pt x="0" y="315"/>
                  </a:cubicBezTo>
                  <a:cubicBezTo>
                    <a:pt x="0" y="492"/>
                    <a:pt x="138" y="640"/>
                    <a:pt x="315" y="640"/>
                  </a:cubicBezTo>
                  <a:lnTo>
                    <a:pt x="3036" y="640"/>
                  </a:lnTo>
                  <a:cubicBezTo>
                    <a:pt x="3202" y="640"/>
                    <a:pt x="3350" y="492"/>
                    <a:pt x="3350" y="315"/>
                  </a:cubicBezTo>
                  <a:cubicBezTo>
                    <a:pt x="3350" y="138"/>
                    <a:pt x="3202" y="1"/>
                    <a:pt x="3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7"/>
            <p:cNvSpPr/>
            <p:nvPr/>
          </p:nvSpPr>
          <p:spPr>
            <a:xfrm>
              <a:off x="7437805" y="2402190"/>
              <a:ext cx="171943" cy="668020"/>
            </a:xfrm>
            <a:custGeom>
              <a:avLst/>
              <a:gdLst/>
              <a:ahLst/>
              <a:cxnLst/>
              <a:rect l="l" t="t" r="r" b="b"/>
              <a:pathLst>
                <a:path w="2594" h="10078" extrusionOk="0">
                  <a:moveTo>
                    <a:pt x="0" y="0"/>
                  </a:moveTo>
                  <a:lnTo>
                    <a:pt x="0" y="10077"/>
                  </a:lnTo>
                  <a:lnTo>
                    <a:pt x="2593" y="10077"/>
                  </a:lnTo>
                  <a:lnTo>
                    <a:pt x="2593"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7"/>
            <p:cNvSpPr/>
            <p:nvPr/>
          </p:nvSpPr>
          <p:spPr>
            <a:xfrm>
              <a:off x="7653957" y="2402190"/>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7"/>
            <p:cNvSpPr/>
            <p:nvPr/>
          </p:nvSpPr>
          <p:spPr>
            <a:xfrm>
              <a:off x="7653957" y="2653473"/>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7"/>
            <p:cNvSpPr/>
            <p:nvPr/>
          </p:nvSpPr>
          <p:spPr>
            <a:xfrm>
              <a:off x="7653957" y="2696425"/>
              <a:ext cx="457101" cy="16306"/>
            </a:xfrm>
            <a:custGeom>
              <a:avLst/>
              <a:gdLst/>
              <a:ahLst/>
              <a:cxnLst/>
              <a:rect l="l" t="t" r="r" b="b"/>
              <a:pathLst>
                <a:path w="6896" h="246" extrusionOk="0">
                  <a:moveTo>
                    <a:pt x="0" y="1"/>
                  </a:moveTo>
                  <a:lnTo>
                    <a:pt x="0" y="246"/>
                  </a:lnTo>
                  <a:lnTo>
                    <a:pt x="6895" y="24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7"/>
            <p:cNvSpPr/>
            <p:nvPr/>
          </p:nvSpPr>
          <p:spPr>
            <a:xfrm>
              <a:off x="7653957" y="2738714"/>
              <a:ext cx="457101" cy="16969"/>
            </a:xfrm>
            <a:custGeom>
              <a:avLst/>
              <a:gdLst/>
              <a:ahLst/>
              <a:cxnLst/>
              <a:rect l="l" t="t" r="r" b="b"/>
              <a:pathLst>
                <a:path w="6896" h="256"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7"/>
            <p:cNvSpPr/>
            <p:nvPr/>
          </p:nvSpPr>
          <p:spPr>
            <a:xfrm>
              <a:off x="7653957" y="2781666"/>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7"/>
            <p:cNvSpPr/>
            <p:nvPr/>
          </p:nvSpPr>
          <p:spPr>
            <a:xfrm>
              <a:off x="7653957" y="2824684"/>
              <a:ext cx="457101" cy="16372"/>
            </a:xfrm>
            <a:custGeom>
              <a:avLst/>
              <a:gdLst/>
              <a:ahLst/>
              <a:cxnLst/>
              <a:rect l="l" t="t" r="r" b="b"/>
              <a:pathLst>
                <a:path w="6896" h="247" extrusionOk="0">
                  <a:moveTo>
                    <a:pt x="0" y="0"/>
                  </a:moveTo>
                  <a:lnTo>
                    <a:pt x="0" y="246"/>
                  </a:lnTo>
                  <a:lnTo>
                    <a:pt x="6895" y="24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7"/>
            <p:cNvSpPr/>
            <p:nvPr/>
          </p:nvSpPr>
          <p:spPr>
            <a:xfrm>
              <a:off x="7653957" y="2866974"/>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7"/>
            <p:cNvSpPr/>
            <p:nvPr/>
          </p:nvSpPr>
          <p:spPr>
            <a:xfrm>
              <a:off x="7653957" y="2909992"/>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7"/>
            <p:cNvSpPr/>
            <p:nvPr/>
          </p:nvSpPr>
          <p:spPr>
            <a:xfrm>
              <a:off x="7653957" y="2952281"/>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7"/>
            <p:cNvSpPr/>
            <p:nvPr/>
          </p:nvSpPr>
          <p:spPr>
            <a:xfrm>
              <a:off x="7653957" y="2995233"/>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7"/>
            <p:cNvSpPr/>
            <p:nvPr/>
          </p:nvSpPr>
          <p:spPr>
            <a:xfrm>
              <a:off x="7653957" y="3038185"/>
              <a:ext cx="457101" cy="16372"/>
            </a:xfrm>
            <a:custGeom>
              <a:avLst/>
              <a:gdLst/>
              <a:ahLst/>
              <a:cxnLst/>
              <a:rect l="l" t="t" r="r" b="b"/>
              <a:pathLst>
                <a:path w="6896" h="247" extrusionOk="0">
                  <a:moveTo>
                    <a:pt x="0" y="1"/>
                  </a:moveTo>
                  <a:lnTo>
                    <a:pt x="0" y="247"/>
                  </a:lnTo>
                  <a:lnTo>
                    <a:pt x="6895" y="247"/>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7"/>
            <p:cNvSpPr/>
            <p:nvPr/>
          </p:nvSpPr>
          <p:spPr>
            <a:xfrm>
              <a:off x="7653957" y="3080541"/>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7"/>
            <p:cNvSpPr/>
            <p:nvPr/>
          </p:nvSpPr>
          <p:spPr>
            <a:xfrm>
              <a:off x="7653957" y="3123493"/>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7"/>
            <p:cNvSpPr/>
            <p:nvPr/>
          </p:nvSpPr>
          <p:spPr>
            <a:xfrm>
              <a:off x="7653957" y="3165782"/>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7"/>
            <p:cNvSpPr/>
            <p:nvPr/>
          </p:nvSpPr>
          <p:spPr>
            <a:xfrm>
              <a:off x="7653957" y="3208734"/>
              <a:ext cx="401091" cy="17035"/>
            </a:xfrm>
            <a:custGeom>
              <a:avLst/>
              <a:gdLst/>
              <a:ahLst/>
              <a:cxnLst/>
              <a:rect l="l" t="t" r="r" b="b"/>
              <a:pathLst>
                <a:path w="6051" h="257" extrusionOk="0">
                  <a:moveTo>
                    <a:pt x="0" y="1"/>
                  </a:moveTo>
                  <a:lnTo>
                    <a:pt x="0" y="256"/>
                  </a:lnTo>
                  <a:lnTo>
                    <a:pt x="6050" y="256"/>
                  </a:lnTo>
                  <a:lnTo>
                    <a:pt x="60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7"/>
            <p:cNvSpPr/>
            <p:nvPr/>
          </p:nvSpPr>
          <p:spPr>
            <a:xfrm>
              <a:off x="7653957" y="2443817"/>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7"/>
            <p:cNvSpPr/>
            <p:nvPr/>
          </p:nvSpPr>
          <p:spPr>
            <a:xfrm>
              <a:off x="7653957" y="2485509"/>
              <a:ext cx="457101" cy="16969"/>
            </a:xfrm>
            <a:custGeom>
              <a:avLst/>
              <a:gdLst/>
              <a:ahLst/>
              <a:cxnLst/>
              <a:rect l="l" t="t" r="r" b="b"/>
              <a:pathLst>
                <a:path w="6896" h="256" extrusionOk="0">
                  <a:moveTo>
                    <a:pt x="0" y="0"/>
                  </a:moveTo>
                  <a:lnTo>
                    <a:pt x="0" y="256"/>
                  </a:lnTo>
                  <a:lnTo>
                    <a:pt x="6895" y="256"/>
                  </a:lnTo>
                  <a:lnTo>
                    <a:pt x="68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7"/>
            <p:cNvSpPr/>
            <p:nvPr/>
          </p:nvSpPr>
          <p:spPr>
            <a:xfrm>
              <a:off x="7653957" y="2527136"/>
              <a:ext cx="457101" cy="17035"/>
            </a:xfrm>
            <a:custGeom>
              <a:avLst/>
              <a:gdLst/>
              <a:ahLst/>
              <a:cxnLst/>
              <a:rect l="l" t="t" r="r" b="b"/>
              <a:pathLst>
                <a:path w="6896" h="257" extrusionOk="0">
                  <a:moveTo>
                    <a:pt x="0" y="1"/>
                  </a:moveTo>
                  <a:lnTo>
                    <a:pt x="0" y="256"/>
                  </a:lnTo>
                  <a:lnTo>
                    <a:pt x="6895" y="256"/>
                  </a:lnTo>
                  <a:lnTo>
                    <a:pt x="6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7"/>
            <p:cNvSpPr/>
            <p:nvPr/>
          </p:nvSpPr>
          <p:spPr>
            <a:xfrm>
              <a:off x="7653957" y="2568828"/>
              <a:ext cx="244194" cy="16969"/>
            </a:xfrm>
            <a:custGeom>
              <a:avLst/>
              <a:gdLst/>
              <a:ahLst/>
              <a:cxnLst/>
              <a:rect l="l" t="t" r="r" b="b"/>
              <a:pathLst>
                <a:path w="3684" h="256" extrusionOk="0">
                  <a:moveTo>
                    <a:pt x="0" y="1"/>
                  </a:moveTo>
                  <a:lnTo>
                    <a:pt x="0" y="256"/>
                  </a:lnTo>
                  <a:lnTo>
                    <a:pt x="3684" y="256"/>
                  </a:lnTo>
                  <a:lnTo>
                    <a:pt x="36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7"/>
            <p:cNvSpPr/>
            <p:nvPr/>
          </p:nvSpPr>
          <p:spPr>
            <a:xfrm>
              <a:off x="7437805" y="3115008"/>
              <a:ext cx="118518" cy="16969"/>
            </a:xfrm>
            <a:custGeom>
              <a:avLst/>
              <a:gdLst/>
              <a:ahLst/>
              <a:cxnLst/>
              <a:rect l="l" t="t" r="r" b="b"/>
              <a:pathLst>
                <a:path w="1788" h="256"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7"/>
            <p:cNvSpPr/>
            <p:nvPr/>
          </p:nvSpPr>
          <p:spPr>
            <a:xfrm>
              <a:off x="7437805" y="3115008"/>
              <a:ext cx="118518" cy="16969"/>
            </a:xfrm>
            <a:custGeom>
              <a:avLst/>
              <a:gdLst/>
              <a:ahLst/>
              <a:cxnLst/>
              <a:rect l="l" t="t" r="r" b="b"/>
              <a:pathLst>
                <a:path w="1788" h="256"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7"/>
            <p:cNvSpPr/>
            <p:nvPr/>
          </p:nvSpPr>
          <p:spPr>
            <a:xfrm>
              <a:off x="7437805" y="3157960"/>
              <a:ext cx="118518" cy="16372"/>
            </a:xfrm>
            <a:custGeom>
              <a:avLst/>
              <a:gdLst/>
              <a:ahLst/>
              <a:cxnLst/>
              <a:rect l="l" t="t" r="r" b="b"/>
              <a:pathLst>
                <a:path w="1788" h="247" extrusionOk="0">
                  <a:moveTo>
                    <a:pt x="0" y="1"/>
                  </a:moveTo>
                  <a:lnTo>
                    <a:pt x="0" y="247"/>
                  </a:lnTo>
                  <a:lnTo>
                    <a:pt x="1788" y="247"/>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7"/>
            <p:cNvSpPr/>
            <p:nvPr/>
          </p:nvSpPr>
          <p:spPr>
            <a:xfrm>
              <a:off x="7437805" y="3200316"/>
              <a:ext cx="118518" cy="17035"/>
            </a:xfrm>
            <a:custGeom>
              <a:avLst/>
              <a:gdLst/>
              <a:ahLst/>
              <a:cxnLst/>
              <a:rect l="l" t="t" r="r" b="b"/>
              <a:pathLst>
                <a:path w="1788" h="257"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7"/>
            <p:cNvSpPr/>
            <p:nvPr/>
          </p:nvSpPr>
          <p:spPr>
            <a:xfrm>
              <a:off x="7437805" y="3242605"/>
              <a:ext cx="118518" cy="17035"/>
            </a:xfrm>
            <a:custGeom>
              <a:avLst/>
              <a:gdLst/>
              <a:ahLst/>
              <a:cxnLst/>
              <a:rect l="l" t="t" r="r" b="b"/>
              <a:pathLst>
                <a:path w="1788" h="257" extrusionOk="0">
                  <a:moveTo>
                    <a:pt x="0" y="1"/>
                  </a:moveTo>
                  <a:lnTo>
                    <a:pt x="0" y="256"/>
                  </a:lnTo>
                  <a:lnTo>
                    <a:pt x="1788" y="256"/>
                  </a:lnTo>
                  <a:lnTo>
                    <a:pt x="17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7"/>
            <p:cNvSpPr/>
            <p:nvPr/>
          </p:nvSpPr>
          <p:spPr>
            <a:xfrm>
              <a:off x="7015312" y="3156038"/>
              <a:ext cx="481826" cy="690159"/>
            </a:xfrm>
            <a:custGeom>
              <a:avLst/>
              <a:gdLst/>
              <a:ahLst/>
              <a:cxnLst/>
              <a:rect l="l" t="t" r="r" b="b"/>
              <a:pathLst>
                <a:path w="7269" h="10412" extrusionOk="0">
                  <a:moveTo>
                    <a:pt x="4155" y="1"/>
                  </a:moveTo>
                  <a:cubicBezTo>
                    <a:pt x="4155" y="1"/>
                    <a:pt x="1317" y="3448"/>
                    <a:pt x="1159" y="4460"/>
                  </a:cubicBezTo>
                  <a:cubicBezTo>
                    <a:pt x="1002" y="5462"/>
                    <a:pt x="0" y="8791"/>
                    <a:pt x="0" y="8791"/>
                  </a:cubicBezTo>
                  <a:lnTo>
                    <a:pt x="3635" y="10412"/>
                  </a:lnTo>
                  <a:lnTo>
                    <a:pt x="3556" y="10098"/>
                  </a:lnTo>
                  <a:lnTo>
                    <a:pt x="3939" y="8860"/>
                  </a:lnTo>
                  <a:cubicBezTo>
                    <a:pt x="3939" y="8860"/>
                    <a:pt x="4794" y="8241"/>
                    <a:pt x="5098" y="6542"/>
                  </a:cubicBezTo>
                  <a:cubicBezTo>
                    <a:pt x="5412" y="4843"/>
                    <a:pt x="7269" y="4381"/>
                    <a:pt x="7269" y="2760"/>
                  </a:cubicBezTo>
                  <a:cubicBezTo>
                    <a:pt x="7269" y="2149"/>
                    <a:pt x="7038" y="1844"/>
                    <a:pt x="6672" y="1844"/>
                  </a:cubicBezTo>
                  <a:cubicBezTo>
                    <a:pt x="6062" y="1844"/>
                    <a:pt x="5076" y="2692"/>
                    <a:pt x="4155" y="4381"/>
                  </a:cubicBezTo>
                  <a:lnTo>
                    <a:pt x="41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7"/>
            <p:cNvSpPr/>
            <p:nvPr/>
          </p:nvSpPr>
          <p:spPr>
            <a:xfrm>
              <a:off x="6518581" y="3699036"/>
              <a:ext cx="803440" cy="1138047"/>
            </a:xfrm>
            <a:custGeom>
              <a:avLst/>
              <a:gdLst/>
              <a:ahLst/>
              <a:cxnLst/>
              <a:rect l="l" t="t" r="r" b="b"/>
              <a:pathLst>
                <a:path w="12121" h="17169" extrusionOk="0">
                  <a:moveTo>
                    <a:pt x="6591" y="0"/>
                  </a:moveTo>
                  <a:lnTo>
                    <a:pt x="0" y="16883"/>
                  </a:lnTo>
                  <a:lnTo>
                    <a:pt x="6640" y="17169"/>
                  </a:lnTo>
                  <a:lnTo>
                    <a:pt x="12120" y="2072"/>
                  </a:lnTo>
                  <a:lnTo>
                    <a:pt x="6591"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7"/>
            <p:cNvSpPr/>
            <p:nvPr/>
          </p:nvSpPr>
          <p:spPr>
            <a:xfrm>
              <a:off x="7891651" y="2867239"/>
              <a:ext cx="536445" cy="689894"/>
            </a:xfrm>
            <a:custGeom>
              <a:avLst/>
              <a:gdLst/>
              <a:ahLst/>
              <a:cxnLst/>
              <a:rect l="l" t="t" r="r" b="b"/>
              <a:pathLst>
                <a:path w="8093" h="10408" extrusionOk="0">
                  <a:moveTo>
                    <a:pt x="2043" y="1"/>
                  </a:moveTo>
                  <a:cubicBezTo>
                    <a:pt x="2021" y="1"/>
                    <a:pt x="1997" y="3"/>
                    <a:pt x="1973" y="6"/>
                  </a:cubicBezTo>
                  <a:cubicBezTo>
                    <a:pt x="1011" y="144"/>
                    <a:pt x="2298" y="5369"/>
                    <a:pt x="2259" y="5831"/>
                  </a:cubicBezTo>
                  <a:cubicBezTo>
                    <a:pt x="2255" y="5890"/>
                    <a:pt x="2243" y="5916"/>
                    <a:pt x="2223" y="5916"/>
                  </a:cubicBezTo>
                  <a:cubicBezTo>
                    <a:pt x="2085" y="5916"/>
                    <a:pt x="1577" y="4643"/>
                    <a:pt x="1001" y="4436"/>
                  </a:cubicBezTo>
                  <a:cubicBezTo>
                    <a:pt x="850" y="4381"/>
                    <a:pt x="713" y="4356"/>
                    <a:pt x="595" y="4356"/>
                  </a:cubicBezTo>
                  <a:cubicBezTo>
                    <a:pt x="192" y="4356"/>
                    <a:pt x="0" y="4644"/>
                    <a:pt x="137" y="4986"/>
                  </a:cubicBezTo>
                  <a:cubicBezTo>
                    <a:pt x="323" y="5428"/>
                    <a:pt x="2956" y="9062"/>
                    <a:pt x="3398" y="9435"/>
                  </a:cubicBezTo>
                  <a:cubicBezTo>
                    <a:pt x="3840" y="9808"/>
                    <a:pt x="4173" y="9926"/>
                    <a:pt x="4173" y="9926"/>
                  </a:cubicBezTo>
                  <a:lnTo>
                    <a:pt x="4311" y="10408"/>
                  </a:lnTo>
                  <a:lnTo>
                    <a:pt x="7798" y="10074"/>
                  </a:lnTo>
                  <a:lnTo>
                    <a:pt x="7484" y="9750"/>
                  </a:lnTo>
                  <a:lnTo>
                    <a:pt x="7543" y="9023"/>
                  </a:lnTo>
                  <a:cubicBezTo>
                    <a:pt x="7543" y="9023"/>
                    <a:pt x="8083" y="7451"/>
                    <a:pt x="8083" y="6951"/>
                  </a:cubicBezTo>
                  <a:cubicBezTo>
                    <a:pt x="8093" y="5349"/>
                    <a:pt x="8083" y="3542"/>
                    <a:pt x="7661" y="2992"/>
                  </a:cubicBezTo>
                  <a:cubicBezTo>
                    <a:pt x="7536" y="2834"/>
                    <a:pt x="7198" y="2475"/>
                    <a:pt x="6878" y="2475"/>
                  </a:cubicBezTo>
                  <a:cubicBezTo>
                    <a:pt x="6744" y="2475"/>
                    <a:pt x="6612" y="2539"/>
                    <a:pt x="6502" y="2708"/>
                  </a:cubicBezTo>
                  <a:cubicBezTo>
                    <a:pt x="6498" y="2714"/>
                    <a:pt x="6494" y="2716"/>
                    <a:pt x="6489" y="2716"/>
                  </a:cubicBezTo>
                  <a:cubicBezTo>
                    <a:pt x="6405" y="2716"/>
                    <a:pt x="6191" y="1817"/>
                    <a:pt x="5657" y="1817"/>
                  </a:cubicBezTo>
                  <a:cubicBezTo>
                    <a:pt x="5472" y="1817"/>
                    <a:pt x="5249" y="1925"/>
                    <a:pt x="4979" y="2217"/>
                  </a:cubicBezTo>
                  <a:cubicBezTo>
                    <a:pt x="4974" y="2222"/>
                    <a:pt x="4967" y="2225"/>
                    <a:pt x="4960" y="2225"/>
                  </a:cubicBezTo>
                  <a:cubicBezTo>
                    <a:pt x="4857" y="2225"/>
                    <a:pt x="4528" y="1782"/>
                    <a:pt x="4169" y="1782"/>
                  </a:cubicBezTo>
                  <a:cubicBezTo>
                    <a:pt x="3920" y="1782"/>
                    <a:pt x="3658" y="1993"/>
                    <a:pt x="3447" y="2708"/>
                  </a:cubicBezTo>
                  <a:cubicBezTo>
                    <a:pt x="3395" y="2885"/>
                    <a:pt x="3351" y="2961"/>
                    <a:pt x="3311" y="2961"/>
                  </a:cubicBezTo>
                  <a:cubicBezTo>
                    <a:pt x="3064" y="2961"/>
                    <a:pt x="2972" y="1"/>
                    <a:pt x="20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7"/>
            <p:cNvSpPr/>
            <p:nvPr/>
          </p:nvSpPr>
          <p:spPr>
            <a:xfrm>
              <a:off x="8116817" y="3508934"/>
              <a:ext cx="865947" cy="1675817"/>
            </a:xfrm>
            <a:custGeom>
              <a:avLst/>
              <a:gdLst/>
              <a:ahLst/>
              <a:cxnLst/>
              <a:rect l="l" t="t" r="r" b="b"/>
              <a:pathLst>
                <a:path w="13064" h="25282" extrusionOk="0">
                  <a:moveTo>
                    <a:pt x="4921" y="0"/>
                  </a:moveTo>
                  <a:lnTo>
                    <a:pt x="1" y="658"/>
                  </a:lnTo>
                  <a:lnTo>
                    <a:pt x="5540" y="25282"/>
                  </a:lnTo>
                  <a:lnTo>
                    <a:pt x="13064" y="24211"/>
                  </a:lnTo>
                  <a:lnTo>
                    <a:pt x="4921" y="0"/>
                  </a:ln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7"/>
            <p:cNvSpPr/>
            <p:nvPr/>
          </p:nvSpPr>
          <p:spPr>
            <a:xfrm>
              <a:off x="6746398" y="4499084"/>
              <a:ext cx="2009827" cy="675842"/>
            </a:xfrm>
            <a:custGeom>
              <a:avLst/>
              <a:gdLst/>
              <a:ahLst/>
              <a:cxnLst/>
              <a:rect l="l" t="t" r="r" b="b"/>
              <a:pathLst>
                <a:path w="30321" h="10196" extrusionOk="0">
                  <a:moveTo>
                    <a:pt x="5099" y="1"/>
                  </a:moveTo>
                  <a:cubicBezTo>
                    <a:pt x="2279" y="1"/>
                    <a:pt x="1" y="2290"/>
                    <a:pt x="1" y="5099"/>
                  </a:cubicBezTo>
                  <a:cubicBezTo>
                    <a:pt x="1" y="7917"/>
                    <a:pt x="2279" y="10196"/>
                    <a:pt x="5099" y="10196"/>
                  </a:cubicBezTo>
                  <a:lnTo>
                    <a:pt x="25223" y="10196"/>
                  </a:lnTo>
                  <a:cubicBezTo>
                    <a:pt x="28042" y="10196"/>
                    <a:pt x="30321" y="7917"/>
                    <a:pt x="30321" y="5099"/>
                  </a:cubicBezTo>
                  <a:cubicBezTo>
                    <a:pt x="30321" y="2290"/>
                    <a:pt x="28042" y="1"/>
                    <a:pt x="25223" y="1"/>
                  </a:cubicBezTo>
                  <a:close/>
                </a:path>
              </a:pathLst>
            </a:custGeom>
            <a:solidFill>
              <a:srgbClr val="FF5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2">
            <a:extLst>
              <a:ext uri="{FF2B5EF4-FFF2-40B4-BE49-F238E27FC236}">
                <a16:creationId xmlns:a16="http://schemas.microsoft.com/office/drawing/2014/main" id="{F9C622A5-E76B-4826-910B-651362816746}"/>
              </a:ext>
            </a:extLst>
          </p:cNvPr>
          <p:cNvSpPr>
            <a:spLocks noGrp="1"/>
          </p:cNvSpPr>
          <p:nvPr>
            <p:ph type="body" idx="1"/>
          </p:nvPr>
        </p:nvSpPr>
        <p:spPr>
          <a:xfrm>
            <a:off x="164832" y="1658838"/>
            <a:ext cx="5093100" cy="3080700"/>
          </a:xfrm>
        </p:spPr>
        <p:txBody>
          <a:bodyPr/>
          <a:lstStyle/>
          <a:p>
            <a:pPr lvl="0" algn="just"/>
            <a:r>
              <a:rPr lang="en-US" sz="900" dirty="0" err="1"/>
              <a:t>Sinico</a:t>
            </a:r>
            <a:r>
              <a:rPr lang="en-US" sz="900" dirty="0"/>
              <a:t> C, </a:t>
            </a:r>
            <a:r>
              <a:rPr lang="en-US" sz="900" dirty="0" err="1"/>
              <a:t>Manconi</a:t>
            </a:r>
            <a:r>
              <a:rPr lang="en-US" sz="900" dirty="0"/>
              <a:t> M, </a:t>
            </a:r>
            <a:r>
              <a:rPr lang="en-US" sz="900" dirty="0" err="1"/>
              <a:t>Peppi</a:t>
            </a:r>
            <a:r>
              <a:rPr lang="en-US" sz="900" dirty="0"/>
              <a:t> M, Lai F, </a:t>
            </a:r>
            <a:r>
              <a:rPr lang="en-US" sz="900" dirty="0" err="1"/>
              <a:t>Valenti</a:t>
            </a:r>
            <a:r>
              <a:rPr lang="en-US" sz="900" dirty="0"/>
              <a:t> D, </a:t>
            </a:r>
            <a:r>
              <a:rPr lang="en-US" sz="900" dirty="0" err="1"/>
              <a:t>Fadda</a:t>
            </a:r>
            <a:r>
              <a:rPr lang="en-US" sz="900" dirty="0"/>
              <a:t> AM. Liposomes as Carriers for Dermal Delivery of Tretinoin: In-vitro Evaluation of Drug Permeation and Vesicle–Skin Interaction. Journal of Controlled Release 2005;103(1):123-36. https://doi. org/</a:t>
            </a:r>
            <a:r>
              <a:rPr lang="en-US" sz="900" dirty="0">
                <a:hlinkClick r:id="rId3"/>
              </a:rPr>
              <a:t>10.1016/j.jconrel.2004.11.020 </a:t>
            </a:r>
            <a:endParaRPr lang="en-US" sz="900" dirty="0"/>
          </a:p>
          <a:p>
            <a:pPr lvl="0" algn="just"/>
            <a:r>
              <a:rPr lang="en-US" sz="900" dirty="0" err="1"/>
              <a:t>Katahira</a:t>
            </a:r>
            <a:r>
              <a:rPr lang="en-US" sz="900" dirty="0"/>
              <a:t> N, Murakami T, </a:t>
            </a:r>
            <a:r>
              <a:rPr lang="en-US" sz="900" dirty="0" err="1"/>
              <a:t>Kugai</a:t>
            </a:r>
            <a:r>
              <a:rPr lang="en-US" sz="900" dirty="0"/>
              <a:t> S, </a:t>
            </a:r>
            <a:r>
              <a:rPr lang="en-US" sz="900" dirty="0" err="1"/>
              <a:t>Yata</a:t>
            </a:r>
            <a:r>
              <a:rPr lang="en-US" sz="900" dirty="0"/>
              <a:t> N, Takano M. Enhancement of Topical Delivery of a Lipophilic Drug from Charged Multilamellar Liposomes. Journal of Drug Targeting 1999;6(6):405-14. </a:t>
            </a:r>
            <a:r>
              <a:rPr lang="en-US" sz="900" dirty="0">
                <a:hlinkClick r:id="rId4"/>
              </a:rPr>
              <a:t>https://doi.org/10.3109/10611869908996847</a:t>
            </a:r>
            <a:endParaRPr lang="en-US" sz="900" dirty="0"/>
          </a:p>
          <a:p>
            <a:pPr lvl="0" algn="just"/>
            <a:r>
              <a:rPr lang="en-US" sz="900" dirty="0" err="1"/>
              <a:t>Sinico</a:t>
            </a:r>
            <a:r>
              <a:rPr lang="en-US" sz="900" dirty="0"/>
              <a:t> C, </a:t>
            </a:r>
            <a:r>
              <a:rPr lang="en-US" sz="900" dirty="0" err="1"/>
              <a:t>Valenti</a:t>
            </a:r>
            <a:r>
              <a:rPr lang="en-US" sz="900" dirty="0"/>
              <a:t> D, </a:t>
            </a:r>
            <a:r>
              <a:rPr lang="en-US" sz="900" dirty="0" err="1"/>
              <a:t>Manconi</a:t>
            </a:r>
            <a:r>
              <a:rPr lang="en-US" sz="900" dirty="0"/>
              <a:t> M, Lai F, </a:t>
            </a:r>
            <a:r>
              <a:rPr lang="en-US" sz="900" dirty="0" err="1"/>
              <a:t>Fadda</a:t>
            </a:r>
            <a:r>
              <a:rPr lang="en-US" sz="900" dirty="0"/>
              <a:t> AM. Cutaneous Delivery of 8-Methoxypsoralen from Liposomal and </a:t>
            </a:r>
            <a:r>
              <a:rPr lang="en-US" sz="900" dirty="0" err="1"/>
              <a:t>Niosomal</a:t>
            </a:r>
            <a:r>
              <a:rPr lang="en-US" sz="900" dirty="0"/>
              <a:t> Carriers. Journal of Drug Delivery Science and Technology 2006;16(2):115-20.https://doi.org/10.1016/S1773-2247 (06) 50017-6</a:t>
            </a:r>
          </a:p>
          <a:p>
            <a:pPr lvl="0" algn="just"/>
            <a:r>
              <a:rPr lang="en-US" sz="900" dirty="0"/>
              <a:t>Wu IY, </a:t>
            </a:r>
            <a:r>
              <a:rPr lang="en-US" sz="900" dirty="0" err="1"/>
              <a:t>Bala</a:t>
            </a:r>
            <a:r>
              <a:rPr lang="en-US" sz="900" dirty="0"/>
              <a:t> S, </a:t>
            </a:r>
            <a:r>
              <a:rPr lang="en-US" sz="900" dirty="0" err="1"/>
              <a:t>Škalko</a:t>
            </a:r>
            <a:r>
              <a:rPr lang="en-US" sz="900" dirty="0"/>
              <a:t>-Basnet N, di </a:t>
            </a:r>
            <a:r>
              <a:rPr lang="en-US" sz="900" dirty="0" err="1"/>
              <a:t>Cagno</a:t>
            </a:r>
            <a:r>
              <a:rPr lang="en-US" sz="900" dirty="0"/>
              <a:t> MP. Interpreting Non-Linear Drug Diffusion </a:t>
            </a:r>
            <a:r>
              <a:rPr lang="en-US" sz="900" dirty="0" err="1"/>
              <a:t>Data:Utilising</a:t>
            </a:r>
            <a:r>
              <a:rPr lang="en-US" sz="900" dirty="0"/>
              <a:t> Korsmeyer-Peppas Model to Study Drug Release From Liposomes. European Journal of Pharmaceutical Sciences 2019;138:105026.https://doi.org/</a:t>
            </a:r>
            <a:r>
              <a:rPr lang="en-US" sz="900" dirty="0">
                <a:hlinkClick r:id="rId5"/>
              </a:rPr>
              <a:t>10.1016/j. ejps.2019.105026 </a:t>
            </a:r>
            <a:endParaRPr lang="en-US" sz="900" dirty="0"/>
          </a:p>
          <a:p>
            <a:pPr lvl="0" algn="just"/>
            <a:r>
              <a:rPr lang="en-US" sz="900" dirty="0" err="1"/>
              <a:t>Choube</a:t>
            </a:r>
            <a:r>
              <a:rPr lang="en-US" sz="900" dirty="0"/>
              <a:t> MKD and RN. Formulation and Evaluation of Transdermal Therapeutic System of Ondansetron Hydrochloride. Current Trends in Pharmaceutical Research 2012;1(1): p. 13–32.</a:t>
            </a:r>
          </a:p>
          <a:p>
            <a:pPr lvl="0" algn="just"/>
            <a:r>
              <a:rPr lang="en-US" sz="900" dirty="0" err="1"/>
              <a:t>Narishetty</a:t>
            </a:r>
            <a:r>
              <a:rPr lang="en-US" sz="900" dirty="0"/>
              <a:t> ST, </a:t>
            </a:r>
            <a:r>
              <a:rPr lang="en-US" sz="900" dirty="0" err="1"/>
              <a:t>Panchagnula</a:t>
            </a:r>
            <a:r>
              <a:rPr lang="en-US" sz="900" dirty="0"/>
              <a:t> R. Transdermal Delivery of Zidovudine: Effect of Terpenes and Their Mechanism of Action. Journal of Controlled Release 2004;95(3):367-79. https:// </a:t>
            </a:r>
            <a:r>
              <a:rPr lang="en-US" sz="900" dirty="0">
                <a:hlinkClick r:id="rId6"/>
              </a:rPr>
              <a:t>10.1016/j.jconrel.2003.11.022 </a:t>
            </a:r>
            <a:endParaRPr lang="en-US" sz="900" dirty="0"/>
          </a:p>
          <a:p>
            <a:pPr lvl="0" algn="just"/>
            <a:r>
              <a:rPr lang="en-US" sz="900" dirty="0"/>
              <a:t>El-</a:t>
            </a:r>
            <a:r>
              <a:rPr lang="en-US" sz="900" dirty="0" err="1"/>
              <a:t>Kattan</a:t>
            </a:r>
            <a:r>
              <a:rPr lang="en-US" sz="900" dirty="0"/>
              <a:t> AF, </a:t>
            </a:r>
            <a:r>
              <a:rPr lang="en-US" sz="900" dirty="0" err="1"/>
              <a:t>Asbill</a:t>
            </a:r>
            <a:r>
              <a:rPr lang="en-US" sz="900" dirty="0"/>
              <a:t> CS, Kim N, </a:t>
            </a:r>
            <a:r>
              <a:rPr lang="en-US" sz="900" dirty="0" err="1"/>
              <a:t>Michniak</a:t>
            </a:r>
            <a:r>
              <a:rPr lang="en-US" sz="900" dirty="0"/>
              <a:t> BB. The Effects Of Terpene Enhancers on the Percutaneous Permeation of Drugs with Different Lipophilicities. International Journal of Pharmaceutics 2001;215(1–2):229–40. https://doi.org/</a:t>
            </a:r>
            <a:r>
              <a:rPr lang="en-US" sz="900" dirty="0">
                <a:hlinkClick r:id="rId7"/>
              </a:rPr>
              <a:t>10.1016/s0378-5173(00)00699-2 </a:t>
            </a:r>
            <a:endParaRPr lang="en-US" sz="900" dirty="0"/>
          </a:p>
          <a:p>
            <a:pPr lvl="0" algn="just"/>
            <a:r>
              <a:rPr lang="en-US" sz="900" dirty="0" err="1"/>
              <a:t>Ahad</a:t>
            </a:r>
            <a:r>
              <a:rPr lang="en-US" sz="900" dirty="0"/>
              <a:t> A, Al-</a:t>
            </a:r>
            <a:r>
              <a:rPr lang="en-US" sz="900" dirty="0" err="1"/>
              <a:t>Mohizea</a:t>
            </a:r>
            <a:r>
              <a:rPr lang="en-US" sz="900" dirty="0"/>
              <a:t> AM, Al-</a:t>
            </a:r>
            <a:r>
              <a:rPr lang="en-US" sz="900" dirty="0" err="1"/>
              <a:t>Jenoobi</a:t>
            </a:r>
            <a:r>
              <a:rPr lang="en-US" sz="900" dirty="0"/>
              <a:t> FI, Aqil M. Transdermal Delivery of Angiotensin II Receptor Blockers (Arbs), Angiotensin-Converting Enzyme Inhibitors (</a:t>
            </a:r>
            <a:r>
              <a:rPr lang="en-US" sz="900" dirty="0" err="1"/>
              <a:t>Aceis</a:t>
            </a:r>
            <a:r>
              <a:rPr lang="en-US" sz="900" dirty="0"/>
              <a:t>) and Others for Management of Hypertension. Drug Delivery 2016;23(2):579–90. https://doi. org/</a:t>
            </a:r>
            <a:r>
              <a:rPr lang="en-US" sz="900" dirty="0">
                <a:hlinkClick r:id="rId8"/>
              </a:rPr>
              <a:t>10.3109/10717544.2014.942444 </a:t>
            </a:r>
            <a:endParaRPr lang="en-US" sz="900" dirty="0"/>
          </a:p>
          <a:p>
            <a:endParaRPr lang="en-US" sz="900" dirty="0"/>
          </a:p>
        </p:txBody>
      </p:sp>
      <p:sp>
        <p:nvSpPr>
          <p:cNvPr id="46" name="Google Shape;1137;p47">
            <a:extLst>
              <a:ext uri="{FF2B5EF4-FFF2-40B4-BE49-F238E27FC236}">
                <a16:creationId xmlns:a16="http://schemas.microsoft.com/office/drawing/2014/main" id="{CC39CA35-9413-4D17-879D-D2D4EC0C1CC1}"/>
              </a:ext>
            </a:extLst>
          </p:cNvPr>
          <p:cNvSpPr txBox="1">
            <a:spLocks noGrp="1"/>
          </p:cNvSpPr>
          <p:nvPr>
            <p:ph type="title"/>
          </p:nvPr>
        </p:nvSpPr>
        <p:spPr>
          <a:xfrm>
            <a:off x="921543" y="220124"/>
            <a:ext cx="605936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Bibliographical References</a:t>
            </a:r>
            <a:endParaRPr dirty="0"/>
          </a:p>
        </p:txBody>
      </p:sp>
      <p:pic>
        <p:nvPicPr>
          <p:cNvPr id="47" name="Picture 46">
            <a:extLst>
              <a:ext uri="{FF2B5EF4-FFF2-40B4-BE49-F238E27FC236}">
                <a16:creationId xmlns:a16="http://schemas.microsoft.com/office/drawing/2014/main" id="{ED169299-D3D0-46E9-B2E7-9C61DEC45D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3" y="-15240"/>
            <a:ext cx="914400" cy="914400"/>
          </a:xfrm>
          <a:prstGeom prst="rect">
            <a:avLst/>
          </a:prstGeom>
        </p:spPr>
      </p:pic>
    </p:spTree>
    <p:extLst>
      <p:ext uri="{BB962C8B-B14F-4D97-AF65-F5344CB8AC3E}">
        <p14:creationId xmlns:p14="http://schemas.microsoft.com/office/powerpoint/2010/main" val="2452834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48"/>
          <p:cNvSpPr txBox="1">
            <a:spLocks noGrp="1"/>
          </p:cNvSpPr>
          <p:nvPr>
            <p:ph type="ctrTitle"/>
          </p:nvPr>
        </p:nvSpPr>
        <p:spPr>
          <a:xfrm>
            <a:off x="720000" y="692400"/>
            <a:ext cx="4227300" cy="1008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Thanks!</a:t>
            </a:r>
            <a:endParaRPr/>
          </a:p>
        </p:txBody>
      </p:sp>
      <p:sp>
        <p:nvSpPr>
          <p:cNvPr id="1182" name="Google Shape;1182;p48"/>
          <p:cNvSpPr txBox="1">
            <a:spLocks noGrp="1"/>
          </p:cNvSpPr>
          <p:nvPr>
            <p:ph type="subTitle" idx="1"/>
          </p:nvPr>
        </p:nvSpPr>
        <p:spPr>
          <a:xfrm>
            <a:off x="720000" y="1607075"/>
            <a:ext cx="4227300" cy="39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Do you have any questions?</a:t>
            </a:r>
            <a:endParaRPr dirty="0"/>
          </a:p>
        </p:txBody>
      </p:sp>
      <p:grpSp>
        <p:nvGrpSpPr>
          <p:cNvPr id="1185" name="Google Shape;1185;p48"/>
          <p:cNvGrpSpPr/>
          <p:nvPr/>
        </p:nvGrpSpPr>
        <p:grpSpPr>
          <a:xfrm>
            <a:off x="5863160" y="907067"/>
            <a:ext cx="2018908" cy="3696376"/>
            <a:chOff x="5947475" y="1061300"/>
            <a:chExt cx="1785222" cy="3268526"/>
          </a:xfrm>
        </p:grpSpPr>
        <p:sp>
          <p:nvSpPr>
            <p:cNvPr id="1186" name="Google Shape;1186;p48"/>
            <p:cNvSpPr/>
            <p:nvPr/>
          </p:nvSpPr>
          <p:spPr>
            <a:xfrm>
              <a:off x="5960659" y="1612034"/>
              <a:ext cx="1772038" cy="2505019"/>
            </a:xfrm>
            <a:custGeom>
              <a:avLst/>
              <a:gdLst/>
              <a:ahLst/>
              <a:cxnLst/>
              <a:rect l="l" t="t" r="r" b="b"/>
              <a:pathLst>
                <a:path w="10618" h="15010" extrusionOk="0">
                  <a:moveTo>
                    <a:pt x="737" y="0"/>
                  </a:moveTo>
                  <a:cubicBezTo>
                    <a:pt x="511" y="0"/>
                    <a:pt x="324" y="177"/>
                    <a:pt x="324" y="403"/>
                  </a:cubicBezTo>
                  <a:lnTo>
                    <a:pt x="265" y="14222"/>
                  </a:lnTo>
                  <a:lnTo>
                    <a:pt x="0" y="14419"/>
                  </a:lnTo>
                  <a:cubicBezTo>
                    <a:pt x="0" y="14419"/>
                    <a:pt x="295" y="14822"/>
                    <a:pt x="756" y="14900"/>
                  </a:cubicBezTo>
                  <a:cubicBezTo>
                    <a:pt x="1303" y="14987"/>
                    <a:pt x="3328" y="15010"/>
                    <a:pt x="5343" y="15010"/>
                  </a:cubicBezTo>
                  <a:cubicBezTo>
                    <a:pt x="7673" y="15010"/>
                    <a:pt x="9989" y="14979"/>
                    <a:pt x="9989" y="14979"/>
                  </a:cubicBezTo>
                  <a:cubicBezTo>
                    <a:pt x="10215" y="14979"/>
                    <a:pt x="10558" y="14713"/>
                    <a:pt x="10558" y="14488"/>
                  </a:cubicBezTo>
                  <a:lnTo>
                    <a:pt x="10617" y="452"/>
                  </a:lnTo>
                  <a:cubicBezTo>
                    <a:pt x="10617" y="227"/>
                    <a:pt x="10431" y="40"/>
                    <a:pt x="10205" y="40"/>
                  </a:cubicBezTo>
                  <a:lnTo>
                    <a:pt x="737" y="0"/>
                  </a:ln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8"/>
            <p:cNvSpPr/>
            <p:nvPr/>
          </p:nvSpPr>
          <p:spPr>
            <a:xfrm>
              <a:off x="5947475" y="1567809"/>
              <a:ext cx="1727812" cy="2486661"/>
            </a:xfrm>
            <a:custGeom>
              <a:avLst/>
              <a:gdLst/>
              <a:ahLst/>
              <a:cxnLst/>
              <a:rect l="l" t="t" r="r" b="b"/>
              <a:pathLst>
                <a:path w="10353" h="14900" extrusionOk="0">
                  <a:moveTo>
                    <a:pt x="472" y="0"/>
                  </a:moveTo>
                  <a:cubicBezTo>
                    <a:pt x="246" y="0"/>
                    <a:pt x="69" y="187"/>
                    <a:pt x="60" y="403"/>
                  </a:cubicBezTo>
                  <a:lnTo>
                    <a:pt x="1" y="14448"/>
                  </a:lnTo>
                  <a:cubicBezTo>
                    <a:pt x="1" y="14674"/>
                    <a:pt x="187" y="14851"/>
                    <a:pt x="413" y="14860"/>
                  </a:cubicBezTo>
                  <a:lnTo>
                    <a:pt x="9881" y="14900"/>
                  </a:lnTo>
                  <a:cubicBezTo>
                    <a:pt x="10107" y="14900"/>
                    <a:pt x="10294" y="14714"/>
                    <a:pt x="10294" y="14487"/>
                  </a:cubicBezTo>
                  <a:lnTo>
                    <a:pt x="10353" y="452"/>
                  </a:lnTo>
                  <a:cubicBezTo>
                    <a:pt x="10353" y="226"/>
                    <a:pt x="10176" y="40"/>
                    <a:pt x="9950" y="40"/>
                  </a:cubicBezTo>
                  <a:lnTo>
                    <a:pt x="472" y="0"/>
                  </a:lnTo>
                  <a:close/>
                </a:path>
              </a:pathLst>
            </a:custGeom>
            <a:solidFill>
              <a:srgbClr val="00B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8"/>
            <p:cNvSpPr/>
            <p:nvPr/>
          </p:nvSpPr>
          <p:spPr>
            <a:xfrm>
              <a:off x="6163932" y="1567809"/>
              <a:ext cx="222965" cy="2481821"/>
            </a:xfrm>
            <a:custGeom>
              <a:avLst/>
              <a:gdLst/>
              <a:ahLst/>
              <a:cxnLst/>
              <a:rect l="l" t="t" r="r" b="b"/>
              <a:pathLst>
                <a:path w="1336" h="14871" extrusionOk="0">
                  <a:moveTo>
                    <a:pt x="0" y="0"/>
                  </a:moveTo>
                  <a:lnTo>
                    <a:pt x="0" y="14871"/>
                  </a:lnTo>
                  <a:lnTo>
                    <a:pt x="1336" y="14871"/>
                  </a:lnTo>
                  <a:lnTo>
                    <a:pt x="13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8"/>
            <p:cNvSpPr/>
            <p:nvPr/>
          </p:nvSpPr>
          <p:spPr>
            <a:xfrm>
              <a:off x="6203151" y="4078991"/>
              <a:ext cx="144527" cy="250836"/>
            </a:xfrm>
            <a:custGeom>
              <a:avLst/>
              <a:gdLst/>
              <a:ahLst/>
              <a:cxnLst/>
              <a:rect l="l" t="t" r="r" b="b"/>
              <a:pathLst>
                <a:path w="866" h="1503" extrusionOk="0">
                  <a:moveTo>
                    <a:pt x="1" y="0"/>
                  </a:moveTo>
                  <a:lnTo>
                    <a:pt x="1" y="1503"/>
                  </a:lnTo>
                  <a:lnTo>
                    <a:pt x="433" y="983"/>
                  </a:lnTo>
                  <a:lnTo>
                    <a:pt x="865" y="1503"/>
                  </a:lnTo>
                  <a:lnTo>
                    <a:pt x="865" y="0"/>
                  </a:lnTo>
                  <a:close/>
                </a:path>
              </a:pathLst>
            </a:custGeom>
            <a:solidFill>
              <a:srgbClr val="FF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8"/>
            <p:cNvSpPr/>
            <p:nvPr/>
          </p:nvSpPr>
          <p:spPr>
            <a:xfrm>
              <a:off x="7486704" y="1177622"/>
              <a:ext cx="146029" cy="42891"/>
            </a:xfrm>
            <a:custGeom>
              <a:avLst/>
              <a:gdLst/>
              <a:ahLst/>
              <a:cxnLst/>
              <a:rect l="l" t="t" r="r" b="b"/>
              <a:pathLst>
                <a:path w="875" h="257" extrusionOk="0">
                  <a:moveTo>
                    <a:pt x="128" y="1"/>
                  </a:moveTo>
                  <a:cubicBezTo>
                    <a:pt x="59" y="1"/>
                    <a:pt x="0" y="60"/>
                    <a:pt x="0" y="128"/>
                  </a:cubicBezTo>
                  <a:cubicBezTo>
                    <a:pt x="0" y="197"/>
                    <a:pt x="59" y="256"/>
                    <a:pt x="128" y="256"/>
                  </a:cubicBezTo>
                  <a:lnTo>
                    <a:pt x="746" y="256"/>
                  </a:lnTo>
                  <a:cubicBezTo>
                    <a:pt x="816" y="256"/>
                    <a:pt x="875" y="197"/>
                    <a:pt x="875" y="128"/>
                  </a:cubicBezTo>
                  <a:cubicBezTo>
                    <a:pt x="875" y="60"/>
                    <a:pt x="816" y="1"/>
                    <a:pt x="746" y="1"/>
                  </a:cubicBezTo>
                  <a:close/>
                </a:path>
              </a:pathLst>
            </a:custGeom>
            <a:solidFill>
              <a:srgbClr val="FF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8"/>
            <p:cNvSpPr/>
            <p:nvPr/>
          </p:nvSpPr>
          <p:spPr>
            <a:xfrm>
              <a:off x="6173778" y="1125219"/>
              <a:ext cx="1362156" cy="149200"/>
            </a:xfrm>
            <a:custGeom>
              <a:avLst/>
              <a:gdLst/>
              <a:ahLst/>
              <a:cxnLst/>
              <a:rect l="l" t="t" r="r" b="b"/>
              <a:pathLst>
                <a:path w="8162" h="894" extrusionOk="0">
                  <a:moveTo>
                    <a:pt x="452" y="1"/>
                  </a:moveTo>
                  <a:cubicBezTo>
                    <a:pt x="206" y="1"/>
                    <a:pt x="0" y="197"/>
                    <a:pt x="0" y="442"/>
                  </a:cubicBezTo>
                  <a:cubicBezTo>
                    <a:pt x="0" y="688"/>
                    <a:pt x="206" y="894"/>
                    <a:pt x="452" y="894"/>
                  </a:cubicBezTo>
                  <a:lnTo>
                    <a:pt x="7720" y="894"/>
                  </a:lnTo>
                  <a:cubicBezTo>
                    <a:pt x="7965" y="894"/>
                    <a:pt x="8162" y="688"/>
                    <a:pt x="8162" y="442"/>
                  </a:cubicBezTo>
                  <a:cubicBezTo>
                    <a:pt x="8162" y="197"/>
                    <a:pt x="7965" y="1"/>
                    <a:pt x="7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8"/>
            <p:cNvSpPr/>
            <p:nvPr/>
          </p:nvSpPr>
          <p:spPr>
            <a:xfrm>
              <a:off x="5991701" y="1125219"/>
              <a:ext cx="257511" cy="149200"/>
            </a:xfrm>
            <a:custGeom>
              <a:avLst/>
              <a:gdLst/>
              <a:ahLst/>
              <a:cxnLst/>
              <a:rect l="l" t="t" r="r" b="b"/>
              <a:pathLst>
                <a:path w="1543" h="894" extrusionOk="0">
                  <a:moveTo>
                    <a:pt x="1" y="1"/>
                  </a:moveTo>
                  <a:lnTo>
                    <a:pt x="1" y="894"/>
                  </a:lnTo>
                  <a:lnTo>
                    <a:pt x="1543" y="894"/>
                  </a:lnTo>
                  <a:lnTo>
                    <a:pt x="15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8"/>
            <p:cNvSpPr/>
            <p:nvPr/>
          </p:nvSpPr>
          <p:spPr>
            <a:xfrm>
              <a:off x="6119539" y="1087502"/>
              <a:ext cx="129674" cy="214954"/>
            </a:xfrm>
            <a:custGeom>
              <a:avLst/>
              <a:gdLst/>
              <a:ahLst/>
              <a:cxnLst/>
              <a:rect l="l" t="t" r="r" b="b"/>
              <a:pathLst>
                <a:path w="777" h="1288" extrusionOk="0">
                  <a:moveTo>
                    <a:pt x="1" y="0"/>
                  </a:moveTo>
                  <a:lnTo>
                    <a:pt x="1" y="1287"/>
                  </a:lnTo>
                  <a:lnTo>
                    <a:pt x="777" y="1287"/>
                  </a:lnTo>
                  <a:lnTo>
                    <a:pt x="777" y="0"/>
                  </a:lnTo>
                  <a:close/>
                </a:path>
              </a:pathLst>
            </a:custGeom>
            <a:solidFill>
              <a:srgbClr val="FF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8"/>
            <p:cNvSpPr/>
            <p:nvPr/>
          </p:nvSpPr>
          <p:spPr>
            <a:xfrm>
              <a:off x="6119539" y="1061300"/>
              <a:ext cx="436250" cy="52570"/>
            </a:xfrm>
            <a:custGeom>
              <a:avLst/>
              <a:gdLst/>
              <a:ahLst/>
              <a:cxnLst/>
              <a:rect l="l" t="t" r="r" b="b"/>
              <a:pathLst>
                <a:path w="2614" h="315" extrusionOk="0">
                  <a:moveTo>
                    <a:pt x="158" y="0"/>
                  </a:moveTo>
                  <a:cubicBezTo>
                    <a:pt x="70" y="0"/>
                    <a:pt x="1" y="69"/>
                    <a:pt x="1" y="157"/>
                  </a:cubicBezTo>
                  <a:cubicBezTo>
                    <a:pt x="1" y="246"/>
                    <a:pt x="70" y="314"/>
                    <a:pt x="158" y="314"/>
                  </a:cubicBezTo>
                  <a:lnTo>
                    <a:pt x="2456" y="314"/>
                  </a:lnTo>
                  <a:cubicBezTo>
                    <a:pt x="2545" y="314"/>
                    <a:pt x="2613" y="246"/>
                    <a:pt x="2613" y="157"/>
                  </a:cubicBezTo>
                  <a:cubicBezTo>
                    <a:pt x="2613" y="69"/>
                    <a:pt x="2545" y="0"/>
                    <a:pt x="2456" y="0"/>
                  </a:cubicBezTo>
                  <a:close/>
                </a:path>
              </a:pathLst>
            </a:custGeom>
            <a:solidFill>
              <a:srgbClr val="FF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79106D54-DEAB-4C66-9CBB-5577B024C020}"/>
              </a:ext>
            </a:extLst>
          </p:cNvPr>
          <p:cNvPicPr>
            <a:picLocks noChangeAspect="1"/>
          </p:cNvPicPr>
          <p:nvPr/>
        </p:nvPicPr>
        <p:blipFill rotWithShape="1">
          <a:blip r:embed="rId3"/>
          <a:srcRect l="18116" t="77459" r="48082" b="14997"/>
          <a:stretch/>
        </p:blipFill>
        <p:spPr>
          <a:xfrm>
            <a:off x="647813" y="4073416"/>
            <a:ext cx="3924300" cy="492715"/>
          </a:xfrm>
          <a:prstGeom prst="rect">
            <a:avLst/>
          </a:prstGeom>
        </p:spPr>
      </p:pic>
      <p:pic>
        <p:nvPicPr>
          <p:cNvPr id="38" name="Picture 37">
            <a:extLst>
              <a:ext uri="{FF2B5EF4-FFF2-40B4-BE49-F238E27FC236}">
                <a16:creationId xmlns:a16="http://schemas.microsoft.com/office/drawing/2014/main" id="{F70CF86F-DE3F-45BE-8A4F-2CABEDCDB7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3" y="-15240"/>
            <a:ext cx="914400" cy="914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6" name="Picture 25">
            <a:extLst>
              <a:ext uri="{FF2B5EF4-FFF2-40B4-BE49-F238E27FC236}">
                <a16:creationId xmlns:a16="http://schemas.microsoft.com/office/drawing/2014/main" id="{40621FC8-5494-4E28-8CB4-48B725B1BFD4}"/>
              </a:ext>
            </a:extLst>
          </p:cNvPr>
          <p:cNvPicPr>
            <a:picLocks noChangeAspect="1"/>
          </p:cNvPicPr>
          <p:nvPr/>
        </p:nvPicPr>
        <p:blipFill rotWithShape="1">
          <a:blip r:embed="rId3"/>
          <a:srcRect l="21454" t="25186" r="60181" b="9983"/>
          <a:stretch/>
        </p:blipFill>
        <p:spPr>
          <a:xfrm>
            <a:off x="2075611" y="0"/>
            <a:ext cx="2133600" cy="5143500"/>
          </a:xfrm>
          <a:prstGeom prst="rect">
            <a:avLst/>
          </a:prstGeom>
        </p:spPr>
      </p:pic>
      <p:pic>
        <p:nvPicPr>
          <p:cNvPr id="20" name="Picture 19">
            <a:extLst>
              <a:ext uri="{FF2B5EF4-FFF2-40B4-BE49-F238E27FC236}">
                <a16:creationId xmlns:a16="http://schemas.microsoft.com/office/drawing/2014/main" id="{43345677-25BE-44E3-934B-37799227A491}"/>
              </a:ext>
            </a:extLst>
          </p:cNvPr>
          <p:cNvPicPr>
            <a:picLocks noChangeAspect="1"/>
          </p:cNvPicPr>
          <p:nvPr/>
        </p:nvPicPr>
        <p:blipFill rotWithShape="1">
          <a:blip r:embed="rId3"/>
          <a:srcRect l="21454" t="25186" r="60181" b="9983"/>
          <a:stretch/>
        </p:blipFill>
        <p:spPr>
          <a:xfrm>
            <a:off x="-57989" y="0"/>
            <a:ext cx="2133600" cy="5143500"/>
          </a:xfrm>
          <a:prstGeom prst="rect">
            <a:avLst/>
          </a:prstGeom>
        </p:spPr>
      </p:pic>
      <p:sp>
        <p:nvSpPr>
          <p:cNvPr id="226" name="Google Shape;226;p29"/>
          <p:cNvSpPr txBox="1">
            <a:spLocks noGrp="1"/>
          </p:cNvSpPr>
          <p:nvPr>
            <p:ph type="title"/>
          </p:nvPr>
        </p:nvSpPr>
        <p:spPr>
          <a:xfrm>
            <a:off x="880947" y="78776"/>
            <a:ext cx="3328264" cy="829800"/>
          </a:xfrm>
          <a:prstGeom prst="rect">
            <a:avLst/>
          </a:prstGeom>
          <a:noFill/>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solidFill>
                  <a:srgbClr val="000000"/>
                </a:solidFill>
              </a:rPr>
              <a:t>Introduction</a:t>
            </a:r>
            <a:endParaRPr sz="3200" dirty="0">
              <a:solidFill>
                <a:srgbClr val="000000"/>
              </a:solidFill>
            </a:endParaRPr>
          </a:p>
        </p:txBody>
      </p:sp>
      <p:sp>
        <p:nvSpPr>
          <p:cNvPr id="227" name="Google Shape;227;p29"/>
          <p:cNvSpPr txBox="1">
            <a:spLocks noGrp="1"/>
          </p:cNvSpPr>
          <p:nvPr>
            <p:ph type="subTitle" idx="1"/>
          </p:nvPr>
        </p:nvSpPr>
        <p:spPr>
          <a:xfrm>
            <a:off x="149611" y="1164661"/>
            <a:ext cx="3852000" cy="1587277"/>
          </a:xfrm>
          <a:prstGeom prst="rect">
            <a:avLst/>
          </a:prstGeom>
          <a:noFill/>
        </p:spPr>
        <p:txBody>
          <a:bodyPr spcFirstLastPara="1" wrap="square" lIns="91425" tIns="91425" rIns="91425" bIns="91425" anchor="ctr" anchorCtr="0">
            <a:noAutofit/>
          </a:bodyPr>
          <a:lstStyle/>
          <a:p>
            <a:pPr marL="0" indent="0" algn="just">
              <a:buClr>
                <a:schemeClr val="dk1"/>
              </a:buClr>
              <a:buSzPts val="1100"/>
            </a:pPr>
            <a:r>
              <a:rPr lang="en-US" dirty="0">
                <a:solidFill>
                  <a:srgbClr val="000000"/>
                </a:solidFill>
              </a:rPr>
              <a:t>The transdermal route is an essential route that overcomes many challenges in drug delivery. Drugs used for transdermal delivery should have several requirements</a:t>
            </a:r>
          </a:p>
          <a:p>
            <a:pPr marL="0" lvl="0" indent="0" algn="l" rtl="0">
              <a:spcBef>
                <a:spcPts val="0"/>
              </a:spcBef>
              <a:spcAft>
                <a:spcPts val="0"/>
              </a:spcAft>
              <a:buClr>
                <a:schemeClr val="dk1"/>
              </a:buClr>
              <a:buSzPts val="1100"/>
              <a:buFont typeface="Arial"/>
              <a:buNone/>
            </a:pPr>
            <a:endParaRPr dirty="0">
              <a:solidFill>
                <a:srgbClr val="000000"/>
              </a:solidFill>
            </a:endParaRPr>
          </a:p>
        </p:txBody>
      </p:sp>
      <p:graphicFrame>
        <p:nvGraphicFramePr>
          <p:cNvPr id="9" name="Diagram 8">
            <a:extLst>
              <a:ext uri="{FF2B5EF4-FFF2-40B4-BE49-F238E27FC236}">
                <a16:creationId xmlns:a16="http://schemas.microsoft.com/office/drawing/2014/main" id="{C0FE62D8-44EE-46D1-8E28-BD5E8BB224E9}"/>
              </a:ext>
            </a:extLst>
          </p:cNvPr>
          <p:cNvGraphicFramePr/>
          <p:nvPr>
            <p:extLst>
              <p:ext uri="{D42A27DB-BD31-4B8C-83A1-F6EECF244321}">
                <p14:modId xmlns:p14="http://schemas.microsoft.com/office/powerpoint/2010/main" val="110041495"/>
              </p:ext>
            </p:extLst>
          </p:nvPr>
        </p:nvGraphicFramePr>
        <p:xfrm>
          <a:off x="4572000" y="699820"/>
          <a:ext cx="3807585" cy="29589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7" name="Picture 26">
            <a:extLst>
              <a:ext uri="{FF2B5EF4-FFF2-40B4-BE49-F238E27FC236}">
                <a16:creationId xmlns:a16="http://schemas.microsoft.com/office/drawing/2014/main" id="{593BC7B4-C7A5-4E42-A4C9-4FEAC92E12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1" y="1796"/>
            <a:ext cx="914400" cy="914400"/>
          </a:xfrm>
          <a:prstGeom prst="rect">
            <a:avLst/>
          </a:prstGeom>
        </p:spPr>
      </p:pic>
      <p:pic>
        <p:nvPicPr>
          <p:cNvPr id="3" name="Picture 2">
            <a:extLst>
              <a:ext uri="{FF2B5EF4-FFF2-40B4-BE49-F238E27FC236}">
                <a16:creationId xmlns:a16="http://schemas.microsoft.com/office/drawing/2014/main" id="{951D6224-96BC-4E21-B8CF-DAB1BA9FD17C}"/>
              </a:ext>
            </a:extLst>
          </p:cNvPr>
          <p:cNvPicPr>
            <a:picLocks noChangeAspect="1"/>
          </p:cNvPicPr>
          <p:nvPr/>
        </p:nvPicPr>
        <p:blipFill rotWithShape="1">
          <a:blip r:embed="rId10"/>
          <a:srcRect t="17632" b="9834"/>
          <a:stretch/>
        </p:blipFill>
        <p:spPr>
          <a:xfrm>
            <a:off x="205067" y="2446019"/>
            <a:ext cx="3603927" cy="2175251"/>
          </a:xfrm>
          <a:prstGeom prst="rect">
            <a:avLst/>
          </a:prstGeom>
        </p:spPr>
      </p:pic>
      <p:sp>
        <p:nvSpPr>
          <p:cNvPr id="4" name="TextBox 3">
            <a:extLst>
              <a:ext uri="{FF2B5EF4-FFF2-40B4-BE49-F238E27FC236}">
                <a16:creationId xmlns:a16="http://schemas.microsoft.com/office/drawing/2014/main" id="{5E58C80D-2C3A-43A9-8795-EDCF299B4F5F}"/>
              </a:ext>
            </a:extLst>
          </p:cNvPr>
          <p:cNvSpPr txBox="1"/>
          <p:nvPr/>
        </p:nvSpPr>
        <p:spPr>
          <a:xfrm>
            <a:off x="1431531" y="4621270"/>
            <a:ext cx="1646949" cy="338554"/>
          </a:xfrm>
          <a:prstGeom prst="rect">
            <a:avLst/>
          </a:prstGeom>
          <a:noFill/>
        </p:spPr>
        <p:txBody>
          <a:bodyPr wrap="square" rtlCol="0">
            <a:spAutoFit/>
          </a:bodyPr>
          <a:lstStyle/>
          <a:p>
            <a:r>
              <a:rPr lang="en-US" sz="1600" b="1" dirty="0">
                <a:latin typeface="Maven Pro"/>
                <a:sym typeface="Maven Pro"/>
              </a:rPr>
              <a:t>Skin Structure</a:t>
            </a:r>
          </a:p>
        </p:txBody>
      </p:sp>
    </p:spTree>
    <p:extLst>
      <p:ext uri="{BB962C8B-B14F-4D97-AF65-F5344CB8AC3E}">
        <p14:creationId xmlns:p14="http://schemas.microsoft.com/office/powerpoint/2010/main" val="984366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1" name="Picture 20">
            <a:extLst>
              <a:ext uri="{FF2B5EF4-FFF2-40B4-BE49-F238E27FC236}">
                <a16:creationId xmlns:a16="http://schemas.microsoft.com/office/drawing/2014/main" id="{3891ECB8-E25F-4286-9809-A97EEC87F13D}"/>
              </a:ext>
            </a:extLst>
          </p:cNvPr>
          <p:cNvPicPr>
            <a:picLocks noChangeAspect="1"/>
          </p:cNvPicPr>
          <p:nvPr/>
        </p:nvPicPr>
        <p:blipFill>
          <a:blip r:embed="rId3"/>
          <a:stretch>
            <a:fillRect/>
          </a:stretch>
        </p:blipFill>
        <p:spPr>
          <a:xfrm>
            <a:off x="240569" y="993176"/>
            <a:ext cx="4447718" cy="1928507"/>
          </a:xfrm>
          <a:prstGeom prst="roundRect">
            <a:avLst>
              <a:gd name="adj" fmla="val 8594"/>
            </a:avLst>
          </a:prstGeom>
          <a:solidFill>
            <a:srgbClr val="FFFFFF">
              <a:shade val="85000"/>
            </a:srgbClr>
          </a:solidFill>
          <a:ln>
            <a:noFill/>
          </a:ln>
          <a:effectLst>
            <a:softEdge rad="12700"/>
          </a:effectLst>
        </p:spPr>
      </p:pic>
      <p:sp>
        <p:nvSpPr>
          <p:cNvPr id="226" name="Google Shape;226;p29"/>
          <p:cNvSpPr txBox="1">
            <a:spLocks noGrp="1"/>
          </p:cNvSpPr>
          <p:nvPr>
            <p:ph type="title"/>
          </p:nvPr>
        </p:nvSpPr>
        <p:spPr>
          <a:xfrm>
            <a:off x="880947" y="78776"/>
            <a:ext cx="3328264" cy="829800"/>
          </a:xfrm>
          <a:prstGeom prst="rect">
            <a:avLst/>
          </a:prstGeom>
          <a:noFill/>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solidFill>
                  <a:schemeClr val="tx1"/>
                </a:solidFill>
                <a:latin typeface="Alfa Slab One"/>
                <a:sym typeface="Alfa Slab One"/>
              </a:rPr>
              <a:t>Introduction</a:t>
            </a:r>
            <a:endParaRPr sz="3600" dirty="0">
              <a:solidFill>
                <a:schemeClr val="tx1"/>
              </a:solidFill>
              <a:latin typeface="Alfa Slab One"/>
              <a:sym typeface="Alfa Slab One"/>
            </a:endParaRPr>
          </a:p>
        </p:txBody>
      </p:sp>
      <p:pic>
        <p:nvPicPr>
          <p:cNvPr id="27" name="Picture 26">
            <a:extLst>
              <a:ext uri="{FF2B5EF4-FFF2-40B4-BE49-F238E27FC236}">
                <a16:creationId xmlns:a16="http://schemas.microsoft.com/office/drawing/2014/main" id="{593BC7B4-C7A5-4E42-A4C9-4FEAC92E1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13" y="7428"/>
            <a:ext cx="914400" cy="914400"/>
          </a:xfrm>
          <a:prstGeom prst="rect">
            <a:avLst/>
          </a:prstGeom>
        </p:spPr>
      </p:pic>
      <p:sp>
        <p:nvSpPr>
          <p:cNvPr id="10" name="TextBox 9">
            <a:extLst>
              <a:ext uri="{FF2B5EF4-FFF2-40B4-BE49-F238E27FC236}">
                <a16:creationId xmlns:a16="http://schemas.microsoft.com/office/drawing/2014/main" id="{31445BF1-A511-47FC-94DD-BB3934113394}"/>
              </a:ext>
            </a:extLst>
          </p:cNvPr>
          <p:cNvSpPr txBox="1"/>
          <p:nvPr/>
        </p:nvSpPr>
        <p:spPr>
          <a:xfrm>
            <a:off x="4572000" y="921828"/>
            <a:ext cx="4083674" cy="2595006"/>
          </a:xfrm>
          <a:prstGeom prst="rect">
            <a:avLst/>
          </a:prstGeom>
          <a:noFill/>
        </p:spPr>
        <p:txBody>
          <a:bodyPr wrap="square" rtlCol="0">
            <a:spAutoFit/>
          </a:bodyPr>
          <a:lstStyle/>
          <a:p>
            <a:pPr marL="285750" indent="-285750" algn="just">
              <a:buFont typeface="Wingdings" panose="05000000000000000000" pitchFamily="2" charset="2"/>
              <a:buChar char="q"/>
            </a:pPr>
            <a:r>
              <a:rPr lang="en-US" sz="1600" dirty="0">
                <a:solidFill>
                  <a:schemeClr val="tx1"/>
                </a:solidFill>
                <a:latin typeface="Maven Pro"/>
                <a:sym typeface="Maven Pro"/>
              </a:rPr>
              <a:t>Invasomes are newly developed types of vesicles presented by ‘‘Alfred Fahr’’ in 2016. </a:t>
            </a:r>
          </a:p>
          <a:p>
            <a:pPr marL="285750" indent="-285750" algn="just">
              <a:buFont typeface="Wingdings" panose="05000000000000000000" pitchFamily="2" charset="2"/>
              <a:buChar char="q"/>
            </a:pPr>
            <a:r>
              <a:rPr lang="en-US" sz="1600" dirty="0">
                <a:solidFill>
                  <a:schemeClr val="tx1"/>
                </a:solidFill>
                <a:latin typeface="Maven Pro"/>
                <a:sym typeface="Maven Pro"/>
              </a:rPr>
              <a:t>it consists of phospholipids as the building block for the structure of the vesicle and ethanol.</a:t>
            </a:r>
          </a:p>
          <a:p>
            <a:pPr marL="285750" indent="-285750" algn="just">
              <a:buFont typeface="Wingdings" panose="05000000000000000000" pitchFamily="2" charset="2"/>
              <a:buChar char="q"/>
            </a:pPr>
            <a:r>
              <a:rPr lang="en-US" sz="1600" dirty="0">
                <a:solidFill>
                  <a:schemeClr val="tx1"/>
                </a:solidFill>
                <a:latin typeface="Maven Pro"/>
                <a:sym typeface="Maven Pro"/>
              </a:rPr>
              <a:t>Invasomes unique in the presence of terpenes which are volatile oils of monoterpenes like cineol, fenchone, D-Limonene and pinene.</a:t>
            </a:r>
          </a:p>
          <a:p>
            <a:endParaRPr lang="en-US" sz="263" dirty="0"/>
          </a:p>
        </p:txBody>
      </p:sp>
      <p:sp>
        <p:nvSpPr>
          <p:cNvPr id="2" name="TextBox 1">
            <a:extLst>
              <a:ext uri="{FF2B5EF4-FFF2-40B4-BE49-F238E27FC236}">
                <a16:creationId xmlns:a16="http://schemas.microsoft.com/office/drawing/2014/main" id="{7DC933FE-F9D0-41FC-9D34-475512BAAE17}"/>
              </a:ext>
            </a:extLst>
          </p:cNvPr>
          <p:cNvSpPr txBox="1"/>
          <p:nvPr/>
        </p:nvSpPr>
        <p:spPr>
          <a:xfrm>
            <a:off x="1674412" y="2921683"/>
            <a:ext cx="1943100" cy="338554"/>
          </a:xfrm>
          <a:prstGeom prst="rect">
            <a:avLst/>
          </a:prstGeom>
          <a:noFill/>
        </p:spPr>
        <p:txBody>
          <a:bodyPr wrap="square" rtlCol="0">
            <a:spAutoFit/>
          </a:bodyPr>
          <a:lstStyle/>
          <a:p>
            <a:r>
              <a:rPr lang="en-GB" sz="1600" b="1" dirty="0">
                <a:latin typeface="Maven Pro"/>
                <a:sym typeface="Maven Pro"/>
              </a:rPr>
              <a:t>Invasome Vesicle</a:t>
            </a:r>
            <a:endParaRPr lang="en-US" sz="1600" b="1" dirty="0">
              <a:latin typeface="Maven Pro"/>
              <a:sym typeface="Maven Pro"/>
            </a:endParaRPr>
          </a:p>
        </p:txBody>
      </p:sp>
      <p:pic>
        <p:nvPicPr>
          <p:cNvPr id="5" name="Picture 4">
            <a:extLst>
              <a:ext uri="{FF2B5EF4-FFF2-40B4-BE49-F238E27FC236}">
                <a16:creationId xmlns:a16="http://schemas.microsoft.com/office/drawing/2014/main" id="{38F3DEDC-7ECE-4EFD-B740-A98E8300DF89}"/>
              </a:ext>
            </a:extLst>
          </p:cNvPr>
          <p:cNvPicPr>
            <a:picLocks noChangeAspect="1"/>
          </p:cNvPicPr>
          <p:nvPr/>
        </p:nvPicPr>
        <p:blipFill rotWithShape="1">
          <a:blip r:embed="rId5"/>
          <a:srcRect l="17608" t="24992" r="41377" b="60064"/>
          <a:stretch/>
        </p:blipFill>
        <p:spPr>
          <a:xfrm>
            <a:off x="240569" y="4081563"/>
            <a:ext cx="3750365" cy="768627"/>
          </a:xfrm>
          <a:prstGeom prst="rect">
            <a:avLst/>
          </a:prstGeom>
        </p:spPr>
      </p:pic>
    </p:spTree>
    <p:extLst>
      <p:ext uri="{BB962C8B-B14F-4D97-AF65-F5344CB8AC3E}">
        <p14:creationId xmlns:p14="http://schemas.microsoft.com/office/powerpoint/2010/main" val="595493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9"/>
          <p:cNvSpPr txBox="1">
            <a:spLocks noGrp="1"/>
          </p:cNvSpPr>
          <p:nvPr>
            <p:ph type="title"/>
          </p:nvPr>
        </p:nvSpPr>
        <p:spPr>
          <a:xfrm>
            <a:off x="880947" y="78776"/>
            <a:ext cx="3328264" cy="829800"/>
          </a:xfrm>
          <a:prstGeom prst="rect">
            <a:avLst/>
          </a:prstGeom>
          <a:noFill/>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solidFill>
                  <a:schemeClr val="tx1"/>
                </a:solidFill>
                <a:latin typeface="Alfa Slab One"/>
                <a:sym typeface="Alfa Slab One"/>
              </a:rPr>
              <a:t>Introduction</a:t>
            </a:r>
            <a:endParaRPr sz="3600" dirty="0">
              <a:solidFill>
                <a:schemeClr val="tx1"/>
              </a:solidFill>
              <a:latin typeface="Alfa Slab One"/>
              <a:sym typeface="Alfa Slab One"/>
            </a:endParaRPr>
          </a:p>
        </p:txBody>
      </p:sp>
      <p:pic>
        <p:nvPicPr>
          <p:cNvPr id="27" name="Picture 26">
            <a:extLst>
              <a:ext uri="{FF2B5EF4-FFF2-40B4-BE49-F238E27FC236}">
                <a16:creationId xmlns:a16="http://schemas.microsoft.com/office/drawing/2014/main" id="{593BC7B4-C7A5-4E42-A4C9-4FEAC92E1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3" y="7428"/>
            <a:ext cx="914400" cy="914400"/>
          </a:xfrm>
          <a:prstGeom prst="rect">
            <a:avLst/>
          </a:prstGeom>
        </p:spPr>
      </p:pic>
      <p:sp>
        <p:nvSpPr>
          <p:cNvPr id="10" name="TextBox 9">
            <a:extLst>
              <a:ext uri="{FF2B5EF4-FFF2-40B4-BE49-F238E27FC236}">
                <a16:creationId xmlns:a16="http://schemas.microsoft.com/office/drawing/2014/main" id="{31445BF1-A511-47FC-94DD-BB3934113394}"/>
              </a:ext>
            </a:extLst>
          </p:cNvPr>
          <p:cNvSpPr txBox="1"/>
          <p:nvPr/>
        </p:nvSpPr>
        <p:spPr>
          <a:xfrm>
            <a:off x="880947" y="1280738"/>
            <a:ext cx="4923505" cy="2800767"/>
          </a:xfrm>
          <a:prstGeom prst="rect">
            <a:avLst/>
          </a:prstGeom>
          <a:noFill/>
        </p:spPr>
        <p:txBody>
          <a:bodyPr wrap="square" rtlCol="0">
            <a:spAutoFit/>
          </a:bodyPr>
          <a:lstStyle/>
          <a:p>
            <a:pPr marL="285750" indent="-285750" algn="just">
              <a:buFont typeface="Wingdings" panose="05000000000000000000" pitchFamily="2" charset="2"/>
              <a:buChar char="q"/>
            </a:pPr>
            <a:r>
              <a:rPr lang="en-US" sz="1600" b="1" dirty="0">
                <a:solidFill>
                  <a:srgbClr val="FF0000"/>
                </a:solidFill>
                <a:latin typeface="Maven Pro"/>
              </a:rPr>
              <a:t>Ondansetron</a:t>
            </a:r>
            <a:r>
              <a:rPr lang="en-US" sz="1600" dirty="0">
                <a:solidFill>
                  <a:schemeClr val="tx1"/>
                </a:solidFill>
                <a:latin typeface="Maven Pro"/>
              </a:rPr>
              <a:t> is a weak base with pka 7.4, making it soluble in acidic solutions due to conversion to the salt form. According to BCS) it is considered a class II drug. It has a molecular weight of 293 g/mol and a logP value of 2.07. </a:t>
            </a:r>
          </a:p>
          <a:p>
            <a:pPr marL="285750" indent="-285750" algn="just">
              <a:buFont typeface="Wingdings" panose="05000000000000000000" pitchFamily="2" charset="2"/>
              <a:buChar char="q"/>
            </a:pPr>
            <a:endParaRPr lang="en-US" sz="1600" dirty="0">
              <a:solidFill>
                <a:schemeClr val="tx1"/>
              </a:solidFill>
              <a:latin typeface="Maven Pro"/>
            </a:endParaRPr>
          </a:p>
          <a:p>
            <a:pPr marL="285750" indent="-285750" algn="just">
              <a:buFont typeface="Wingdings" panose="05000000000000000000" pitchFamily="2" charset="2"/>
              <a:buChar char="q"/>
            </a:pPr>
            <a:r>
              <a:rPr lang="en-US" sz="1600" b="1" dirty="0">
                <a:solidFill>
                  <a:srgbClr val="FF0000"/>
                </a:solidFill>
                <a:latin typeface="Maven Pro"/>
              </a:rPr>
              <a:t>Oral bioavailability </a:t>
            </a:r>
            <a:r>
              <a:rPr lang="en-US" sz="1600" dirty="0">
                <a:solidFill>
                  <a:schemeClr val="tx1"/>
                </a:solidFill>
                <a:latin typeface="Maven Pro"/>
              </a:rPr>
              <a:t>is 59%-60% due to the extensive first-pass effect, melting point is 230ºC and the half-life is 3-4 hr. These properties make the drug a good candidate for transdermal delivery.</a:t>
            </a:r>
          </a:p>
        </p:txBody>
      </p:sp>
      <p:pic>
        <p:nvPicPr>
          <p:cNvPr id="7" name="Picture 6">
            <a:extLst>
              <a:ext uri="{FF2B5EF4-FFF2-40B4-BE49-F238E27FC236}">
                <a16:creationId xmlns:a16="http://schemas.microsoft.com/office/drawing/2014/main" id="{938AF424-5A3D-451D-8ADC-6B4F1AE4A93D}"/>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5804452" y="1511577"/>
            <a:ext cx="2994991" cy="2569928"/>
          </a:xfrm>
          <a:prstGeom prst="rect">
            <a:avLst/>
          </a:prstGeom>
          <a:solidFill>
            <a:srgbClr val="FFFFFF">
              <a:shade val="85000"/>
            </a:srgbClr>
          </a:solidFill>
          <a:ln w="190500" cap="rnd">
            <a:solidFill>
              <a:srgbClr val="00B0F0"/>
            </a:solidFill>
          </a:ln>
          <a:effectLst>
            <a:outerShdw blurRad="152400" dist="317500" dir="5400000" sx="90000" sy="-19000" rotWithShape="0">
              <a:prstClr val="black">
                <a:alpha val="15000"/>
              </a:prst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106204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9"/>
          <p:cNvSpPr txBox="1">
            <a:spLocks noGrp="1"/>
          </p:cNvSpPr>
          <p:nvPr>
            <p:ph type="title"/>
          </p:nvPr>
        </p:nvSpPr>
        <p:spPr>
          <a:xfrm>
            <a:off x="880947" y="78776"/>
            <a:ext cx="3328264" cy="829800"/>
          </a:xfrm>
          <a:prstGeom prst="rect">
            <a:avLst/>
          </a:prstGeom>
          <a:noFill/>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solidFill>
                  <a:schemeClr val="tx1"/>
                </a:solidFill>
                <a:latin typeface="Alfa Slab One"/>
                <a:sym typeface="Alfa Slab One"/>
              </a:rPr>
              <a:t>Introduction</a:t>
            </a:r>
            <a:endParaRPr sz="3600" dirty="0">
              <a:solidFill>
                <a:schemeClr val="tx1"/>
              </a:solidFill>
              <a:latin typeface="Alfa Slab One"/>
              <a:sym typeface="Alfa Slab One"/>
            </a:endParaRPr>
          </a:p>
        </p:txBody>
      </p:sp>
      <p:pic>
        <p:nvPicPr>
          <p:cNvPr id="27" name="Picture 26">
            <a:extLst>
              <a:ext uri="{FF2B5EF4-FFF2-40B4-BE49-F238E27FC236}">
                <a16:creationId xmlns:a16="http://schemas.microsoft.com/office/drawing/2014/main" id="{593BC7B4-C7A5-4E42-A4C9-4FEAC92E1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3" y="7428"/>
            <a:ext cx="914400" cy="914400"/>
          </a:xfrm>
          <a:prstGeom prst="rect">
            <a:avLst/>
          </a:prstGeom>
        </p:spPr>
      </p:pic>
      <p:sp>
        <p:nvSpPr>
          <p:cNvPr id="10" name="TextBox 9">
            <a:extLst>
              <a:ext uri="{FF2B5EF4-FFF2-40B4-BE49-F238E27FC236}">
                <a16:creationId xmlns:a16="http://schemas.microsoft.com/office/drawing/2014/main" id="{31445BF1-A511-47FC-94DD-BB3934113394}"/>
              </a:ext>
            </a:extLst>
          </p:cNvPr>
          <p:cNvSpPr txBox="1"/>
          <p:nvPr/>
        </p:nvSpPr>
        <p:spPr>
          <a:xfrm>
            <a:off x="880947" y="1280738"/>
            <a:ext cx="4645210" cy="2800767"/>
          </a:xfrm>
          <a:prstGeom prst="rect">
            <a:avLst/>
          </a:prstGeom>
          <a:noFill/>
        </p:spPr>
        <p:txBody>
          <a:bodyPr wrap="square" rtlCol="0">
            <a:spAutoFit/>
          </a:bodyPr>
          <a:lstStyle/>
          <a:p>
            <a:pPr marL="285750" indent="-285750" algn="just">
              <a:buFont typeface="Wingdings" panose="05000000000000000000" pitchFamily="2" charset="2"/>
              <a:buChar char="q"/>
            </a:pPr>
            <a:r>
              <a:rPr lang="en-US" sz="1600" b="1" dirty="0">
                <a:solidFill>
                  <a:srgbClr val="FF0000"/>
                </a:solidFill>
                <a:latin typeface="Maven Pro"/>
              </a:rPr>
              <a:t>Terpenes</a:t>
            </a:r>
            <a:r>
              <a:rPr lang="en-US" sz="1600" dirty="0">
                <a:solidFill>
                  <a:schemeClr val="tx1"/>
                </a:solidFill>
                <a:latin typeface="Maven Pro"/>
              </a:rPr>
              <a:t> which are volatile oils like cineol, fenchone, and limonene. They are used in dermal formulations because they act as permeation enhancer across the skin layers which facilitate the entry of active ingredients across the stratum corneum.</a:t>
            </a:r>
          </a:p>
          <a:p>
            <a:pPr marL="285750" indent="-285750" algn="just">
              <a:buFont typeface="Wingdings" panose="05000000000000000000" pitchFamily="2" charset="2"/>
              <a:buChar char="q"/>
            </a:pPr>
            <a:endParaRPr lang="en-US" sz="1600" dirty="0">
              <a:solidFill>
                <a:schemeClr val="tx1"/>
              </a:solidFill>
              <a:latin typeface="Maven Pro"/>
            </a:endParaRPr>
          </a:p>
          <a:p>
            <a:pPr marL="285750" indent="-285750" algn="just">
              <a:buFont typeface="Wingdings" panose="05000000000000000000" pitchFamily="2" charset="2"/>
              <a:buChar char="q"/>
            </a:pPr>
            <a:r>
              <a:rPr lang="en-GB" sz="1600" dirty="0">
                <a:solidFill>
                  <a:schemeClr val="tx1"/>
                </a:solidFill>
                <a:latin typeface="Maven Pro"/>
              </a:rPr>
              <a:t>In comparison to synthetic permeation enhancers, terpenes derived from natural sources (mainly plants) so they are safer to use.</a:t>
            </a:r>
            <a:endParaRPr lang="en-US" sz="1600" dirty="0">
              <a:solidFill>
                <a:schemeClr val="tx1"/>
              </a:solidFill>
              <a:latin typeface="Maven Pro"/>
            </a:endParaRPr>
          </a:p>
        </p:txBody>
      </p:sp>
      <p:pic>
        <p:nvPicPr>
          <p:cNvPr id="5" name="Picture 4">
            <a:extLst>
              <a:ext uri="{FF2B5EF4-FFF2-40B4-BE49-F238E27FC236}">
                <a16:creationId xmlns:a16="http://schemas.microsoft.com/office/drawing/2014/main" id="{780FEA92-431A-4AF6-AE6B-3601269CBF5B}"/>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5671932" y="1552078"/>
            <a:ext cx="3067877" cy="2403695"/>
          </a:xfrm>
          <a:prstGeom prst="rect">
            <a:avLst/>
          </a:prstGeom>
          <a:solidFill>
            <a:srgbClr val="FFFFFF">
              <a:shade val="85000"/>
            </a:srgbClr>
          </a:solidFill>
          <a:ln w="190500" cap="rnd">
            <a:solidFill>
              <a:srgbClr val="FFFF00"/>
            </a:solidFill>
          </a:ln>
          <a:effectLst>
            <a:outerShdw blurRad="152400" dist="317500" dir="5400000" sx="90000" sy="-19000" rotWithShape="0">
              <a:prstClr val="black">
                <a:alpha val="15000"/>
              </a:prst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037183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141" name="Google Shape;406;p33">
            <a:extLst>
              <a:ext uri="{FF2B5EF4-FFF2-40B4-BE49-F238E27FC236}">
                <a16:creationId xmlns:a16="http://schemas.microsoft.com/office/drawing/2014/main" id="{0F4F0D90-072F-481D-A86E-EFF66252CD83}"/>
              </a:ext>
            </a:extLst>
          </p:cNvPr>
          <p:cNvSpPr/>
          <p:nvPr/>
        </p:nvSpPr>
        <p:spPr>
          <a:xfrm>
            <a:off x="6337507" y="1353237"/>
            <a:ext cx="2286000" cy="825870"/>
          </a:xfrm>
          <a:prstGeom prst="roundRect">
            <a:avLst>
              <a:gd name="adj" fmla="val 50000"/>
            </a:avLst>
          </a:pr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406;p33">
            <a:extLst>
              <a:ext uri="{FF2B5EF4-FFF2-40B4-BE49-F238E27FC236}">
                <a16:creationId xmlns:a16="http://schemas.microsoft.com/office/drawing/2014/main" id="{0CA6C17A-2234-4781-9440-EF7887DF67EB}"/>
              </a:ext>
            </a:extLst>
          </p:cNvPr>
          <p:cNvSpPr/>
          <p:nvPr/>
        </p:nvSpPr>
        <p:spPr>
          <a:xfrm>
            <a:off x="3356114" y="1352360"/>
            <a:ext cx="2286000" cy="826747"/>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33"/>
          <p:cNvSpPr/>
          <p:nvPr/>
        </p:nvSpPr>
        <p:spPr>
          <a:xfrm>
            <a:off x="494250" y="1353237"/>
            <a:ext cx="2286000" cy="826746"/>
          </a:xfrm>
          <a:prstGeom prst="roundRect">
            <a:avLst>
              <a:gd name="adj" fmla="val 50000"/>
            </a:avLst>
          </a:prstGeom>
          <a:solidFill>
            <a:srgbClr val="00B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33"/>
          <p:cNvSpPr txBox="1">
            <a:spLocks noGrp="1"/>
          </p:cNvSpPr>
          <p:nvPr>
            <p:ph type="title"/>
          </p:nvPr>
        </p:nvSpPr>
        <p:spPr>
          <a:xfrm>
            <a:off x="957679" y="87654"/>
            <a:ext cx="4163426" cy="82674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Literature Review</a:t>
            </a:r>
            <a:endParaRPr dirty="0"/>
          </a:p>
        </p:txBody>
      </p:sp>
      <p:sp>
        <p:nvSpPr>
          <p:cNvPr id="411" name="Google Shape;411;p33"/>
          <p:cNvSpPr txBox="1">
            <a:spLocks noGrp="1"/>
          </p:cNvSpPr>
          <p:nvPr>
            <p:ph type="subTitle" idx="4"/>
          </p:nvPr>
        </p:nvSpPr>
        <p:spPr>
          <a:xfrm>
            <a:off x="3640050" y="3715050"/>
            <a:ext cx="18639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Earth</a:t>
            </a:r>
            <a:endParaRPr/>
          </a:p>
        </p:txBody>
      </p:sp>
      <p:sp>
        <p:nvSpPr>
          <p:cNvPr id="413" name="Google Shape;413;p33"/>
          <p:cNvSpPr txBox="1">
            <a:spLocks noGrp="1"/>
          </p:cNvSpPr>
          <p:nvPr>
            <p:ph type="subTitle" idx="6"/>
          </p:nvPr>
        </p:nvSpPr>
        <p:spPr>
          <a:xfrm>
            <a:off x="6356400" y="3715050"/>
            <a:ext cx="18639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Jupiter</a:t>
            </a:r>
            <a:endParaRPr/>
          </a:p>
        </p:txBody>
      </p:sp>
      <p:sp>
        <p:nvSpPr>
          <p:cNvPr id="414" name="Google Shape;414;p33"/>
          <p:cNvSpPr txBox="1">
            <a:spLocks noGrp="1"/>
          </p:cNvSpPr>
          <p:nvPr>
            <p:ph type="subTitle" idx="7"/>
          </p:nvPr>
        </p:nvSpPr>
        <p:spPr>
          <a:xfrm>
            <a:off x="5958836" y="2206663"/>
            <a:ext cx="3185164" cy="2566581"/>
          </a:xfrm>
          <a:prstGeom prst="rect">
            <a:avLst/>
          </a:prstGeom>
        </p:spPr>
        <p:txBody>
          <a:bodyPr spcFirstLastPara="1" wrap="square" lIns="91425" tIns="91425" rIns="91425" bIns="91425" anchor="t" anchorCtr="0">
            <a:noAutofit/>
          </a:bodyPr>
          <a:lstStyle/>
          <a:p>
            <a:pPr marL="0" lvl="0" indent="0"/>
            <a:r>
              <a:rPr lang="en-US" dirty="0">
                <a:solidFill>
                  <a:srgbClr val="000000"/>
                </a:solidFill>
              </a:rPr>
              <a:t>Ondansetron could be formulated as bilosomes vesicles and delivered transdermally for effective permeation and systemic effect.</a:t>
            </a:r>
          </a:p>
          <a:p>
            <a:pPr marL="0" lvl="0" indent="0"/>
            <a:r>
              <a:rPr lang="en-US" i="1" dirty="0">
                <a:solidFill>
                  <a:srgbClr val="000000"/>
                </a:solidFill>
              </a:rPr>
              <a:t>in-vivo</a:t>
            </a:r>
            <a:r>
              <a:rPr lang="en-US" dirty="0">
                <a:solidFill>
                  <a:srgbClr val="000000"/>
                </a:solidFill>
              </a:rPr>
              <a:t> skin permeation studies in rats demonstrated that bilosomes systems enhanced ondansetron permeation. </a:t>
            </a:r>
            <a:endParaRPr dirty="0">
              <a:solidFill>
                <a:srgbClr val="000000"/>
              </a:solidFill>
            </a:endParaRPr>
          </a:p>
        </p:txBody>
      </p:sp>
      <p:sp>
        <p:nvSpPr>
          <p:cNvPr id="415" name="Google Shape;415;p33"/>
          <p:cNvSpPr txBox="1">
            <a:spLocks noGrp="1"/>
          </p:cNvSpPr>
          <p:nvPr>
            <p:ph type="subTitle" idx="8"/>
          </p:nvPr>
        </p:nvSpPr>
        <p:spPr>
          <a:xfrm>
            <a:off x="6574800" y="1584050"/>
            <a:ext cx="18639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solidFill>
                  <a:srgbClr val="000000"/>
                </a:solidFill>
              </a:rPr>
              <a:t>Bilosomes</a:t>
            </a:r>
            <a:endParaRPr sz="1200" dirty="0">
              <a:solidFill>
                <a:srgbClr val="000000"/>
              </a:solidFill>
            </a:endParaRPr>
          </a:p>
        </p:txBody>
      </p:sp>
      <p:sp>
        <p:nvSpPr>
          <p:cNvPr id="416" name="Google Shape;416;p33"/>
          <p:cNvSpPr txBox="1">
            <a:spLocks noGrp="1"/>
          </p:cNvSpPr>
          <p:nvPr>
            <p:ph type="subTitle" idx="9"/>
          </p:nvPr>
        </p:nvSpPr>
        <p:spPr>
          <a:xfrm>
            <a:off x="3039392" y="2179983"/>
            <a:ext cx="3140420" cy="2930599"/>
          </a:xfrm>
          <a:prstGeom prst="rect">
            <a:avLst/>
          </a:prstGeom>
        </p:spPr>
        <p:txBody>
          <a:bodyPr spcFirstLastPara="1" wrap="square" lIns="91425" tIns="91425" rIns="91425" bIns="91425" anchor="t" anchorCtr="0">
            <a:noAutofit/>
          </a:bodyPr>
          <a:lstStyle/>
          <a:p>
            <a:pPr marL="0" lvl="0" indent="0"/>
            <a:r>
              <a:rPr lang="en-US" dirty="0">
                <a:solidFill>
                  <a:srgbClr val="000000"/>
                </a:solidFill>
              </a:rPr>
              <a:t>Study showed that the prepared ONDS transfersomes proved to be better than ethosomes. It also showed good deformability and promising results in transdermal permeation through rat skin.</a:t>
            </a:r>
            <a:endParaRPr dirty="0">
              <a:solidFill>
                <a:srgbClr val="000000"/>
              </a:solidFill>
            </a:endParaRPr>
          </a:p>
        </p:txBody>
      </p:sp>
      <p:sp>
        <p:nvSpPr>
          <p:cNvPr id="417" name="Google Shape;417;p33"/>
          <p:cNvSpPr txBox="1">
            <a:spLocks noGrp="1"/>
          </p:cNvSpPr>
          <p:nvPr>
            <p:ph type="subTitle" idx="13"/>
          </p:nvPr>
        </p:nvSpPr>
        <p:spPr>
          <a:xfrm>
            <a:off x="3567164" y="1570710"/>
            <a:ext cx="1863900" cy="391800"/>
          </a:xfrm>
          <a:prstGeom prst="rect">
            <a:avLst/>
          </a:prstGeom>
        </p:spPr>
        <p:txBody>
          <a:bodyPr spcFirstLastPara="1" wrap="square" lIns="91425" tIns="91425" rIns="91425" bIns="91425" anchor="ctr" anchorCtr="0">
            <a:noAutofit/>
          </a:bodyPr>
          <a:lstStyle/>
          <a:p>
            <a:pPr marL="0" lvl="0" indent="0"/>
            <a:r>
              <a:rPr lang="en-US" sz="1200" dirty="0">
                <a:solidFill>
                  <a:srgbClr val="000000"/>
                </a:solidFill>
              </a:rPr>
              <a:t>Ethosomes and transfersomes</a:t>
            </a:r>
            <a:endParaRPr sz="1200" dirty="0">
              <a:solidFill>
                <a:srgbClr val="000000"/>
              </a:solidFill>
            </a:endParaRPr>
          </a:p>
        </p:txBody>
      </p:sp>
      <p:sp>
        <p:nvSpPr>
          <p:cNvPr id="419" name="Google Shape;419;p33"/>
          <p:cNvSpPr txBox="1">
            <a:spLocks noGrp="1"/>
          </p:cNvSpPr>
          <p:nvPr>
            <p:ph type="subTitle" idx="15"/>
          </p:nvPr>
        </p:nvSpPr>
        <p:spPr>
          <a:xfrm>
            <a:off x="705300" y="1584050"/>
            <a:ext cx="1863900" cy="391800"/>
          </a:xfrm>
          <a:prstGeom prst="rect">
            <a:avLst/>
          </a:prstGeom>
        </p:spPr>
        <p:txBody>
          <a:bodyPr spcFirstLastPara="1" wrap="square" lIns="91425" tIns="91425" rIns="91425" bIns="91425" anchor="ctr" anchorCtr="0">
            <a:noAutofit/>
          </a:bodyPr>
          <a:lstStyle/>
          <a:p>
            <a:pPr marL="0" lvl="0" indent="0"/>
            <a:r>
              <a:rPr lang="en-US" sz="1200" dirty="0">
                <a:solidFill>
                  <a:srgbClr val="000000"/>
                </a:solidFill>
              </a:rPr>
              <a:t>Nanoparticles loaded microneedle </a:t>
            </a:r>
            <a:endParaRPr sz="1200" dirty="0">
              <a:solidFill>
                <a:srgbClr val="000000"/>
              </a:solidFill>
            </a:endParaRPr>
          </a:p>
        </p:txBody>
      </p:sp>
      <p:sp>
        <p:nvSpPr>
          <p:cNvPr id="12" name="TextBox 11">
            <a:extLst>
              <a:ext uri="{FF2B5EF4-FFF2-40B4-BE49-F238E27FC236}">
                <a16:creationId xmlns:a16="http://schemas.microsoft.com/office/drawing/2014/main" id="{94C00FD8-026A-4CC5-8396-068FBA112E14}"/>
              </a:ext>
            </a:extLst>
          </p:cNvPr>
          <p:cNvSpPr txBox="1"/>
          <p:nvPr/>
        </p:nvSpPr>
        <p:spPr>
          <a:xfrm>
            <a:off x="302405" y="2206663"/>
            <a:ext cx="2818571"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Maven Pro Medium"/>
                <a:cs typeface="Arial"/>
                <a:sym typeface="Maven Pro Medium"/>
              </a:rPr>
              <a:t>Ondansetron was delivered as nanoparticles transdermally using microneedle technology. the transdermal permeation study show that nanoparticles permeate efficiently than aqueous solution of the drug through the skin by approximately two-fold.</a:t>
            </a:r>
          </a:p>
        </p:txBody>
      </p:sp>
      <p:pic>
        <p:nvPicPr>
          <p:cNvPr id="143" name="Picture 142">
            <a:extLst>
              <a:ext uri="{FF2B5EF4-FFF2-40B4-BE49-F238E27FC236}">
                <a16:creationId xmlns:a16="http://schemas.microsoft.com/office/drawing/2014/main" id="{165D626C-BA7A-438A-92E8-7F3342FC43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 y="-15240"/>
            <a:ext cx="914400" cy="914400"/>
          </a:xfrm>
          <a:prstGeom prst="rect">
            <a:avLst/>
          </a:prstGeom>
        </p:spPr>
      </p:pic>
    </p:spTree>
    <p:extLst>
      <p:ext uri="{BB962C8B-B14F-4D97-AF65-F5344CB8AC3E}">
        <p14:creationId xmlns:p14="http://schemas.microsoft.com/office/powerpoint/2010/main" val="1563912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1"/>
        <p:cNvGrpSpPr/>
        <p:nvPr/>
      </p:nvGrpSpPr>
      <p:grpSpPr>
        <a:xfrm>
          <a:off x="0" y="0"/>
          <a:ext cx="0" cy="0"/>
          <a:chOff x="0" y="0"/>
          <a:chExt cx="0" cy="0"/>
        </a:xfrm>
      </p:grpSpPr>
      <p:sp>
        <p:nvSpPr>
          <p:cNvPr id="4" name="Scroll: Horizontal 3">
            <a:extLst>
              <a:ext uri="{FF2B5EF4-FFF2-40B4-BE49-F238E27FC236}">
                <a16:creationId xmlns:a16="http://schemas.microsoft.com/office/drawing/2014/main" id="{288A44F1-A938-4619-8A30-A34BA1DDBC30}"/>
              </a:ext>
            </a:extLst>
          </p:cNvPr>
          <p:cNvSpPr/>
          <p:nvPr/>
        </p:nvSpPr>
        <p:spPr>
          <a:xfrm>
            <a:off x="800400" y="1136477"/>
            <a:ext cx="7018396" cy="1398590"/>
          </a:xfrm>
          <a:prstGeom prst="horizontalScroll">
            <a:avLst/>
          </a:prstGeom>
          <a:solidFill>
            <a:schemeClr val="bg2"/>
          </a:solidFill>
          <a:ln>
            <a:solidFill>
              <a:srgbClr val="075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22" name="Google Shape;322;p31"/>
          <p:cNvSpPr/>
          <p:nvPr/>
        </p:nvSpPr>
        <p:spPr>
          <a:xfrm>
            <a:off x="2998448" y="773288"/>
            <a:ext cx="2815800" cy="392100"/>
          </a:xfrm>
          <a:prstGeom prst="roundRect">
            <a:avLst>
              <a:gd name="adj" fmla="val 50000"/>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1"/>
          <p:cNvSpPr txBox="1">
            <a:spLocks noGrp="1"/>
          </p:cNvSpPr>
          <p:nvPr>
            <p:ph type="title"/>
          </p:nvPr>
        </p:nvSpPr>
        <p:spPr>
          <a:xfrm>
            <a:off x="858846" y="1599200"/>
            <a:ext cx="6930434" cy="572700"/>
          </a:xfrm>
          <a:prstGeom prst="rect">
            <a:avLst/>
          </a:prstGeom>
        </p:spPr>
        <p:txBody>
          <a:bodyPr spcFirstLastPara="1" wrap="square" lIns="91425" tIns="91425" rIns="91425" bIns="91425" anchor="ctr" anchorCtr="0">
            <a:noAutofit/>
          </a:bodyPr>
          <a:lstStyle/>
          <a:p>
            <a:pPr algn="ctr"/>
            <a:br>
              <a:rPr lang="en-US" sz="1800" dirty="0">
                <a:solidFill>
                  <a:srgbClr val="000000"/>
                </a:solidFill>
                <a:latin typeface="Maven Pro Medium"/>
                <a:cs typeface="Arial"/>
                <a:sym typeface="Arial"/>
              </a:rPr>
            </a:br>
            <a:br>
              <a:rPr lang="en-US" sz="1800" dirty="0">
                <a:solidFill>
                  <a:srgbClr val="000000"/>
                </a:solidFill>
                <a:latin typeface="Maven Pro Medium"/>
                <a:cs typeface="Arial"/>
                <a:sym typeface="Arial"/>
              </a:rPr>
            </a:br>
            <a:r>
              <a:rPr lang="en-US" sz="2400" dirty="0">
                <a:solidFill>
                  <a:srgbClr val="000000"/>
                </a:solidFill>
                <a:latin typeface="Alfa Slab One"/>
                <a:sym typeface="Arial"/>
              </a:rPr>
              <a:t>The aim of the study was to prepare and evaluate ondansetron loaded invasomes dispersions</a:t>
            </a:r>
            <a:br>
              <a:rPr lang="en-US" sz="2400" dirty="0">
                <a:solidFill>
                  <a:srgbClr val="000000"/>
                </a:solidFill>
                <a:latin typeface="Alfa Slab One"/>
                <a:sym typeface="Arial"/>
              </a:rPr>
            </a:br>
            <a:br>
              <a:rPr lang="en-US" sz="1800" dirty="0">
                <a:solidFill>
                  <a:srgbClr val="000000"/>
                </a:solidFill>
                <a:latin typeface="Maven Pro Medium"/>
                <a:cs typeface="Arial"/>
                <a:sym typeface="Arial"/>
              </a:rPr>
            </a:br>
            <a:endParaRPr lang="en-US" sz="1800" dirty="0">
              <a:solidFill>
                <a:srgbClr val="000000"/>
              </a:solidFill>
              <a:latin typeface="Maven Pro Medium"/>
              <a:cs typeface="Arial"/>
              <a:sym typeface="Arial"/>
            </a:endParaRPr>
          </a:p>
        </p:txBody>
      </p:sp>
      <p:sp>
        <p:nvSpPr>
          <p:cNvPr id="324" name="Google Shape;324;p31"/>
          <p:cNvSpPr txBox="1">
            <a:spLocks noGrp="1"/>
          </p:cNvSpPr>
          <p:nvPr>
            <p:ph type="subTitle" idx="1"/>
          </p:nvPr>
        </p:nvSpPr>
        <p:spPr>
          <a:xfrm>
            <a:off x="3245494" y="502391"/>
            <a:ext cx="2271300" cy="9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000000"/>
                </a:solidFill>
                <a:latin typeface="Alfa Slab One"/>
                <a:sym typeface="Alfa Slab One"/>
              </a:rPr>
              <a:t>Aim of the study</a:t>
            </a:r>
            <a:endParaRPr dirty="0">
              <a:solidFill>
                <a:srgbClr val="000000"/>
              </a:solidFill>
              <a:latin typeface="Alfa Slab One"/>
              <a:sym typeface="Alfa Slab One"/>
            </a:endParaRPr>
          </a:p>
        </p:txBody>
      </p:sp>
      <p:grpSp>
        <p:nvGrpSpPr>
          <p:cNvPr id="325" name="Google Shape;325;p31"/>
          <p:cNvGrpSpPr/>
          <p:nvPr/>
        </p:nvGrpSpPr>
        <p:grpSpPr>
          <a:xfrm>
            <a:off x="8763917" y="4236720"/>
            <a:ext cx="283800" cy="852310"/>
            <a:chOff x="8061587" y="1300058"/>
            <a:chExt cx="724824" cy="2726125"/>
          </a:xfrm>
        </p:grpSpPr>
        <p:sp>
          <p:nvSpPr>
            <p:cNvPr id="326" name="Google Shape;326;p31"/>
            <p:cNvSpPr/>
            <p:nvPr/>
          </p:nvSpPr>
          <p:spPr>
            <a:xfrm>
              <a:off x="8191066" y="1751364"/>
              <a:ext cx="482296" cy="2274817"/>
            </a:xfrm>
            <a:custGeom>
              <a:avLst/>
              <a:gdLst/>
              <a:ahLst/>
              <a:cxnLst/>
              <a:rect l="l" t="t" r="r" b="b"/>
              <a:pathLst>
                <a:path w="4902" h="23121" extrusionOk="0">
                  <a:moveTo>
                    <a:pt x="4901" y="0"/>
                  </a:moveTo>
                  <a:lnTo>
                    <a:pt x="1" y="59"/>
                  </a:lnTo>
                  <a:lnTo>
                    <a:pt x="1" y="20990"/>
                  </a:lnTo>
                  <a:cubicBezTo>
                    <a:pt x="1" y="22168"/>
                    <a:pt x="963" y="23121"/>
                    <a:pt x="2142" y="23121"/>
                  </a:cubicBezTo>
                  <a:lnTo>
                    <a:pt x="2760" y="23121"/>
                  </a:lnTo>
                  <a:cubicBezTo>
                    <a:pt x="3949" y="23121"/>
                    <a:pt x="4901" y="22168"/>
                    <a:pt x="4901" y="20990"/>
                  </a:cubicBezTo>
                  <a:lnTo>
                    <a:pt x="4901" y="0"/>
                  </a:lnTo>
                  <a:close/>
                </a:path>
              </a:pathLst>
            </a:custGeom>
            <a:solidFill>
              <a:srgbClr val="00A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1"/>
            <p:cNvSpPr/>
            <p:nvPr/>
          </p:nvSpPr>
          <p:spPr>
            <a:xfrm>
              <a:off x="8116685" y="1705909"/>
              <a:ext cx="625351" cy="96715"/>
            </a:xfrm>
            <a:custGeom>
              <a:avLst/>
              <a:gdLst/>
              <a:ahLst/>
              <a:cxnLst/>
              <a:rect l="l" t="t" r="r" b="b"/>
              <a:pathLst>
                <a:path w="6356" h="983" extrusionOk="0">
                  <a:moveTo>
                    <a:pt x="491" y="1"/>
                  </a:moveTo>
                  <a:cubicBezTo>
                    <a:pt x="216" y="1"/>
                    <a:pt x="0" y="226"/>
                    <a:pt x="0" y="492"/>
                  </a:cubicBezTo>
                  <a:cubicBezTo>
                    <a:pt x="0" y="767"/>
                    <a:pt x="216" y="983"/>
                    <a:pt x="491" y="983"/>
                  </a:cubicBezTo>
                  <a:lnTo>
                    <a:pt x="5864" y="983"/>
                  </a:lnTo>
                  <a:cubicBezTo>
                    <a:pt x="6139" y="983"/>
                    <a:pt x="6355" y="767"/>
                    <a:pt x="6355" y="492"/>
                  </a:cubicBezTo>
                  <a:cubicBezTo>
                    <a:pt x="6355" y="226"/>
                    <a:pt x="6139" y="1"/>
                    <a:pt x="5864" y="1"/>
                  </a:cubicBezTo>
                  <a:close/>
                </a:path>
              </a:pathLst>
            </a:custGeom>
            <a:solidFill>
              <a:srgbClr val="00B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1"/>
            <p:cNvSpPr/>
            <p:nvPr/>
          </p:nvSpPr>
          <p:spPr>
            <a:xfrm>
              <a:off x="8191066" y="1902095"/>
              <a:ext cx="482296" cy="2124088"/>
            </a:xfrm>
            <a:custGeom>
              <a:avLst/>
              <a:gdLst/>
              <a:ahLst/>
              <a:cxnLst/>
              <a:rect l="l" t="t" r="r" b="b"/>
              <a:pathLst>
                <a:path w="4902" h="21589" extrusionOk="0">
                  <a:moveTo>
                    <a:pt x="4901" y="0"/>
                  </a:moveTo>
                  <a:lnTo>
                    <a:pt x="1" y="4411"/>
                  </a:lnTo>
                  <a:lnTo>
                    <a:pt x="1" y="19458"/>
                  </a:lnTo>
                  <a:cubicBezTo>
                    <a:pt x="1" y="20636"/>
                    <a:pt x="963" y="21589"/>
                    <a:pt x="2142" y="21589"/>
                  </a:cubicBezTo>
                  <a:lnTo>
                    <a:pt x="2760" y="21589"/>
                  </a:lnTo>
                  <a:cubicBezTo>
                    <a:pt x="3949" y="21589"/>
                    <a:pt x="4901" y="20636"/>
                    <a:pt x="4901" y="19458"/>
                  </a:cubicBezTo>
                  <a:lnTo>
                    <a:pt x="4901" y="0"/>
                  </a:lnTo>
                  <a:close/>
                </a:path>
              </a:pathLst>
            </a:custGeom>
            <a:solidFill>
              <a:srgbClr val="00B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1"/>
            <p:cNvSpPr/>
            <p:nvPr/>
          </p:nvSpPr>
          <p:spPr>
            <a:xfrm>
              <a:off x="8185261" y="1400610"/>
              <a:ext cx="183689" cy="183689"/>
            </a:xfrm>
            <a:custGeom>
              <a:avLst/>
              <a:gdLst/>
              <a:ahLst/>
              <a:cxnLst/>
              <a:rect l="l" t="t" r="r" b="b"/>
              <a:pathLst>
                <a:path w="1867" h="1867" extrusionOk="0">
                  <a:moveTo>
                    <a:pt x="934" y="0"/>
                  </a:moveTo>
                  <a:cubicBezTo>
                    <a:pt x="423" y="0"/>
                    <a:pt x="1" y="422"/>
                    <a:pt x="1" y="933"/>
                  </a:cubicBezTo>
                  <a:cubicBezTo>
                    <a:pt x="1" y="1454"/>
                    <a:pt x="423" y="1866"/>
                    <a:pt x="934" y="1866"/>
                  </a:cubicBezTo>
                  <a:cubicBezTo>
                    <a:pt x="1454" y="1866"/>
                    <a:pt x="1867" y="1454"/>
                    <a:pt x="1867" y="933"/>
                  </a:cubicBezTo>
                  <a:cubicBezTo>
                    <a:pt x="1867" y="422"/>
                    <a:pt x="1454" y="0"/>
                    <a:pt x="9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1"/>
            <p:cNvSpPr/>
            <p:nvPr/>
          </p:nvSpPr>
          <p:spPr>
            <a:xfrm>
              <a:off x="8477178" y="1508837"/>
              <a:ext cx="91796" cy="91796"/>
            </a:xfrm>
            <a:custGeom>
              <a:avLst/>
              <a:gdLst/>
              <a:ahLst/>
              <a:cxnLst/>
              <a:rect l="l" t="t" r="r" b="b"/>
              <a:pathLst>
                <a:path w="933" h="933" extrusionOk="0">
                  <a:moveTo>
                    <a:pt x="461" y="0"/>
                  </a:moveTo>
                  <a:cubicBezTo>
                    <a:pt x="206" y="0"/>
                    <a:pt x="0" y="216"/>
                    <a:pt x="0" y="472"/>
                  </a:cubicBezTo>
                  <a:cubicBezTo>
                    <a:pt x="0" y="727"/>
                    <a:pt x="206" y="933"/>
                    <a:pt x="461" y="933"/>
                  </a:cubicBezTo>
                  <a:cubicBezTo>
                    <a:pt x="727" y="933"/>
                    <a:pt x="933" y="727"/>
                    <a:pt x="933" y="472"/>
                  </a:cubicBezTo>
                  <a:cubicBezTo>
                    <a:pt x="933" y="216"/>
                    <a:pt x="727" y="0"/>
                    <a:pt x="4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1"/>
            <p:cNvSpPr/>
            <p:nvPr/>
          </p:nvSpPr>
          <p:spPr>
            <a:xfrm>
              <a:off x="8381447" y="1588925"/>
              <a:ext cx="91894" cy="91992"/>
            </a:xfrm>
            <a:custGeom>
              <a:avLst/>
              <a:gdLst/>
              <a:ahLst/>
              <a:cxnLst/>
              <a:rect l="l" t="t" r="r" b="b"/>
              <a:pathLst>
                <a:path w="934" h="935" extrusionOk="0">
                  <a:moveTo>
                    <a:pt x="472" y="1"/>
                  </a:moveTo>
                  <a:cubicBezTo>
                    <a:pt x="216" y="1"/>
                    <a:pt x="0" y="217"/>
                    <a:pt x="0" y="472"/>
                  </a:cubicBezTo>
                  <a:cubicBezTo>
                    <a:pt x="0" y="728"/>
                    <a:pt x="216" y="934"/>
                    <a:pt x="472" y="934"/>
                  </a:cubicBezTo>
                  <a:cubicBezTo>
                    <a:pt x="727" y="934"/>
                    <a:pt x="934" y="728"/>
                    <a:pt x="934" y="472"/>
                  </a:cubicBezTo>
                  <a:cubicBezTo>
                    <a:pt x="934" y="217"/>
                    <a:pt x="727" y="1"/>
                    <a:pt x="4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1"/>
            <p:cNvSpPr/>
            <p:nvPr/>
          </p:nvSpPr>
          <p:spPr>
            <a:xfrm>
              <a:off x="8320545" y="1378276"/>
              <a:ext cx="146991" cy="147975"/>
            </a:xfrm>
            <a:custGeom>
              <a:avLst/>
              <a:gdLst/>
              <a:ahLst/>
              <a:cxnLst/>
              <a:rect l="l" t="t" r="r" b="b"/>
              <a:pathLst>
                <a:path w="1494" h="1504" extrusionOk="0">
                  <a:moveTo>
                    <a:pt x="747" y="1"/>
                  </a:moveTo>
                  <a:cubicBezTo>
                    <a:pt x="335" y="1"/>
                    <a:pt x="1" y="335"/>
                    <a:pt x="1" y="747"/>
                  </a:cubicBezTo>
                  <a:cubicBezTo>
                    <a:pt x="1" y="1160"/>
                    <a:pt x="335" y="1504"/>
                    <a:pt x="747" y="1504"/>
                  </a:cubicBezTo>
                  <a:cubicBezTo>
                    <a:pt x="1160" y="1504"/>
                    <a:pt x="1494" y="1160"/>
                    <a:pt x="1494" y="747"/>
                  </a:cubicBezTo>
                  <a:cubicBezTo>
                    <a:pt x="1494" y="335"/>
                    <a:pt x="1160" y="1"/>
                    <a:pt x="7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1"/>
            <p:cNvSpPr/>
            <p:nvPr/>
          </p:nvSpPr>
          <p:spPr>
            <a:xfrm>
              <a:off x="8281976" y="1305863"/>
              <a:ext cx="80186" cy="79300"/>
            </a:xfrm>
            <a:custGeom>
              <a:avLst/>
              <a:gdLst/>
              <a:ahLst/>
              <a:cxnLst/>
              <a:rect l="l" t="t" r="r" b="b"/>
              <a:pathLst>
                <a:path w="815" h="806" extrusionOk="0">
                  <a:moveTo>
                    <a:pt x="413" y="1"/>
                  </a:moveTo>
                  <a:cubicBezTo>
                    <a:pt x="186" y="1"/>
                    <a:pt x="0" y="177"/>
                    <a:pt x="0" y="403"/>
                  </a:cubicBezTo>
                  <a:cubicBezTo>
                    <a:pt x="0" y="629"/>
                    <a:pt x="186" y="806"/>
                    <a:pt x="413" y="806"/>
                  </a:cubicBezTo>
                  <a:cubicBezTo>
                    <a:pt x="629" y="806"/>
                    <a:pt x="815" y="629"/>
                    <a:pt x="815" y="403"/>
                  </a:cubicBezTo>
                  <a:cubicBezTo>
                    <a:pt x="815" y="177"/>
                    <a:pt x="629" y="1"/>
                    <a:pt x="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1"/>
            <p:cNvSpPr/>
            <p:nvPr/>
          </p:nvSpPr>
          <p:spPr>
            <a:xfrm>
              <a:off x="8707111" y="1305863"/>
              <a:ext cx="79300" cy="79300"/>
            </a:xfrm>
            <a:custGeom>
              <a:avLst/>
              <a:gdLst/>
              <a:ahLst/>
              <a:cxnLst/>
              <a:rect l="l" t="t" r="r" b="b"/>
              <a:pathLst>
                <a:path w="806" h="806" extrusionOk="0">
                  <a:moveTo>
                    <a:pt x="403" y="1"/>
                  </a:moveTo>
                  <a:cubicBezTo>
                    <a:pt x="177" y="1"/>
                    <a:pt x="1" y="177"/>
                    <a:pt x="1" y="403"/>
                  </a:cubicBezTo>
                  <a:cubicBezTo>
                    <a:pt x="1" y="629"/>
                    <a:pt x="177" y="806"/>
                    <a:pt x="403" y="806"/>
                  </a:cubicBezTo>
                  <a:cubicBezTo>
                    <a:pt x="629" y="806"/>
                    <a:pt x="806" y="629"/>
                    <a:pt x="806" y="403"/>
                  </a:cubicBezTo>
                  <a:cubicBezTo>
                    <a:pt x="806" y="177"/>
                    <a:pt x="629" y="1"/>
                    <a:pt x="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1"/>
            <p:cNvSpPr/>
            <p:nvPr/>
          </p:nvSpPr>
          <p:spPr>
            <a:xfrm>
              <a:off x="8061587" y="1304879"/>
              <a:ext cx="104488" cy="105471"/>
            </a:xfrm>
            <a:custGeom>
              <a:avLst/>
              <a:gdLst/>
              <a:ahLst/>
              <a:cxnLst/>
              <a:rect l="l" t="t" r="r" b="b"/>
              <a:pathLst>
                <a:path w="1062" h="1072" extrusionOk="0">
                  <a:moveTo>
                    <a:pt x="531" y="0"/>
                  </a:moveTo>
                  <a:cubicBezTo>
                    <a:pt x="236" y="0"/>
                    <a:pt x="1" y="246"/>
                    <a:pt x="1" y="541"/>
                  </a:cubicBezTo>
                  <a:cubicBezTo>
                    <a:pt x="1" y="825"/>
                    <a:pt x="236" y="1071"/>
                    <a:pt x="531" y="1071"/>
                  </a:cubicBezTo>
                  <a:cubicBezTo>
                    <a:pt x="826" y="1071"/>
                    <a:pt x="1061" y="825"/>
                    <a:pt x="1061" y="541"/>
                  </a:cubicBezTo>
                  <a:cubicBezTo>
                    <a:pt x="1061" y="246"/>
                    <a:pt x="826" y="0"/>
                    <a:pt x="5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1"/>
            <p:cNvSpPr/>
            <p:nvPr/>
          </p:nvSpPr>
          <p:spPr>
            <a:xfrm>
              <a:off x="8498430" y="1300058"/>
              <a:ext cx="172080" cy="172080"/>
            </a:xfrm>
            <a:custGeom>
              <a:avLst/>
              <a:gdLst/>
              <a:ahLst/>
              <a:cxnLst/>
              <a:rect l="l" t="t" r="r" b="b"/>
              <a:pathLst>
                <a:path w="1749" h="1749" extrusionOk="0">
                  <a:moveTo>
                    <a:pt x="874" y="1"/>
                  </a:moveTo>
                  <a:cubicBezTo>
                    <a:pt x="393" y="1"/>
                    <a:pt x="0" y="394"/>
                    <a:pt x="0" y="874"/>
                  </a:cubicBezTo>
                  <a:cubicBezTo>
                    <a:pt x="0" y="1356"/>
                    <a:pt x="393" y="1749"/>
                    <a:pt x="874" y="1749"/>
                  </a:cubicBezTo>
                  <a:cubicBezTo>
                    <a:pt x="1356" y="1749"/>
                    <a:pt x="1748" y="1356"/>
                    <a:pt x="1748" y="874"/>
                  </a:cubicBezTo>
                  <a:cubicBezTo>
                    <a:pt x="1748" y="394"/>
                    <a:pt x="1356" y="1"/>
                    <a:pt x="8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2237;p51">
            <a:extLst>
              <a:ext uri="{FF2B5EF4-FFF2-40B4-BE49-F238E27FC236}">
                <a16:creationId xmlns:a16="http://schemas.microsoft.com/office/drawing/2014/main" id="{9986B2B8-AA05-428C-880B-8CBCCFCC7FEE}"/>
              </a:ext>
            </a:extLst>
          </p:cNvPr>
          <p:cNvGrpSpPr/>
          <p:nvPr/>
        </p:nvGrpSpPr>
        <p:grpSpPr>
          <a:xfrm>
            <a:off x="2178952" y="72142"/>
            <a:ext cx="1277739" cy="1267473"/>
            <a:chOff x="2200957" y="3556059"/>
            <a:chExt cx="364693" cy="361763"/>
          </a:xfrm>
        </p:grpSpPr>
        <p:sp>
          <p:nvSpPr>
            <p:cNvPr id="39" name="Google Shape;2238;p51">
              <a:extLst>
                <a:ext uri="{FF2B5EF4-FFF2-40B4-BE49-F238E27FC236}">
                  <a16:creationId xmlns:a16="http://schemas.microsoft.com/office/drawing/2014/main" id="{91F5DA1C-6527-4339-A622-332F8E0A8E7B}"/>
                </a:ext>
              </a:extLst>
            </p:cNvPr>
            <p:cNvSpPr/>
            <p:nvPr/>
          </p:nvSpPr>
          <p:spPr>
            <a:xfrm>
              <a:off x="2399510" y="3832748"/>
              <a:ext cx="21226" cy="42385"/>
            </a:xfrm>
            <a:custGeom>
              <a:avLst/>
              <a:gdLst/>
              <a:ahLst/>
              <a:cxnLst/>
              <a:rect l="l" t="t" r="r" b="b"/>
              <a:pathLst>
                <a:path w="630" h="1258" extrusionOk="0">
                  <a:moveTo>
                    <a:pt x="315" y="1"/>
                  </a:moveTo>
                  <a:cubicBezTo>
                    <a:pt x="138" y="1"/>
                    <a:pt x="0" y="138"/>
                    <a:pt x="0" y="315"/>
                  </a:cubicBezTo>
                  <a:lnTo>
                    <a:pt x="0" y="944"/>
                  </a:lnTo>
                  <a:cubicBezTo>
                    <a:pt x="0" y="1120"/>
                    <a:pt x="138" y="1258"/>
                    <a:pt x="315" y="1258"/>
                  </a:cubicBezTo>
                  <a:cubicBezTo>
                    <a:pt x="492" y="1258"/>
                    <a:pt x="629" y="1120"/>
                    <a:pt x="629" y="944"/>
                  </a:cubicBezTo>
                  <a:lnTo>
                    <a:pt x="629" y="315"/>
                  </a:lnTo>
                  <a:cubicBezTo>
                    <a:pt x="629" y="138"/>
                    <a:pt x="492" y="1"/>
                    <a:pt x="315" y="1"/>
                  </a:cubicBezTo>
                  <a:close/>
                </a:path>
              </a:pathLst>
            </a:custGeom>
            <a:solidFill>
              <a:srgbClr val="E34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39;p51">
              <a:extLst>
                <a:ext uri="{FF2B5EF4-FFF2-40B4-BE49-F238E27FC236}">
                  <a16:creationId xmlns:a16="http://schemas.microsoft.com/office/drawing/2014/main" id="{3CFF7039-5FFB-48AD-998C-5EB94123BED6}"/>
                </a:ext>
              </a:extLst>
            </p:cNvPr>
            <p:cNvSpPr/>
            <p:nvPr/>
          </p:nvSpPr>
          <p:spPr>
            <a:xfrm>
              <a:off x="2234717" y="3577286"/>
              <a:ext cx="160848" cy="258455"/>
            </a:xfrm>
            <a:custGeom>
              <a:avLst/>
              <a:gdLst/>
              <a:ahLst/>
              <a:cxnLst/>
              <a:rect l="l" t="t" r="r" b="b"/>
              <a:pathLst>
                <a:path w="4774" h="7671" extrusionOk="0">
                  <a:moveTo>
                    <a:pt x="3310" y="0"/>
                  </a:moveTo>
                  <a:cubicBezTo>
                    <a:pt x="3261" y="0"/>
                    <a:pt x="3212" y="20"/>
                    <a:pt x="3172" y="40"/>
                  </a:cubicBezTo>
                  <a:lnTo>
                    <a:pt x="2170" y="550"/>
                  </a:lnTo>
                  <a:cubicBezTo>
                    <a:pt x="2122" y="570"/>
                    <a:pt x="2082" y="609"/>
                    <a:pt x="2053" y="648"/>
                  </a:cubicBezTo>
                  <a:lnTo>
                    <a:pt x="59" y="3408"/>
                  </a:lnTo>
                  <a:cubicBezTo>
                    <a:pt x="20" y="3467"/>
                    <a:pt x="0" y="3545"/>
                    <a:pt x="0" y="3615"/>
                  </a:cubicBezTo>
                  <a:lnTo>
                    <a:pt x="59" y="4587"/>
                  </a:lnTo>
                  <a:cubicBezTo>
                    <a:pt x="69" y="4665"/>
                    <a:pt x="98" y="4734"/>
                    <a:pt x="147" y="4783"/>
                  </a:cubicBezTo>
                  <a:lnTo>
                    <a:pt x="2868" y="7671"/>
                  </a:lnTo>
                  <a:lnTo>
                    <a:pt x="3329" y="7238"/>
                  </a:lnTo>
                  <a:lnTo>
                    <a:pt x="688" y="4429"/>
                  </a:lnTo>
                  <a:lnTo>
                    <a:pt x="638" y="3693"/>
                  </a:lnTo>
                  <a:lnTo>
                    <a:pt x="2524" y="1081"/>
                  </a:lnTo>
                  <a:lnTo>
                    <a:pt x="3388" y="638"/>
                  </a:lnTo>
                  <a:lnTo>
                    <a:pt x="4774" y="638"/>
                  </a:lnTo>
                  <a:lnTo>
                    <a:pt x="4774" y="0"/>
                  </a:lnTo>
                  <a:close/>
                </a:path>
              </a:pathLst>
            </a:custGeom>
            <a:solidFill>
              <a:srgbClr val="095E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40;p51">
              <a:extLst>
                <a:ext uri="{FF2B5EF4-FFF2-40B4-BE49-F238E27FC236}">
                  <a16:creationId xmlns:a16="http://schemas.microsoft.com/office/drawing/2014/main" id="{248BF35C-489A-4C32-B8F5-255C6CAB8496}"/>
                </a:ext>
              </a:extLst>
            </p:cNvPr>
            <p:cNvSpPr/>
            <p:nvPr/>
          </p:nvSpPr>
          <p:spPr>
            <a:xfrm>
              <a:off x="2314435" y="3804277"/>
              <a:ext cx="63915" cy="70855"/>
            </a:xfrm>
            <a:custGeom>
              <a:avLst/>
              <a:gdLst/>
              <a:ahLst/>
              <a:cxnLst/>
              <a:rect l="l" t="t" r="r" b="b"/>
              <a:pathLst>
                <a:path w="1897" h="2103" extrusionOk="0">
                  <a:moveTo>
                    <a:pt x="944" y="1"/>
                  </a:moveTo>
                  <a:cubicBezTo>
                    <a:pt x="424" y="1"/>
                    <a:pt x="1" y="423"/>
                    <a:pt x="1" y="944"/>
                  </a:cubicBezTo>
                  <a:lnTo>
                    <a:pt x="1" y="2103"/>
                  </a:lnTo>
                  <a:lnTo>
                    <a:pt x="1897" y="2103"/>
                  </a:lnTo>
                  <a:lnTo>
                    <a:pt x="1897" y="944"/>
                  </a:lnTo>
                  <a:cubicBezTo>
                    <a:pt x="1897" y="423"/>
                    <a:pt x="1474" y="1"/>
                    <a:pt x="944" y="1"/>
                  </a:cubicBezTo>
                  <a:close/>
                </a:path>
              </a:pathLst>
            </a:custGeom>
            <a:solidFill>
              <a:srgbClr val="FF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41;p51">
              <a:extLst>
                <a:ext uri="{FF2B5EF4-FFF2-40B4-BE49-F238E27FC236}">
                  <a16:creationId xmlns:a16="http://schemas.microsoft.com/office/drawing/2014/main" id="{D65FAC11-5F71-430C-B81B-84D5BC50CFA7}"/>
                </a:ext>
              </a:extLst>
            </p:cNvPr>
            <p:cNvSpPr/>
            <p:nvPr/>
          </p:nvSpPr>
          <p:spPr>
            <a:xfrm>
              <a:off x="2346208" y="3804277"/>
              <a:ext cx="32143" cy="70855"/>
            </a:xfrm>
            <a:custGeom>
              <a:avLst/>
              <a:gdLst/>
              <a:ahLst/>
              <a:cxnLst/>
              <a:rect l="l" t="t" r="r" b="b"/>
              <a:pathLst>
                <a:path w="954" h="2103" extrusionOk="0">
                  <a:moveTo>
                    <a:pt x="1" y="1"/>
                  </a:moveTo>
                  <a:lnTo>
                    <a:pt x="1" y="2103"/>
                  </a:lnTo>
                  <a:lnTo>
                    <a:pt x="954" y="2103"/>
                  </a:lnTo>
                  <a:lnTo>
                    <a:pt x="954" y="944"/>
                  </a:lnTo>
                  <a:cubicBezTo>
                    <a:pt x="954" y="423"/>
                    <a:pt x="531" y="1"/>
                    <a:pt x="1" y="1"/>
                  </a:cubicBezTo>
                  <a:close/>
                </a:path>
              </a:pathLst>
            </a:custGeom>
            <a:solidFill>
              <a:srgbClr val="E34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42;p51">
              <a:extLst>
                <a:ext uri="{FF2B5EF4-FFF2-40B4-BE49-F238E27FC236}">
                  <a16:creationId xmlns:a16="http://schemas.microsoft.com/office/drawing/2014/main" id="{78FE83AA-6240-453B-B856-1A0CA6B57320}"/>
                </a:ext>
              </a:extLst>
            </p:cNvPr>
            <p:cNvSpPr/>
            <p:nvPr/>
          </p:nvSpPr>
          <p:spPr>
            <a:xfrm>
              <a:off x="2228080" y="3864520"/>
              <a:ext cx="236622" cy="53302"/>
            </a:xfrm>
            <a:custGeom>
              <a:avLst/>
              <a:gdLst/>
              <a:ahLst/>
              <a:cxnLst/>
              <a:rect l="l" t="t" r="r" b="b"/>
              <a:pathLst>
                <a:path w="7023" h="1582" extrusionOk="0">
                  <a:moveTo>
                    <a:pt x="1258" y="1"/>
                  </a:moveTo>
                  <a:cubicBezTo>
                    <a:pt x="560" y="1"/>
                    <a:pt x="1" y="570"/>
                    <a:pt x="1" y="1267"/>
                  </a:cubicBezTo>
                  <a:cubicBezTo>
                    <a:pt x="1" y="1444"/>
                    <a:pt x="138" y="1581"/>
                    <a:pt x="315" y="1581"/>
                  </a:cubicBezTo>
                  <a:lnTo>
                    <a:pt x="6709" y="1581"/>
                  </a:lnTo>
                  <a:cubicBezTo>
                    <a:pt x="6885" y="1581"/>
                    <a:pt x="7023" y="1444"/>
                    <a:pt x="7023" y="1267"/>
                  </a:cubicBezTo>
                  <a:cubicBezTo>
                    <a:pt x="7023" y="570"/>
                    <a:pt x="6463" y="1"/>
                    <a:pt x="5766" y="1"/>
                  </a:cubicBezTo>
                  <a:close/>
                </a:path>
              </a:pathLst>
            </a:custGeom>
            <a:solidFill>
              <a:srgbClr val="4F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43;p51">
              <a:extLst>
                <a:ext uri="{FF2B5EF4-FFF2-40B4-BE49-F238E27FC236}">
                  <a16:creationId xmlns:a16="http://schemas.microsoft.com/office/drawing/2014/main" id="{41B97237-1494-43C1-B782-4FE532207DEC}"/>
                </a:ext>
              </a:extLst>
            </p:cNvPr>
            <p:cNvSpPr/>
            <p:nvPr/>
          </p:nvSpPr>
          <p:spPr>
            <a:xfrm>
              <a:off x="2346208" y="3864520"/>
              <a:ext cx="118497" cy="53302"/>
            </a:xfrm>
            <a:custGeom>
              <a:avLst/>
              <a:gdLst/>
              <a:ahLst/>
              <a:cxnLst/>
              <a:rect l="l" t="t" r="r" b="b"/>
              <a:pathLst>
                <a:path w="3517" h="1582" extrusionOk="0">
                  <a:moveTo>
                    <a:pt x="1" y="1"/>
                  </a:moveTo>
                  <a:lnTo>
                    <a:pt x="1" y="1581"/>
                  </a:lnTo>
                  <a:lnTo>
                    <a:pt x="3203" y="1581"/>
                  </a:lnTo>
                  <a:cubicBezTo>
                    <a:pt x="3379" y="1581"/>
                    <a:pt x="3517" y="1444"/>
                    <a:pt x="3517" y="1267"/>
                  </a:cubicBezTo>
                  <a:cubicBezTo>
                    <a:pt x="3517" y="570"/>
                    <a:pt x="2957" y="1"/>
                    <a:pt x="2260" y="1"/>
                  </a:cubicBezTo>
                  <a:close/>
                </a:path>
              </a:pathLst>
            </a:custGeom>
            <a:solidFill>
              <a:srgbClr val="3D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44;p51">
              <a:extLst>
                <a:ext uri="{FF2B5EF4-FFF2-40B4-BE49-F238E27FC236}">
                  <a16:creationId xmlns:a16="http://schemas.microsoft.com/office/drawing/2014/main" id="{A6F9612F-B706-48B7-B461-8BEFFF46C820}"/>
                </a:ext>
              </a:extLst>
            </p:cNvPr>
            <p:cNvSpPr/>
            <p:nvPr/>
          </p:nvSpPr>
          <p:spPr>
            <a:xfrm>
              <a:off x="2485562" y="3735846"/>
              <a:ext cx="38409" cy="45990"/>
            </a:xfrm>
            <a:custGeom>
              <a:avLst/>
              <a:gdLst/>
              <a:ahLst/>
              <a:cxnLst/>
              <a:rect l="l" t="t" r="r" b="b"/>
              <a:pathLst>
                <a:path w="1140" h="1365" extrusionOk="0">
                  <a:moveTo>
                    <a:pt x="357" y="1"/>
                  </a:moveTo>
                  <a:cubicBezTo>
                    <a:pt x="305" y="1"/>
                    <a:pt x="253" y="13"/>
                    <a:pt x="206" y="38"/>
                  </a:cubicBezTo>
                  <a:cubicBezTo>
                    <a:pt x="49" y="127"/>
                    <a:pt x="0" y="323"/>
                    <a:pt x="88" y="470"/>
                  </a:cubicBezTo>
                  <a:lnTo>
                    <a:pt x="511" y="1207"/>
                  </a:lnTo>
                  <a:cubicBezTo>
                    <a:pt x="570" y="1305"/>
                    <a:pt x="668" y="1364"/>
                    <a:pt x="786" y="1364"/>
                  </a:cubicBezTo>
                  <a:cubicBezTo>
                    <a:pt x="835" y="1364"/>
                    <a:pt x="893" y="1344"/>
                    <a:pt x="943" y="1315"/>
                  </a:cubicBezTo>
                  <a:cubicBezTo>
                    <a:pt x="1090" y="1227"/>
                    <a:pt x="1139" y="1040"/>
                    <a:pt x="1051" y="882"/>
                  </a:cubicBezTo>
                  <a:lnTo>
                    <a:pt x="638" y="156"/>
                  </a:lnTo>
                  <a:cubicBezTo>
                    <a:pt x="578" y="56"/>
                    <a:pt x="468" y="1"/>
                    <a:pt x="357" y="1"/>
                  </a:cubicBezTo>
                  <a:close/>
                </a:path>
              </a:pathLst>
            </a:custGeom>
            <a:solidFill>
              <a:srgbClr val="FF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45;p51">
              <a:extLst>
                <a:ext uri="{FF2B5EF4-FFF2-40B4-BE49-F238E27FC236}">
                  <a16:creationId xmlns:a16="http://schemas.microsoft.com/office/drawing/2014/main" id="{17AB94A5-8FC4-4EC6-ABB3-8634C780463D}"/>
                </a:ext>
              </a:extLst>
            </p:cNvPr>
            <p:cNvSpPr/>
            <p:nvPr/>
          </p:nvSpPr>
          <p:spPr>
            <a:xfrm>
              <a:off x="2516661" y="3709565"/>
              <a:ext cx="48989" cy="35512"/>
            </a:xfrm>
            <a:custGeom>
              <a:avLst/>
              <a:gdLst/>
              <a:ahLst/>
              <a:cxnLst/>
              <a:rect l="l" t="t" r="r" b="b"/>
              <a:pathLst>
                <a:path w="1454" h="1054" extrusionOk="0">
                  <a:moveTo>
                    <a:pt x="369" y="0"/>
                  </a:moveTo>
                  <a:cubicBezTo>
                    <a:pt x="259" y="0"/>
                    <a:pt x="149" y="60"/>
                    <a:pt x="88" y="160"/>
                  </a:cubicBezTo>
                  <a:cubicBezTo>
                    <a:pt x="0" y="307"/>
                    <a:pt x="49" y="503"/>
                    <a:pt x="206" y="592"/>
                  </a:cubicBezTo>
                  <a:lnTo>
                    <a:pt x="933" y="1014"/>
                  </a:lnTo>
                  <a:cubicBezTo>
                    <a:pt x="983" y="1044"/>
                    <a:pt x="1041" y="1053"/>
                    <a:pt x="1090" y="1053"/>
                  </a:cubicBezTo>
                  <a:cubicBezTo>
                    <a:pt x="1199" y="1053"/>
                    <a:pt x="1306" y="995"/>
                    <a:pt x="1365" y="896"/>
                  </a:cubicBezTo>
                  <a:cubicBezTo>
                    <a:pt x="1454" y="749"/>
                    <a:pt x="1404" y="553"/>
                    <a:pt x="1247" y="464"/>
                  </a:cubicBezTo>
                  <a:lnTo>
                    <a:pt x="520" y="42"/>
                  </a:lnTo>
                  <a:cubicBezTo>
                    <a:pt x="473" y="14"/>
                    <a:pt x="421" y="0"/>
                    <a:pt x="369" y="0"/>
                  </a:cubicBezTo>
                  <a:close/>
                </a:path>
              </a:pathLst>
            </a:custGeom>
            <a:solidFill>
              <a:srgbClr val="E34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46;p51">
              <a:extLst>
                <a:ext uri="{FF2B5EF4-FFF2-40B4-BE49-F238E27FC236}">
                  <a16:creationId xmlns:a16="http://schemas.microsoft.com/office/drawing/2014/main" id="{D79B8B73-8508-4EA6-A844-D5DB0FB0401C}"/>
                </a:ext>
              </a:extLst>
            </p:cNvPr>
            <p:cNvSpPr/>
            <p:nvPr/>
          </p:nvSpPr>
          <p:spPr>
            <a:xfrm>
              <a:off x="2448803" y="3749660"/>
              <a:ext cx="21226" cy="49696"/>
            </a:xfrm>
            <a:custGeom>
              <a:avLst/>
              <a:gdLst/>
              <a:ahLst/>
              <a:cxnLst/>
              <a:rect l="l" t="t" r="r" b="b"/>
              <a:pathLst>
                <a:path w="630" h="1475" extrusionOk="0">
                  <a:moveTo>
                    <a:pt x="315" y="1"/>
                  </a:moveTo>
                  <a:cubicBezTo>
                    <a:pt x="138" y="1"/>
                    <a:pt x="0" y="149"/>
                    <a:pt x="0" y="315"/>
                  </a:cubicBezTo>
                  <a:lnTo>
                    <a:pt x="0" y="1160"/>
                  </a:lnTo>
                  <a:cubicBezTo>
                    <a:pt x="0" y="1337"/>
                    <a:pt x="138" y="1474"/>
                    <a:pt x="315" y="1474"/>
                  </a:cubicBezTo>
                  <a:cubicBezTo>
                    <a:pt x="492" y="1474"/>
                    <a:pt x="629" y="1337"/>
                    <a:pt x="629" y="1160"/>
                  </a:cubicBezTo>
                  <a:lnTo>
                    <a:pt x="629" y="315"/>
                  </a:lnTo>
                  <a:cubicBezTo>
                    <a:pt x="629" y="149"/>
                    <a:pt x="492" y="1"/>
                    <a:pt x="315" y="1"/>
                  </a:cubicBezTo>
                  <a:close/>
                </a:path>
              </a:pathLst>
            </a:custGeom>
            <a:solidFill>
              <a:srgbClr val="FF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47;p51">
              <a:extLst>
                <a:ext uri="{FF2B5EF4-FFF2-40B4-BE49-F238E27FC236}">
                  <a16:creationId xmlns:a16="http://schemas.microsoft.com/office/drawing/2014/main" id="{EFD7FF9B-6CAC-4784-9903-9A15D611ED75}"/>
                </a:ext>
              </a:extLst>
            </p:cNvPr>
            <p:cNvSpPr/>
            <p:nvPr/>
          </p:nvSpPr>
          <p:spPr>
            <a:xfrm>
              <a:off x="2200957" y="3683824"/>
              <a:ext cx="63881" cy="63915"/>
            </a:xfrm>
            <a:custGeom>
              <a:avLst/>
              <a:gdLst/>
              <a:ahLst/>
              <a:cxnLst/>
              <a:rect l="l" t="t" r="r" b="b"/>
              <a:pathLst>
                <a:path w="1896" h="1897" extrusionOk="0">
                  <a:moveTo>
                    <a:pt x="953" y="1"/>
                  </a:moveTo>
                  <a:cubicBezTo>
                    <a:pt x="422" y="1"/>
                    <a:pt x="0" y="423"/>
                    <a:pt x="0" y="944"/>
                  </a:cubicBezTo>
                  <a:cubicBezTo>
                    <a:pt x="0" y="1464"/>
                    <a:pt x="422" y="1896"/>
                    <a:pt x="953" y="1896"/>
                  </a:cubicBezTo>
                  <a:cubicBezTo>
                    <a:pt x="1474" y="1896"/>
                    <a:pt x="1896" y="1464"/>
                    <a:pt x="1896" y="944"/>
                  </a:cubicBezTo>
                  <a:cubicBezTo>
                    <a:pt x="1896" y="423"/>
                    <a:pt x="1474" y="1"/>
                    <a:pt x="953" y="1"/>
                  </a:cubicBezTo>
                  <a:close/>
                </a:path>
              </a:pathLst>
            </a:custGeom>
            <a:solidFill>
              <a:srgbClr val="FF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48;p51">
              <a:extLst>
                <a:ext uri="{FF2B5EF4-FFF2-40B4-BE49-F238E27FC236}">
                  <a16:creationId xmlns:a16="http://schemas.microsoft.com/office/drawing/2014/main" id="{84D3BFD7-9534-4267-881B-98F80F67CAE2}"/>
                </a:ext>
              </a:extLst>
            </p:cNvPr>
            <p:cNvSpPr/>
            <p:nvPr/>
          </p:nvSpPr>
          <p:spPr>
            <a:xfrm>
              <a:off x="2293276" y="3556093"/>
              <a:ext cx="63915" cy="63881"/>
            </a:xfrm>
            <a:custGeom>
              <a:avLst/>
              <a:gdLst/>
              <a:ahLst/>
              <a:cxnLst/>
              <a:rect l="l" t="t" r="r" b="b"/>
              <a:pathLst>
                <a:path w="1897" h="1896" extrusionOk="0">
                  <a:moveTo>
                    <a:pt x="943" y="1"/>
                  </a:moveTo>
                  <a:cubicBezTo>
                    <a:pt x="423" y="1"/>
                    <a:pt x="0" y="423"/>
                    <a:pt x="0" y="944"/>
                  </a:cubicBezTo>
                  <a:cubicBezTo>
                    <a:pt x="0" y="1474"/>
                    <a:pt x="423" y="1896"/>
                    <a:pt x="943" y="1896"/>
                  </a:cubicBezTo>
                  <a:cubicBezTo>
                    <a:pt x="1464" y="1896"/>
                    <a:pt x="1896" y="1474"/>
                    <a:pt x="1896" y="944"/>
                  </a:cubicBezTo>
                  <a:cubicBezTo>
                    <a:pt x="1896" y="423"/>
                    <a:pt x="1464" y="1"/>
                    <a:pt x="943" y="1"/>
                  </a:cubicBezTo>
                  <a:close/>
                </a:path>
              </a:pathLst>
            </a:custGeom>
            <a:solidFill>
              <a:srgbClr val="FF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49;p51">
              <a:extLst>
                <a:ext uri="{FF2B5EF4-FFF2-40B4-BE49-F238E27FC236}">
                  <a16:creationId xmlns:a16="http://schemas.microsoft.com/office/drawing/2014/main" id="{76739F27-DF6F-4D5E-A183-A473B0CA48B6}"/>
                </a:ext>
              </a:extLst>
            </p:cNvPr>
            <p:cNvSpPr/>
            <p:nvPr/>
          </p:nvSpPr>
          <p:spPr>
            <a:xfrm>
              <a:off x="2222116" y="3705017"/>
              <a:ext cx="21530" cy="21226"/>
            </a:xfrm>
            <a:custGeom>
              <a:avLst/>
              <a:gdLst/>
              <a:ahLst/>
              <a:cxnLst/>
              <a:rect l="l" t="t" r="r" b="b"/>
              <a:pathLst>
                <a:path w="639" h="630" extrusionOk="0">
                  <a:moveTo>
                    <a:pt x="325" y="0"/>
                  </a:moveTo>
                  <a:cubicBezTo>
                    <a:pt x="148" y="0"/>
                    <a:pt x="1" y="138"/>
                    <a:pt x="1" y="315"/>
                  </a:cubicBezTo>
                  <a:cubicBezTo>
                    <a:pt x="1" y="492"/>
                    <a:pt x="148" y="629"/>
                    <a:pt x="325" y="629"/>
                  </a:cubicBezTo>
                  <a:cubicBezTo>
                    <a:pt x="492" y="629"/>
                    <a:pt x="639" y="492"/>
                    <a:pt x="639" y="315"/>
                  </a:cubicBezTo>
                  <a:cubicBezTo>
                    <a:pt x="639" y="138"/>
                    <a:pt x="492" y="0"/>
                    <a:pt x="325" y="0"/>
                  </a:cubicBezTo>
                  <a:close/>
                </a:path>
              </a:pathLst>
            </a:custGeom>
            <a:solidFill>
              <a:srgbClr val="4F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50;p51">
              <a:extLst>
                <a:ext uri="{FF2B5EF4-FFF2-40B4-BE49-F238E27FC236}">
                  <a16:creationId xmlns:a16="http://schemas.microsoft.com/office/drawing/2014/main" id="{D884B0F6-C8B4-407D-9C0F-3308BBAB311C}"/>
                </a:ext>
              </a:extLst>
            </p:cNvPr>
            <p:cNvSpPr/>
            <p:nvPr/>
          </p:nvSpPr>
          <p:spPr>
            <a:xfrm>
              <a:off x="2314435" y="3577286"/>
              <a:ext cx="21226" cy="21530"/>
            </a:xfrm>
            <a:custGeom>
              <a:avLst/>
              <a:gdLst/>
              <a:ahLst/>
              <a:cxnLst/>
              <a:rect l="l" t="t" r="r" b="b"/>
              <a:pathLst>
                <a:path w="630" h="639" extrusionOk="0">
                  <a:moveTo>
                    <a:pt x="315" y="0"/>
                  </a:moveTo>
                  <a:cubicBezTo>
                    <a:pt x="138" y="0"/>
                    <a:pt x="1" y="147"/>
                    <a:pt x="1" y="315"/>
                  </a:cubicBezTo>
                  <a:cubicBezTo>
                    <a:pt x="1" y="491"/>
                    <a:pt x="138" y="638"/>
                    <a:pt x="315" y="638"/>
                  </a:cubicBezTo>
                  <a:cubicBezTo>
                    <a:pt x="492" y="638"/>
                    <a:pt x="629" y="491"/>
                    <a:pt x="629" y="315"/>
                  </a:cubicBezTo>
                  <a:cubicBezTo>
                    <a:pt x="629" y="147"/>
                    <a:pt x="492" y="0"/>
                    <a:pt x="315" y="0"/>
                  </a:cubicBezTo>
                  <a:close/>
                </a:path>
              </a:pathLst>
            </a:custGeom>
            <a:solidFill>
              <a:srgbClr val="4F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51;p51">
              <a:extLst>
                <a:ext uri="{FF2B5EF4-FFF2-40B4-BE49-F238E27FC236}">
                  <a16:creationId xmlns:a16="http://schemas.microsoft.com/office/drawing/2014/main" id="{C62B1B65-24D8-4390-9275-1FC98D478EE2}"/>
                </a:ext>
              </a:extLst>
            </p:cNvPr>
            <p:cNvSpPr/>
            <p:nvPr/>
          </p:nvSpPr>
          <p:spPr>
            <a:xfrm>
              <a:off x="2369725" y="3556059"/>
              <a:ext cx="87061" cy="87735"/>
            </a:xfrm>
            <a:custGeom>
              <a:avLst/>
              <a:gdLst/>
              <a:ahLst/>
              <a:cxnLst/>
              <a:rect l="l" t="t" r="r" b="b"/>
              <a:pathLst>
                <a:path w="2584" h="2604" extrusionOk="0">
                  <a:moveTo>
                    <a:pt x="1083" y="0"/>
                  </a:moveTo>
                  <a:cubicBezTo>
                    <a:pt x="922" y="0"/>
                    <a:pt x="759" y="41"/>
                    <a:pt x="609" y="129"/>
                  </a:cubicBezTo>
                  <a:cubicBezTo>
                    <a:pt x="158" y="394"/>
                    <a:pt x="0" y="974"/>
                    <a:pt x="265" y="1425"/>
                  </a:cubicBezTo>
                  <a:lnTo>
                    <a:pt x="943" y="2604"/>
                  </a:lnTo>
                  <a:lnTo>
                    <a:pt x="2583" y="1661"/>
                  </a:lnTo>
                  <a:lnTo>
                    <a:pt x="1906" y="473"/>
                  </a:lnTo>
                  <a:cubicBezTo>
                    <a:pt x="1728" y="170"/>
                    <a:pt x="1409" y="0"/>
                    <a:pt x="1083" y="0"/>
                  </a:cubicBezTo>
                  <a:close/>
                </a:path>
              </a:pathLst>
            </a:custGeom>
            <a:solidFill>
              <a:srgbClr val="095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52;p51">
              <a:extLst>
                <a:ext uri="{FF2B5EF4-FFF2-40B4-BE49-F238E27FC236}">
                  <a16:creationId xmlns:a16="http://schemas.microsoft.com/office/drawing/2014/main" id="{F30A553D-3149-47EE-B422-74A54B1529E1}"/>
                </a:ext>
              </a:extLst>
            </p:cNvPr>
            <p:cNvSpPr/>
            <p:nvPr/>
          </p:nvSpPr>
          <p:spPr>
            <a:xfrm>
              <a:off x="2390244" y="3556059"/>
              <a:ext cx="66543" cy="71866"/>
            </a:xfrm>
            <a:custGeom>
              <a:avLst/>
              <a:gdLst/>
              <a:ahLst/>
              <a:cxnLst/>
              <a:rect l="l" t="t" r="r" b="b"/>
              <a:pathLst>
                <a:path w="1975" h="2133" extrusionOk="0">
                  <a:moveTo>
                    <a:pt x="474" y="0"/>
                  </a:moveTo>
                  <a:cubicBezTo>
                    <a:pt x="313" y="0"/>
                    <a:pt x="150" y="41"/>
                    <a:pt x="0" y="129"/>
                  </a:cubicBezTo>
                  <a:lnTo>
                    <a:pt x="1159" y="2133"/>
                  </a:lnTo>
                  <a:lnTo>
                    <a:pt x="1974" y="1661"/>
                  </a:lnTo>
                  <a:lnTo>
                    <a:pt x="1297" y="473"/>
                  </a:lnTo>
                  <a:cubicBezTo>
                    <a:pt x="1119" y="170"/>
                    <a:pt x="800" y="0"/>
                    <a:pt x="474" y="0"/>
                  </a:cubicBezTo>
                  <a:close/>
                </a:path>
              </a:pathLst>
            </a:custGeom>
            <a:solidFill>
              <a:srgbClr val="095E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53;p51">
              <a:extLst>
                <a:ext uri="{FF2B5EF4-FFF2-40B4-BE49-F238E27FC236}">
                  <a16:creationId xmlns:a16="http://schemas.microsoft.com/office/drawing/2014/main" id="{E052DA68-A687-4B68-9525-731C46B30FEF}"/>
                </a:ext>
              </a:extLst>
            </p:cNvPr>
            <p:cNvSpPr/>
            <p:nvPr/>
          </p:nvSpPr>
          <p:spPr>
            <a:xfrm>
              <a:off x="2347892" y="3587899"/>
              <a:ext cx="203536" cy="149056"/>
            </a:xfrm>
            <a:custGeom>
              <a:avLst/>
              <a:gdLst/>
              <a:ahLst/>
              <a:cxnLst/>
              <a:rect l="l" t="t" r="r" b="b"/>
              <a:pathLst>
                <a:path w="6041" h="4424" extrusionOk="0">
                  <a:moveTo>
                    <a:pt x="3847" y="0"/>
                  </a:moveTo>
                  <a:cubicBezTo>
                    <a:pt x="3438" y="0"/>
                    <a:pt x="3022" y="104"/>
                    <a:pt x="2642" y="323"/>
                  </a:cubicBezTo>
                  <a:lnTo>
                    <a:pt x="1552" y="962"/>
                  </a:lnTo>
                  <a:cubicBezTo>
                    <a:pt x="393" y="1630"/>
                    <a:pt x="0" y="3103"/>
                    <a:pt x="668" y="4262"/>
                  </a:cubicBezTo>
                  <a:cubicBezTo>
                    <a:pt x="727" y="4367"/>
                    <a:pt x="829" y="4424"/>
                    <a:pt x="938" y="4424"/>
                  </a:cubicBezTo>
                  <a:cubicBezTo>
                    <a:pt x="992" y="4424"/>
                    <a:pt x="1048" y="4409"/>
                    <a:pt x="1100" y="4380"/>
                  </a:cubicBezTo>
                  <a:lnTo>
                    <a:pt x="5834" y="1639"/>
                  </a:lnTo>
                  <a:cubicBezTo>
                    <a:pt x="5992" y="1561"/>
                    <a:pt x="6040" y="1364"/>
                    <a:pt x="5952" y="1207"/>
                  </a:cubicBezTo>
                  <a:cubicBezTo>
                    <a:pt x="5504" y="435"/>
                    <a:pt x="4687" y="0"/>
                    <a:pt x="3847" y="0"/>
                  </a:cubicBezTo>
                  <a:close/>
                </a:path>
              </a:pathLst>
            </a:custGeom>
            <a:solidFill>
              <a:srgbClr val="FF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54;p51">
              <a:extLst>
                <a:ext uri="{FF2B5EF4-FFF2-40B4-BE49-F238E27FC236}">
                  <a16:creationId xmlns:a16="http://schemas.microsoft.com/office/drawing/2014/main" id="{135BB18A-9A4D-4A1E-944E-1CA66706F61B}"/>
                </a:ext>
              </a:extLst>
            </p:cNvPr>
            <p:cNvSpPr/>
            <p:nvPr/>
          </p:nvSpPr>
          <p:spPr>
            <a:xfrm>
              <a:off x="2418715" y="3587899"/>
              <a:ext cx="132715" cy="101583"/>
            </a:xfrm>
            <a:custGeom>
              <a:avLst/>
              <a:gdLst/>
              <a:ahLst/>
              <a:cxnLst/>
              <a:rect l="l" t="t" r="r" b="b"/>
              <a:pathLst>
                <a:path w="3939" h="3015" extrusionOk="0">
                  <a:moveTo>
                    <a:pt x="1745" y="0"/>
                  </a:moveTo>
                  <a:cubicBezTo>
                    <a:pt x="1336" y="0"/>
                    <a:pt x="920" y="104"/>
                    <a:pt x="540" y="323"/>
                  </a:cubicBezTo>
                  <a:lnTo>
                    <a:pt x="0" y="638"/>
                  </a:lnTo>
                  <a:lnTo>
                    <a:pt x="1365" y="3014"/>
                  </a:lnTo>
                  <a:lnTo>
                    <a:pt x="3732" y="1639"/>
                  </a:lnTo>
                  <a:cubicBezTo>
                    <a:pt x="3890" y="1561"/>
                    <a:pt x="3938" y="1364"/>
                    <a:pt x="3850" y="1207"/>
                  </a:cubicBezTo>
                  <a:cubicBezTo>
                    <a:pt x="3402" y="435"/>
                    <a:pt x="2585" y="0"/>
                    <a:pt x="1745" y="0"/>
                  </a:cubicBezTo>
                  <a:close/>
                </a:path>
              </a:pathLst>
            </a:custGeom>
            <a:solidFill>
              <a:srgbClr val="E34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55;p51">
              <a:extLst>
                <a:ext uri="{FF2B5EF4-FFF2-40B4-BE49-F238E27FC236}">
                  <a16:creationId xmlns:a16="http://schemas.microsoft.com/office/drawing/2014/main" id="{0AD9F871-3F5C-4B3E-80D9-DB4DEAFC516F}"/>
                </a:ext>
              </a:extLst>
            </p:cNvPr>
            <p:cNvSpPr/>
            <p:nvPr/>
          </p:nvSpPr>
          <p:spPr>
            <a:xfrm>
              <a:off x="2370399" y="3628567"/>
              <a:ext cx="195248" cy="132883"/>
            </a:xfrm>
            <a:custGeom>
              <a:avLst/>
              <a:gdLst/>
              <a:ahLst/>
              <a:cxnLst/>
              <a:rect l="l" t="t" r="r" b="b"/>
              <a:pathLst>
                <a:path w="5795" h="3944" extrusionOk="0">
                  <a:moveTo>
                    <a:pt x="5284" y="0"/>
                  </a:moveTo>
                  <a:lnTo>
                    <a:pt x="0" y="3055"/>
                  </a:lnTo>
                  <a:lnTo>
                    <a:pt x="422" y="3782"/>
                  </a:lnTo>
                  <a:cubicBezTo>
                    <a:pt x="481" y="3887"/>
                    <a:pt x="584" y="3943"/>
                    <a:pt x="692" y="3943"/>
                  </a:cubicBezTo>
                  <a:cubicBezTo>
                    <a:pt x="746" y="3943"/>
                    <a:pt x="802" y="3929"/>
                    <a:pt x="854" y="3900"/>
                  </a:cubicBezTo>
                  <a:lnTo>
                    <a:pt x="5588" y="1169"/>
                  </a:lnTo>
                  <a:cubicBezTo>
                    <a:pt x="5745" y="1081"/>
                    <a:pt x="5795" y="884"/>
                    <a:pt x="5706" y="737"/>
                  </a:cubicBezTo>
                  <a:lnTo>
                    <a:pt x="5284" y="0"/>
                  </a:lnTo>
                  <a:close/>
                </a:path>
              </a:pathLst>
            </a:custGeom>
            <a:solidFill>
              <a:srgbClr val="4F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56;p51">
              <a:extLst>
                <a:ext uri="{FF2B5EF4-FFF2-40B4-BE49-F238E27FC236}">
                  <a16:creationId xmlns:a16="http://schemas.microsoft.com/office/drawing/2014/main" id="{FADA52F8-87DC-4364-AA43-12F992A8BF4E}"/>
                </a:ext>
              </a:extLst>
            </p:cNvPr>
            <p:cNvSpPr/>
            <p:nvPr/>
          </p:nvSpPr>
          <p:spPr>
            <a:xfrm>
              <a:off x="2459383" y="3628567"/>
              <a:ext cx="106266" cy="85410"/>
            </a:xfrm>
            <a:custGeom>
              <a:avLst/>
              <a:gdLst/>
              <a:ahLst/>
              <a:cxnLst/>
              <a:rect l="l" t="t" r="r" b="b"/>
              <a:pathLst>
                <a:path w="3154" h="2535" extrusionOk="0">
                  <a:moveTo>
                    <a:pt x="2643" y="0"/>
                  </a:moveTo>
                  <a:lnTo>
                    <a:pt x="1" y="1532"/>
                  </a:lnTo>
                  <a:lnTo>
                    <a:pt x="581" y="2534"/>
                  </a:lnTo>
                  <a:lnTo>
                    <a:pt x="2947" y="1169"/>
                  </a:lnTo>
                  <a:cubicBezTo>
                    <a:pt x="3104" y="1081"/>
                    <a:pt x="3154" y="884"/>
                    <a:pt x="3065" y="737"/>
                  </a:cubicBezTo>
                  <a:lnTo>
                    <a:pt x="2643" y="0"/>
                  </a:lnTo>
                  <a:close/>
                </a:path>
              </a:pathLst>
            </a:custGeom>
            <a:solidFill>
              <a:srgbClr val="3D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57;p51">
              <a:extLst>
                <a:ext uri="{FF2B5EF4-FFF2-40B4-BE49-F238E27FC236}">
                  <a16:creationId xmlns:a16="http://schemas.microsoft.com/office/drawing/2014/main" id="{7BAC6B2F-0D3A-42DD-A37B-DC4CA7687CA3}"/>
                </a:ext>
              </a:extLst>
            </p:cNvPr>
            <p:cNvSpPr/>
            <p:nvPr/>
          </p:nvSpPr>
          <p:spPr>
            <a:xfrm>
              <a:off x="2492469" y="3735846"/>
              <a:ext cx="31502" cy="44306"/>
            </a:xfrm>
            <a:custGeom>
              <a:avLst/>
              <a:gdLst/>
              <a:ahLst/>
              <a:cxnLst/>
              <a:rect l="l" t="t" r="r" b="b"/>
              <a:pathLst>
                <a:path w="935" h="1315" extrusionOk="0">
                  <a:moveTo>
                    <a:pt x="152" y="1"/>
                  </a:moveTo>
                  <a:cubicBezTo>
                    <a:pt x="100" y="1"/>
                    <a:pt x="48" y="13"/>
                    <a:pt x="1" y="38"/>
                  </a:cubicBezTo>
                  <a:lnTo>
                    <a:pt x="738" y="1315"/>
                  </a:lnTo>
                  <a:cubicBezTo>
                    <a:pt x="885" y="1227"/>
                    <a:pt x="934" y="1040"/>
                    <a:pt x="846" y="882"/>
                  </a:cubicBezTo>
                  <a:lnTo>
                    <a:pt x="433" y="156"/>
                  </a:lnTo>
                  <a:cubicBezTo>
                    <a:pt x="373" y="56"/>
                    <a:pt x="263" y="1"/>
                    <a:pt x="152" y="1"/>
                  </a:cubicBezTo>
                  <a:close/>
                </a:path>
              </a:pathLst>
            </a:custGeom>
            <a:solidFill>
              <a:srgbClr val="E34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B9731A49-FE93-4700-A832-7E84D418DC30}"/>
              </a:ext>
            </a:extLst>
          </p:cNvPr>
          <p:cNvSpPr txBox="1"/>
          <p:nvPr/>
        </p:nvSpPr>
        <p:spPr>
          <a:xfrm>
            <a:off x="1700903" y="2571750"/>
            <a:ext cx="5059871" cy="2308324"/>
          </a:xfrm>
          <a:prstGeom prst="rect">
            <a:avLst/>
          </a:prstGeom>
          <a:noFill/>
        </p:spPr>
        <p:txBody>
          <a:bodyPr wrap="square" rtlCol="0">
            <a:spAutoFit/>
          </a:bodyPr>
          <a:lstStyle/>
          <a:p>
            <a:pPr marL="285750" indent="-285750" algn="just">
              <a:buFont typeface="Wingdings" panose="05000000000000000000" pitchFamily="2" charset="2"/>
              <a:buChar char="Ø"/>
            </a:pPr>
            <a:r>
              <a:rPr lang="en-US" sz="1600" dirty="0">
                <a:latin typeface="Maven Pro" panose="020B0604020202020204" charset="0"/>
              </a:rPr>
              <a:t>Selection of the optimized formulas based upon the </a:t>
            </a:r>
            <a:r>
              <a:rPr lang="en-US" sz="1600" b="1" dirty="0">
                <a:solidFill>
                  <a:srgbClr val="FF0000"/>
                </a:solidFill>
                <a:latin typeface="Maven Pro" panose="020B0604020202020204" charset="0"/>
              </a:rPr>
              <a:t>percent of entrapment efficiency</a:t>
            </a:r>
            <a:r>
              <a:rPr lang="en-US" sz="1600" dirty="0">
                <a:latin typeface="Maven Pro" panose="020B0604020202020204" charset="0"/>
              </a:rPr>
              <a:t>.</a:t>
            </a:r>
          </a:p>
          <a:p>
            <a:pPr marL="285750" indent="-285750" algn="just">
              <a:buFont typeface="Wingdings" panose="05000000000000000000" pitchFamily="2" charset="2"/>
              <a:buChar char="Ø"/>
            </a:pPr>
            <a:endParaRPr lang="en-US" sz="1600" dirty="0">
              <a:latin typeface="Maven Pro" panose="020B0604020202020204" charset="0"/>
            </a:endParaRPr>
          </a:p>
          <a:p>
            <a:pPr marL="285750" indent="-285750" algn="just">
              <a:buFont typeface="Wingdings" panose="05000000000000000000" pitchFamily="2" charset="2"/>
              <a:buChar char="Ø"/>
            </a:pPr>
            <a:r>
              <a:rPr lang="en-US" sz="1600" b="1" dirty="0">
                <a:solidFill>
                  <a:srgbClr val="FF0000"/>
                </a:solidFill>
                <a:latin typeface="Maven Pro" panose="020B0604020202020204" charset="0"/>
              </a:rPr>
              <a:t>Optimized dispersions </a:t>
            </a:r>
            <a:r>
              <a:rPr lang="en-US" sz="1600" dirty="0">
                <a:latin typeface="Maven Pro" panose="020B0604020202020204" charset="0"/>
              </a:rPr>
              <a:t>were evaluated for size, polydispersity, zeta potential, In-vitro release and ex-vivo permeation across rat skin.</a:t>
            </a:r>
          </a:p>
          <a:p>
            <a:pPr marL="285750" indent="-285750" algn="just">
              <a:buFont typeface="Wingdings" panose="05000000000000000000" pitchFamily="2" charset="2"/>
              <a:buChar char="Ø"/>
            </a:pPr>
            <a:endParaRPr lang="en-US" sz="1600" dirty="0">
              <a:latin typeface="Maven Pro" panose="020B0604020202020204" charset="0"/>
            </a:endParaRPr>
          </a:p>
          <a:p>
            <a:pPr marL="285750" indent="-285750" algn="just">
              <a:buFont typeface="Wingdings" panose="05000000000000000000" pitchFamily="2" charset="2"/>
              <a:buChar char="Ø"/>
            </a:pPr>
            <a:r>
              <a:rPr lang="en-US" sz="1600" b="1" dirty="0">
                <a:solidFill>
                  <a:srgbClr val="FF0000"/>
                </a:solidFill>
                <a:latin typeface="Maven Pro" panose="020B0604020202020204" charset="0"/>
              </a:rPr>
              <a:t>The selected formula </a:t>
            </a:r>
            <a:r>
              <a:rPr lang="en-US" sz="1600" dirty="0">
                <a:latin typeface="Maven Pro" panose="020B0604020202020204" charset="0"/>
              </a:rPr>
              <a:t>with higher flux could be considered for further evaluations.</a:t>
            </a:r>
          </a:p>
        </p:txBody>
      </p:sp>
      <p:grpSp>
        <p:nvGrpSpPr>
          <p:cNvPr id="68" name="Google Shape;809;p39">
            <a:extLst>
              <a:ext uri="{FF2B5EF4-FFF2-40B4-BE49-F238E27FC236}">
                <a16:creationId xmlns:a16="http://schemas.microsoft.com/office/drawing/2014/main" id="{7892853C-BBD6-4DDC-9D5D-864F279E152F}"/>
              </a:ext>
            </a:extLst>
          </p:cNvPr>
          <p:cNvGrpSpPr/>
          <p:nvPr/>
        </p:nvGrpSpPr>
        <p:grpSpPr>
          <a:xfrm>
            <a:off x="8065842" y="1448337"/>
            <a:ext cx="774872" cy="774870"/>
            <a:chOff x="2828693" y="3555419"/>
            <a:chExt cx="363074" cy="363073"/>
          </a:xfrm>
        </p:grpSpPr>
        <p:sp>
          <p:nvSpPr>
            <p:cNvPr id="69" name="Google Shape;810;p39">
              <a:extLst>
                <a:ext uri="{FF2B5EF4-FFF2-40B4-BE49-F238E27FC236}">
                  <a16:creationId xmlns:a16="http://schemas.microsoft.com/office/drawing/2014/main" id="{F5655B8C-20C8-443F-9865-5D5F087FA271}"/>
                </a:ext>
              </a:extLst>
            </p:cNvPr>
            <p:cNvSpPr/>
            <p:nvPr/>
          </p:nvSpPr>
          <p:spPr>
            <a:xfrm>
              <a:off x="2828693" y="3668931"/>
              <a:ext cx="363070" cy="249560"/>
            </a:xfrm>
            <a:custGeom>
              <a:avLst/>
              <a:gdLst/>
              <a:ahLst/>
              <a:cxnLst/>
              <a:rect l="l" t="t" r="r" b="b"/>
              <a:pathLst>
                <a:path w="10776" h="7407" extrusionOk="0">
                  <a:moveTo>
                    <a:pt x="315" y="0"/>
                  </a:moveTo>
                  <a:cubicBezTo>
                    <a:pt x="149" y="0"/>
                    <a:pt x="1" y="138"/>
                    <a:pt x="1" y="315"/>
                  </a:cubicBezTo>
                  <a:lnTo>
                    <a:pt x="1" y="5825"/>
                  </a:lnTo>
                  <a:cubicBezTo>
                    <a:pt x="1" y="6002"/>
                    <a:pt x="149" y="6139"/>
                    <a:pt x="315" y="6139"/>
                  </a:cubicBezTo>
                  <a:lnTo>
                    <a:pt x="3842" y="6139"/>
                  </a:lnTo>
                  <a:cubicBezTo>
                    <a:pt x="3989" y="6866"/>
                    <a:pt x="4627" y="7406"/>
                    <a:pt x="5393" y="7406"/>
                  </a:cubicBezTo>
                  <a:cubicBezTo>
                    <a:pt x="6149" y="7406"/>
                    <a:pt x="6788" y="6866"/>
                    <a:pt x="6935" y="6139"/>
                  </a:cubicBezTo>
                  <a:lnTo>
                    <a:pt x="10462" y="6139"/>
                  </a:lnTo>
                  <a:cubicBezTo>
                    <a:pt x="10638" y="6139"/>
                    <a:pt x="10776" y="6002"/>
                    <a:pt x="10776" y="5825"/>
                  </a:cubicBezTo>
                  <a:lnTo>
                    <a:pt x="10776" y="315"/>
                  </a:lnTo>
                  <a:cubicBezTo>
                    <a:pt x="10776" y="138"/>
                    <a:pt x="10638" y="0"/>
                    <a:pt x="10462" y="0"/>
                  </a:cubicBezTo>
                  <a:close/>
                </a:path>
              </a:pathLst>
            </a:custGeom>
            <a:solidFill>
              <a:srgbClr val="00B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11;p39">
              <a:extLst>
                <a:ext uri="{FF2B5EF4-FFF2-40B4-BE49-F238E27FC236}">
                  <a16:creationId xmlns:a16="http://schemas.microsoft.com/office/drawing/2014/main" id="{35B69664-0954-4D32-8236-752F148579B1}"/>
                </a:ext>
              </a:extLst>
            </p:cNvPr>
            <p:cNvSpPr/>
            <p:nvPr/>
          </p:nvSpPr>
          <p:spPr>
            <a:xfrm>
              <a:off x="3010399" y="3668931"/>
              <a:ext cx="181367" cy="249560"/>
            </a:xfrm>
            <a:custGeom>
              <a:avLst/>
              <a:gdLst/>
              <a:ahLst/>
              <a:cxnLst/>
              <a:rect l="l" t="t" r="r" b="b"/>
              <a:pathLst>
                <a:path w="5383" h="7407" extrusionOk="0">
                  <a:moveTo>
                    <a:pt x="0" y="0"/>
                  </a:moveTo>
                  <a:lnTo>
                    <a:pt x="0" y="7406"/>
                  </a:lnTo>
                  <a:cubicBezTo>
                    <a:pt x="756" y="7406"/>
                    <a:pt x="1395" y="6866"/>
                    <a:pt x="1542" y="6139"/>
                  </a:cubicBezTo>
                  <a:lnTo>
                    <a:pt x="5069" y="6139"/>
                  </a:lnTo>
                  <a:cubicBezTo>
                    <a:pt x="5245" y="6139"/>
                    <a:pt x="5383" y="6002"/>
                    <a:pt x="5383" y="5825"/>
                  </a:cubicBezTo>
                  <a:lnTo>
                    <a:pt x="5383" y="315"/>
                  </a:lnTo>
                  <a:cubicBezTo>
                    <a:pt x="5383" y="138"/>
                    <a:pt x="5245" y="0"/>
                    <a:pt x="5069" y="0"/>
                  </a:cubicBezTo>
                  <a:close/>
                </a:path>
              </a:pathLst>
            </a:custGeom>
            <a:solidFill>
              <a:srgbClr val="00A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12;p39">
              <a:extLst>
                <a:ext uri="{FF2B5EF4-FFF2-40B4-BE49-F238E27FC236}">
                  <a16:creationId xmlns:a16="http://schemas.microsoft.com/office/drawing/2014/main" id="{CFEC8F28-ADBB-4779-AB74-F2F4A43D53C9}"/>
                </a:ext>
              </a:extLst>
            </p:cNvPr>
            <p:cNvSpPr/>
            <p:nvPr/>
          </p:nvSpPr>
          <p:spPr>
            <a:xfrm>
              <a:off x="2871415" y="3640460"/>
              <a:ext cx="277997" cy="235342"/>
            </a:xfrm>
            <a:custGeom>
              <a:avLst/>
              <a:gdLst/>
              <a:ahLst/>
              <a:cxnLst/>
              <a:rect l="l" t="t" r="r" b="b"/>
              <a:pathLst>
                <a:path w="8251" h="6985" extrusionOk="0">
                  <a:moveTo>
                    <a:pt x="315" y="1"/>
                  </a:moveTo>
                  <a:cubicBezTo>
                    <a:pt x="138" y="1"/>
                    <a:pt x="0" y="138"/>
                    <a:pt x="0" y="315"/>
                  </a:cubicBezTo>
                  <a:lnTo>
                    <a:pt x="0" y="5413"/>
                  </a:lnTo>
                  <a:cubicBezTo>
                    <a:pt x="0" y="5590"/>
                    <a:pt x="138" y="5727"/>
                    <a:pt x="315" y="5727"/>
                  </a:cubicBezTo>
                  <a:lnTo>
                    <a:pt x="2858" y="5727"/>
                  </a:lnTo>
                  <a:cubicBezTo>
                    <a:pt x="3379" y="5727"/>
                    <a:pt x="3811" y="6149"/>
                    <a:pt x="3811" y="6670"/>
                  </a:cubicBezTo>
                  <a:cubicBezTo>
                    <a:pt x="3811" y="6847"/>
                    <a:pt x="3949" y="6984"/>
                    <a:pt x="4125" y="6984"/>
                  </a:cubicBezTo>
                  <a:cubicBezTo>
                    <a:pt x="4302" y="6984"/>
                    <a:pt x="4440" y="6847"/>
                    <a:pt x="4440" y="6670"/>
                  </a:cubicBezTo>
                  <a:cubicBezTo>
                    <a:pt x="4440" y="6149"/>
                    <a:pt x="4862" y="5727"/>
                    <a:pt x="5383" y="5727"/>
                  </a:cubicBezTo>
                  <a:lnTo>
                    <a:pt x="7936" y="5727"/>
                  </a:lnTo>
                  <a:cubicBezTo>
                    <a:pt x="8113" y="5727"/>
                    <a:pt x="8251" y="5590"/>
                    <a:pt x="8251" y="5413"/>
                  </a:cubicBezTo>
                  <a:lnTo>
                    <a:pt x="8251" y="315"/>
                  </a:lnTo>
                  <a:cubicBezTo>
                    <a:pt x="8251" y="138"/>
                    <a:pt x="8113" y="1"/>
                    <a:pt x="7936" y="1"/>
                  </a:cubicBezTo>
                  <a:lnTo>
                    <a:pt x="5383" y="1"/>
                  </a:lnTo>
                  <a:cubicBezTo>
                    <a:pt x="4872" y="1"/>
                    <a:pt x="4410" y="247"/>
                    <a:pt x="4125" y="629"/>
                  </a:cubicBezTo>
                  <a:cubicBezTo>
                    <a:pt x="3840" y="247"/>
                    <a:pt x="3379" y="1"/>
                    <a:pt x="2858" y="1"/>
                  </a:cubicBezTo>
                  <a:close/>
                </a:path>
              </a:pathLst>
            </a:custGeom>
            <a:solidFill>
              <a:srgbClr val="4F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13;p39">
              <a:extLst>
                <a:ext uri="{FF2B5EF4-FFF2-40B4-BE49-F238E27FC236}">
                  <a16:creationId xmlns:a16="http://schemas.microsoft.com/office/drawing/2014/main" id="{E560FA67-EEC6-46F6-8EF1-F56FBCAA5E73}"/>
                </a:ext>
              </a:extLst>
            </p:cNvPr>
            <p:cNvSpPr/>
            <p:nvPr/>
          </p:nvSpPr>
          <p:spPr>
            <a:xfrm>
              <a:off x="3010399" y="3640460"/>
              <a:ext cx="139015" cy="235342"/>
            </a:xfrm>
            <a:custGeom>
              <a:avLst/>
              <a:gdLst/>
              <a:ahLst/>
              <a:cxnLst/>
              <a:rect l="l" t="t" r="r" b="b"/>
              <a:pathLst>
                <a:path w="4126" h="6985" extrusionOk="0">
                  <a:moveTo>
                    <a:pt x="1258" y="1"/>
                  </a:moveTo>
                  <a:cubicBezTo>
                    <a:pt x="747" y="1"/>
                    <a:pt x="285" y="247"/>
                    <a:pt x="0" y="629"/>
                  </a:cubicBezTo>
                  <a:lnTo>
                    <a:pt x="0" y="6984"/>
                  </a:lnTo>
                  <a:cubicBezTo>
                    <a:pt x="177" y="6984"/>
                    <a:pt x="315" y="6847"/>
                    <a:pt x="315" y="6670"/>
                  </a:cubicBezTo>
                  <a:cubicBezTo>
                    <a:pt x="315" y="6149"/>
                    <a:pt x="737" y="5727"/>
                    <a:pt x="1258" y="5727"/>
                  </a:cubicBezTo>
                  <a:lnTo>
                    <a:pt x="3811" y="5727"/>
                  </a:lnTo>
                  <a:cubicBezTo>
                    <a:pt x="3988" y="5727"/>
                    <a:pt x="4126" y="5590"/>
                    <a:pt x="4126" y="5413"/>
                  </a:cubicBezTo>
                  <a:lnTo>
                    <a:pt x="4126" y="315"/>
                  </a:lnTo>
                  <a:cubicBezTo>
                    <a:pt x="4126" y="138"/>
                    <a:pt x="3988" y="1"/>
                    <a:pt x="3811" y="1"/>
                  </a:cubicBezTo>
                  <a:close/>
                </a:path>
              </a:pathLst>
            </a:custGeom>
            <a:solidFill>
              <a:srgbClr val="3D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14;p39">
              <a:extLst>
                <a:ext uri="{FF2B5EF4-FFF2-40B4-BE49-F238E27FC236}">
                  <a16:creationId xmlns:a16="http://schemas.microsoft.com/office/drawing/2014/main" id="{00ACA770-4687-4FC8-81A2-8D488C49557B}"/>
                </a:ext>
              </a:extLst>
            </p:cNvPr>
            <p:cNvSpPr/>
            <p:nvPr/>
          </p:nvSpPr>
          <p:spPr>
            <a:xfrm>
              <a:off x="2908478" y="3684497"/>
              <a:ext cx="64555" cy="21226"/>
            </a:xfrm>
            <a:custGeom>
              <a:avLst/>
              <a:gdLst/>
              <a:ahLst/>
              <a:cxnLst/>
              <a:rect l="l" t="t" r="r" b="b"/>
              <a:pathLst>
                <a:path w="1916" h="630" extrusionOk="0">
                  <a:moveTo>
                    <a:pt x="324" y="0"/>
                  </a:moveTo>
                  <a:cubicBezTo>
                    <a:pt x="147" y="0"/>
                    <a:pt x="0" y="138"/>
                    <a:pt x="0" y="315"/>
                  </a:cubicBezTo>
                  <a:cubicBezTo>
                    <a:pt x="0" y="492"/>
                    <a:pt x="147" y="629"/>
                    <a:pt x="324" y="629"/>
                  </a:cubicBezTo>
                  <a:lnTo>
                    <a:pt x="1601" y="629"/>
                  </a:lnTo>
                  <a:cubicBezTo>
                    <a:pt x="1778" y="629"/>
                    <a:pt x="1915" y="492"/>
                    <a:pt x="1915" y="315"/>
                  </a:cubicBezTo>
                  <a:cubicBezTo>
                    <a:pt x="1915" y="138"/>
                    <a:pt x="1778" y="0"/>
                    <a:pt x="1601" y="0"/>
                  </a:cubicBezTo>
                  <a:close/>
                </a:path>
              </a:pathLst>
            </a:custGeom>
            <a:solidFill>
              <a:srgbClr val="00B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15;p39">
              <a:extLst>
                <a:ext uri="{FF2B5EF4-FFF2-40B4-BE49-F238E27FC236}">
                  <a16:creationId xmlns:a16="http://schemas.microsoft.com/office/drawing/2014/main" id="{CCA808E4-D5C0-474D-BCE6-14BF800EA2ED}"/>
                </a:ext>
              </a:extLst>
            </p:cNvPr>
            <p:cNvSpPr/>
            <p:nvPr/>
          </p:nvSpPr>
          <p:spPr>
            <a:xfrm>
              <a:off x="2908478" y="3726850"/>
              <a:ext cx="64555" cy="21530"/>
            </a:xfrm>
            <a:custGeom>
              <a:avLst/>
              <a:gdLst/>
              <a:ahLst/>
              <a:cxnLst/>
              <a:rect l="l" t="t" r="r" b="b"/>
              <a:pathLst>
                <a:path w="1916" h="639" extrusionOk="0">
                  <a:moveTo>
                    <a:pt x="324" y="1"/>
                  </a:moveTo>
                  <a:cubicBezTo>
                    <a:pt x="147" y="1"/>
                    <a:pt x="0" y="148"/>
                    <a:pt x="0" y="324"/>
                  </a:cubicBezTo>
                  <a:cubicBezTo>
                    <a:pt x="0" y="492"/>
                    <a:pt x="147" y="639"/>
                    <a:pt x="324" y="639"/>
                  </a:cubicBezTo>
                  <a:lnTo>
                    <a:pt x="1601" y="639"/>
                  </a:lnTo>
                  <a:cubicBezTo>
                    <a:pt x="1778" y="639"/>
                    <a:pt x="1915" y="492"/>
                    <a:pt x="1915" y="324"/>
                  </a:cubicBezTo>
                  <a:cubicBezTo>
                    <a:pt x="1915" y="148"/>
                    <a:pt x="1778" y="1"/>
                    <a:pt x="1601" y="1"/>
                  </a:cubicBezTo>
                  <a:close/>
                </a:path>
              </a:pathLst>
            </a:custGeom>
            <a:solidFill>
              <a:srgbClr val="00B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16;p39">
              <a:extLst>
                <a:ext uri="{FF2B5EF4-FFF2-40B4-BE49-F238E27FC236}">
                  <a16:creationId xmlns:a16="http://schemas.microsoft.com/office/drawing/2014/main" id="{A4F2D4CD-F7A4-4783-B7B2-41ED441F4513}"/>
                </a:ext>
              </a:extLst>
            </p:cNvPr>
            <p:cNvSpPr/>
            <p:nvPr/>
          </p:nvSpPr>
          <p:spPr>
            <a:xfrm>
              <a:off x="2908478" y="3769539"/>
              <a:ext cx="64555" cy="21193"/>
            </a:xfrm>
            <a:custGeom>
              <a:avLst/>
              <a:gdLst/>
              <a:ahLst/>
              <a:cxnLst/>
              <a:rect l="l" t="t" r="r" b="b"/>
              <a:pathLst>
                <a:path w="1916" h="629" extrusionOk="0">
                  <a:moveTo>
                    <a:pt x="324" y="0"/>
                  </a:moveTo>
                  <a:cubicBezTo>
                    <a:pt x="147" y="0"/>
                    <a:pt x="0" y="138"/>
                    <a:pt x="0" y="315"/>
                  </a:cubicBezTo>
                  <a:cubicBezTo>
                    <a:pt x="0" y="491"/>
                    <a:pt x="147" y="629"/>
                    <a:pt x="324" y="629"/>
                  </a:cubicBezTo>
                  <a:lnTo>
                    <a:pt x="1601" y="629"/>
                  </a:lnTo>
                  <a:cubicBezTo>
                    <a:pt x="1778" y="629"/>
                    <a:pt x="1915" y="491"/>
                    <a:pt x="1915" y="315"/>
                  </a:cubicBezTo>
                  <a:cubicBezTo>
                    <a:pt x="1915" y="138"/>
                    <a:pt x="1778" y="0"/>
                    <a:pt x="1601" y="0"/>
                  </a:cubicBezTo>
                  <a:close/>
                </a:path>
              </a:pathLst>
            </a:custGeom>
            <a:solidFill>
              <a:srgbClr val="00B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17;p39">
              <a:extLst>
                <a:ext uri="{FF2B5EF4-FFF2-40B4-BE49-F238E27FC236}">
                  <a16:creationId xmlns:a16="http://schemas.microsoft.com/office/drawing/2014/main" id="{E715B769-7836-4616-B56C-84E22A9265E2}"/>
                </a:ext>
              </a:extLst>
            </p:cNvPr>
            <p:cNvSpPr/>
            <p:nvPr/>
          </p:nvSpPr>
          <p:spPr>
            <a:xfrm>
              <a:off x="3047462" y="3684497"/>
              <a:ext cx="64555" cy="21226"/>
            </a:xfrm>
            <a:custGeom>
              <a:avLst/>
              <a:gdLst/>
              <a:ahLst/>
              <a:cxnLst/>
              <a:rect l="l" t="t" r="r" b="b"/>
              <a:pathLst>
                <a:path w="1916" h="630" extrusionOk="0">
                  <a:moveTo>
                    <a:pt x="324" y="0"/>
                  </a:moveTo>
                  <a:cubicBezTo>
                    <a:pt x="147" y="0"/>
                    <a:pt x="0" y="138"/>
                    <a:pt x="0" y="315"/>
                  </a:cubicBezTo>
                  <a:cubicBezTo>
                    <a:pt x="0" y="492"/>
                    <a:pt x="147" y="629"/>
                    <a:pt x="324" y="629"/>
                  </a:cubicBezTo>
                  <a:lnTo>
                    <a:pt x="1601" y="629"/>
                  </a:lnTo>
                  <a:cubicBezTo>
                    <a:pt x="1778" y="629"/>
                    <a:pt x="1915" y="492"/>
                    <a:pt x="1915" y="315"/>
                  </a:cubicBezTo>
                  <a:cubicBezTo>
                    <a:pt x="1915" y="138"/>
                    <a:pt x="1778" y="0"/>
                    <a:pt x="1601" y="0"/>
                  </a:cubicBezTo>
                  <a:close/>
                </a:path>
              </a:pathLst>
            </a:custGeom>
            <a:solidFill>
              <a:srgbClr val="00B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18;p39">
              <a:extLst>
                <a:ext uri="{FF2B5EF4-FFF2-40B4-BE49-F238E27FC236}">
                  <a16:creationId xmlns:a16="http://schemas.microsoft.com/office/drawing/2014/main" id="{D4ED791E-5859-4AE7-A332-DE6A5BBD8316}"/>
                </a:ext>
              </a:extLst>
            </p:cNvPr>
            <p:cNvSpPr/>
            <p:nvPr/>
          </p:nvSpPr>
          <p:spPr>
            <a:xfrm>
              <a:off x="3047462" y="3726850"/>
              <a:ext cx="64555" cy="21530"/>
            </a:xfrm>
            <a:custGeom>
              <a:avLst/>
              <a:gdLst/>
              <a:ahLst/>
              <a:cxnLst/>
              <a:rect l="l" t="t" r="r" b="b"/>
              <a:pathLst>
                <a:path w="1916" h="639" extrusionOk="0">
                  <a:moveTo>
                    <a:pt x="324" y="1"/>
                  </a:moveTo>
                  <a:cubicBezTo>
                    <a:pt x="147" y="1"/>
                    <a:pt x="0" y="148"/>
                    <a:pt x="0" y="324"/>
                  </a:cubicBezTo>
                  <a:cubicBezTo>
                    <a:pt x="0" y="492"/>
                    <a:pt x="147" y="639"/>
                    <a:pt x="324" y="639"/>
                  </a:cubicBezTo>
                  <a:lnTo>
                    <a:pt x="1601" y="639"/>
                  </a:lnTo>
                  <a:cubicBezTo>
                    <a:pt x="1778" y="639"/>
                    <a:pt x="1915" y="492"/>
                    <a:pt x="1915" y="324"/>
                  </a:cubicBezTo>
                  <a:cubicBezTo>
                    <a:pt x="1915" y="148"/>
                    <a:pt x="1778" y="1"/>
                    <a:pt x="1601" y="1"/>
                  </a:cubicBezTo>
                  <a:close/>
                </a:path>
              </a:pathLst>
            </a:custGeom>
            <a:solidFill>
              <a:srgbClr val="00B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19;p39">
              <a:extLst>
                <a:ext uri="{FF2B5EF4-FFF2-40B4-BE49-F238E27FC236}">
                  <a16:creationId xmlns:a16="http://schemas.microsoft.com/office/drawing/2014/main" id="{4BA3969C-7640-4EC4-AF4B-975235AEBABF}"/>
                </a:ext>
              </a:extLst>
            </p:cNvPr>
            <p:cNvSpPr/>
            <p:nvPr/>
          </p:nvSpPr>
          <p:spPr>
            <a:xfrm>
              <a:off x="3047462" y="3769539"/>
              <a:ext cx="64555" cy="21193"/>
            </a:xfrm>
            <a:custGeom>
              <a:avLst/>
              <a:gdLst/>
              <a:ahLst/>
              <a:cxnLst/>
              <a:rect l="l" t="t" r="r" b="b"/>
              <a:pathLst>
                <a:path w="1916" h="629" extrusionOk="0">
                  <a:moveTo>
                    <a:pt x="324" y="0"/>
                  </a:moveTo>
                  <a:cubicBezTo>
                    <a:pt x="147" y="0"/>
                    <a:pt x="0" y="138"/>
                    <a:pt x="0" y="315"/>
                  </a:cubicBezTo>
                  <a:cubicBezTo>
                    <a:pt x="0" y="491"/>
                    <a:pt x="147" y="629"/>
                    <a:pt x="324" y="629"/>
                  </a:cubicBezTo>
                  <a:lnTo>
                    <a:pt x="1601" y="629"/>
                  </a:lnTo>
                  <a:cubicBezTo>
                    <a:pt x="1778" y="629"/>
                    <a:pt x="1915" y="491"/>
                    <a:pt x="1915" y="315"/>
                  </a:cubicBezTo>
                  <a:cubicBezTo>
                    <a:pt x="1915" y="138"/>
                    <a:pt x="1778" y="0"/>
                    <a:pt x="1601" y="0"/>
                  </a:cubicBezTo>
                  <a:close/>
                </a:path>
              </a:pathLst>
            </a:custGeom>
            <a:solidFill>
              <a:srgbClr val="00B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0;p39">
              <a:extLst>
                <a:ext uri="{FF2B5EF4-FFF2-40B4-BE49-F238E27FC236}">
                  <a16:creationId xmlns:a16="http://schemas.microsoft.com/office/drawing/2014/main" id="{50D8F135-46FA-40AA-8156-25F4D9C9DB21}"/>
                </a:ext>
              </a:extLst>
            </p:cNvPr>
            <p:cNvSpPr/>
            <p:nvPr/>
          </p:nvSpPr>
          <p:spPr>
            <a:xfrm>
              <a:off x="3084828" y="3555419"/>
              <a:ext cx="85107" cy="49696"/>
            </a:xfrm>
            <a:custGeom>
              <a:avLst/>
              <a:gdLst/>
              <a:ahLst/>
              <a:cxnLst/>
              <a:rect l="l" t="t" r="r" b="b"/>
              <a:pathLst>
                <a:path w="2526" h="1475" extrusionOk="0">
                  <a:moveTo>
                    <a:pt x="315" y="1"/>
                  </a:moveTo>
                  <a:cubicBezTo>
                    <a:pt x="138" y="1"/>
                    <a:pt x="1" y="138"/>
                    <a:pt x="1" y="315"/>
                  </a:cubicBezTo>
                  <a:lnTo>
                    <a:pt x="1" y="1160"/>
                  </a:lnTo>
                  <a:cubicBezTo>
                    <a:pt x="1" y="1337"/>
                    <a:pt x="138" y="1474"/>
                    <a:pt x="315" y="1474"/>
                  </a:cubicBezTo>
                  <a:cubicBezTo>
                    <a:pt x="335" y="1474"/>
                    <a:pt x="365" y="1474"/>
                    <a:pt x="384" y="1464"/>
                  </a:cubicBezTo>
                  <a:lnTo>
                    <a:pt x="2280" y="1042"/>
                  </a:lnTo>
                  <a:cubicBezTo>
                    <a:pt x="2427" y="1012"/>
                    <a:pt x="2526" y="885"/>
                    <a:pt x="2526" y="737"/>
                  </a:cubicBezTo>
                  <a:cubicBezTo>
                    <a:pt x="2526" y="590"/>
                    <a:pt x="2427" y="462"/>
                    <a:pt x="2280" y="433"/>
                  </a:cubicBezTo>
                  <a:lnTo>
                    <a:pt x="384" y="10"/>
                  </a:lnTo>
                  <a:cubicBezTo>
                    <a:pt x="365" y="1"/>
                    <a:pt x="335" y="1"/>
                    <a:pt x="315" y="1"/>
                  </a:cubicBezTo>
                  <a:close/>
                </a:path>
              </a:pathLst>
            </a:custGeom>
            <a:solidFill>
              <a:srgbClr val="4F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21;p39">
              <a:extLst>
                <a:ext uri="{FF2B5EF4-FFF2-40B4-BE49-F238E27FC236}">
                  <a16:creationId xmlns:a16="http://schemas.microsoft.com/office/drawing/2014/main" id="{8DF46998-7045-42AA-8907-B0154C3E1F76}"/>
                </a:ext>
              </a:extLst>
            </p:cNvPr>
            <p:cNvSpPr/>
            <p:nvPr/>
          </p:nvSpPr>
          <p:spPr>
            <a:xfrm>
              <a:off x="3084828" y="3580251"/>
              <a:ext cx="85107" cy="24865"/>
            </a:xfrm>
            <a:custGeom>
              <a:avLst/>
              <a:gdLst/>
              <a:ahLst/>
              <a:cxnLst/>
              <a:rect l="l" t="t" r="r" b="b"/>
              <a:pathLst>
                <a:path w="2526" h="738" extrusionOk="0">
                  <a:moveTo>
                    <a:pt x="1" y="0"/>
                  </a:moveTo>
                  <a:lnTo>
                    <a:pt x="1" y="423"/>
                  </a:lnTo>
                  <a:cubicBezTo>
                    <a:pt x="1" y="600"/>
                    <a:pt x="138" y="737"/>
                    <a:pt x="315" y="737"/>
                  </a:cubicBezTo>
                  <a:cubicBezTo>
                    <a:pt x="335" y="737"/>
                    <a:pt x="365" y="737"/>
                    <a:pt x="384" y="727"/>
                  </a:cubicBezTo>
                  <a:lnTo>
                    <a:pt x="2280" y="305"/>
                  </a:lnTo>
                  <a:cubicBezTo>
                    <a:pt x="2427" y="275"/>
                    <a:pt x="2526" y="148"/>
                    <a:pt x="2526" y="0"/>
                  </a:cubicBezTo>
                  <a:close/>
                </a:path>
              </a:pathLst>
            </a:custGeom>
            <a:solidFill>
              <a:srgbClr val="3D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22;p39">
              <a:extLst>
                <a:ext uri="{FF2B5EF4-FFF2-40B4-BE49-F238E27FC236}">
                  <a16:creationId xmlns:a16="http://schemas.microsoft.com/office/drawing/2014/main" id="{08B4A28C-3B3F-4840-AE92-E8B5BE8894DD}"/>
                </a:ext>
              </a:extLst>
            </p:cNvPr>
            <p:cNvSpPr/>
            <p:nvPr/>
          </p:nvSpPr>
          <p:spPr>
            <a:xfrm>
              <a:off x="2850896" y="3555419"/>
              <a:ext cx="63881" cy="49696"/>
            </a:xfrm>
            <a:custGeom>
              <a:avLst/>
              <a:gdLst/>
              <a:ahLst/>
              <a:cxnLst/>
              <a:rect l="l" t="t" r="r" b="b"/>
              <a:pathLst>
                <a:path w="1896" h="1475" extrusionOk="0">
                  <a:moveTo>
                    <a:pt x="315" y="1"/>
                  </a:moveTo>
                  <a:cubicBezTo>
                    <a:pt x="138" y="1"/>
                    <a:pt x="0" y="138"/>
                    <a:pt x="0" y="315"/>
                  </a:cubicBezTo>
                  <a:lnTo>
                    <a:pt x="0" y="1160"/>
                  </a:lnTo>
                  <a:cubicBezTo>
                    <a:pt x="0" y="1337"/>
                    <a:pt x="138" y="1474"/>
                    <a:pt x="315" y="1474"/>
                  </a:cubicBezTo>
                  <a:lnTo>
                    <a:pt x="1572" y="1474"/>
                  </a:lnTo>
                  <a:cubicBezTo>
                    <a:pt x="1749" y="1474"/>
                    <a:pt x="1896" y="1337"/>
                    <a:pt x="1896" y="1160"/>
                  </a:cubicBezTo>
                  <a:lnTo>
                    <a:pt x="1896" y="315"/>
                  </a:lnTo>
                  <a:cubicBezTo>
                    <a:pt x="1896" y="138"/>
                    <a:pt x="1749" y="1"/>
                    <a:pt x="1572" y="1"/>
                  </a:cubicBezTo>
                  <a:close/>
                </a:path>
              </a:pathLst>
            </a:custGeom>
            <a:solidFill>
              <a:srgbClr val="FF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3;p39">
              <a:extLst>
                <a:ext uri="{FF2B5EF4-FFF2-40B4-BE49-F238E27FC236}">
                  <a16:creationId xmlns:a16="http://schemas.microsoft.com/office/drawing/2014/main" id="{65EC1A4F-E1A2-4B9C-B395-34BD6B6A894B}"/>
                </a:ext>
              </a:extLst>
            </p:cNvPr>
            <p:cNvSpPr/>
            <p:nvPr/>
          </p:nvSpPr>
          <p:spPr>
            <a:xfrm>
              <a:off x="2850896" y="3580251"/>
              <a:ext cx="63881" cy="24865"/>
            </a:xfrm>
            <a:custGeom>
              <a:avLst/>
              <a:gdLst/>
              <a:ahLst/>
              <a:cxnLst/>
              <a:rect l="l" t="t" r="r" b="b"/>
              <a:pathLst>
                <a:path w="1896" h="738" extrusionOk="0">
                  <a:moveTo>
                    <a:pt x="0" y="0"/>
                  </a:moveTo>
                  <a:lnTo>
                    <a:pt x="0" y="423"/>
                  </a:lnTo>
                  <a:cubicBezTo>
                    <a:pt x="0" y="600"/>
                    <a:pt x="138" y="737"/>
                    <a:pt x="315" y="737"/>
                  </a:cubicBezTo>
                  <a:lnTo>
                    <a:pt x="1572" y="737"/>
                  </a:lnTo>
                  <a:cubicBezTo>
                    <a:pt x="1749" y="737"/>
                    <a:pt x="1896" y="600"/>
                    <a:pt x="1896" y="423"/>
                  </a:cubicBezTo>
                  <a:lnTo>
                    <a:pt x="1896" y="0"/>
                  </a:lnTo>
                  <a:close/>
                </a:path>
              </a:pathLst>
            </a:custGeom>
            <a:solidFill>
              <a:srgbClr val="E34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24;p39">
              <a:extLst>
                <a:ext uri="{FF2B5EF4-FFF2-40B4-BE49-F238E27FC236}">
                  <a16:creationId xmlns:a16="http://schemas.microsoft.com/office/drawing/2014/main" id="{B7988281-8677-40C2-AF63-53237126079F}"/>
                </a:ext>
              </a:extLst>
            </p:cNvPr>
            <p:cNvSpPr/>
            <p:nvPr/>
          </p:nvSpPr>
          <p:spPr>
            <a:xfrm>
              <a:off x="2903828" y="3555419"/>
              <a:ext cx="42722" cy="49696"/>
            </a:xfrm>
            <a:custGeom>
              <a:avLst/>
              <a:gdLst/>
              <a:ahLst/>
              <a:cxnLst/>
              <a:rect l="l" t="t" r="r" b="b"/>
              <a:pathLst>
                <a:path w="1268" h="1475" extrusionOk="0">
                  <a:moveTo>
                    <a:pt x="1" y="1"/>
                  </a:moveTo>
                  <a:lnTo>
                    <a:pt x="1" y="1474"/>
                  </a:lnTo>
                  <a:lnTo>
                    <a:pt x="953" y="1474"/>
                  </a:lnTo>
                  <a:cubicBezTo>
                    <a:pt x="1130" y="1474"/>
                    <a:pt x="1267" y="1337"/>
                    <a:pt x="1267" y="1160"/>
                  </a:cubicBezTo>
                  <a:lnTo>
                    <a:pt x="1267" y="315"/>
                  </a:lnTo>
                  <a:cubicBezTo>
                    <a:pt x="1267" y="138"/>
                    <a:pt x="1130" y="1"/>
                    <a:pt x="953" y="1"/>
                  </a:cubicBezTo>
                  <a:close/>
                </a:path>
              </a:pathLst>
            </a:custGeom>
            <a:solidFill>
              <a:srgbClr val="4F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25;p39">
              <a:extLst>
                <a:ext uri="{FF2B5EF4-FFF2-40B4-BE49-F238E27FC236}">
                  <a16:creationId xmlns:a16="http://schemas.microsoft.com/office/drawing/2014/main" id="{83B69733-1752-4165-9D71-B72784EB8F4D}"/>
                </a:ext>
              </a:extLst>
            </p:cNvPr>
            <p:cNvSpPr/>
            <p:nvPr/>
          </p:nvSpPr>
          <p:spPr>
            <a:xfrm>
              <a:off x="2903828" y="3580251"/>
              <a:ext cx="42722" cy="24865"/>
            </a:xfrm>
            <a:custGeom>
              <a:avLst/>
              <a:gdLst/>
              <a:ahLst/>
              <a:cxnLst/>
              <a:rect l="l" t="t" r="r" b="b"/>
              <a:pathLst>
                <a:path w="1268" h="738" extrusionOk="0">
                  <a:moveTo>
                    <a:pt x="1" y="0"/>
                  </a:moveTo>
                  <a:lnTo>
                    <a:pt x="1" y="737"/>
                  </a:lnTo>
                  <a:lnTo>
                    <a:pt x="953" y="737"/>
                  </a:lnTo>
                  <a:cubicBezTo>
                    <a:pt x="1130" y="737"/>
                    <a:pt x="1267" y="600"/>
                    <a:pt x="1267" y="423"/>
                  </a:cubicBezTo>
                  <a:lnTo>
                    <a:pt x="1267" y="0"/>
                  </a:lnTo>
                  <a:close/>
                </a:path>
              </a:pathLst>
            </a:custGeom>
            <a:solidFill>
              <a:srgbClr val="3D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26;p39">
              <a:extLst>
                <a:ext uri="{FF2B5EF4-FFF2-40B4-BE49-F238E27FC236}">
                  <a16:creationId xmlns:a16="http://schemas.microsoft.com/office/drawing/2014/main" id="{7B3D31DA-9BA7-4909-AE89-C66D08941B9F}"/>
                </a:ext>
              </a:extLst>
            </p:cNvPr>
            <p:cNvSpPr/>
            <p:nvPr/>
          </p:nvSpPr>
          <p:spPr>
            <a:xfrm>
              <a:off x="2935938" y="3555419"/>
              <a:ext cx="159534" cy="49696"/>
            </a:xfrm>
            <a:custGeom>
              <a:avLst/>
              <a:gdLst/>
              <a:ahLst/>
              <a:cxnLst/>
              <a:rect l="l" t="t" r="r" b="b"/>
              <a:pathLst>
                <a:path w="4735" h="1475" extrusionOk="0">
                  <a:moveTo>
                    <a:pt x="0" y="1"/>
                  </a:moveTo>
                  <a:lnTo>
                    <a:pt x="0" y="1474"/>
                  </a:lnTo>
                  <a:lnTo>
                    <a:pt x="4734" y="1474"/>
                  </a:lnTo>
                  <a:lnTo>
                    <a:pt x="4734" y="1"/>
                  </a:lnTo>
                  <a:close/>
                </a:path>
              </a:pathLst>
            </a:custGeom>
            <a:solidFill>
              <a:srgbClr val="095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27;p39">
              <a:extLst>
                <a:ext uri="{FF2B5EF4-FFF2-40B4-BE49-F238E27FC236}">
                  <a16:creationId xmlns:a16="http://schemas.microsoft.com/office/drawing/2014/main" id="{8BC2B37E-E004-43CD-AFA2-03E47D691303}"/>
                </a:ext>
              </a:extLst>
            </p:cNvPr>
            <p:cNvSpPr/>
            <p:nvPr/>
          </p:nvSpPr>
          <p:spPr>
            <a:xfrm>
              <a:off x="2935938" y="3580251"/>
              <a:ext cx="159534" cy="24865"/>
            </a:xfrm>
            <a:custGeom>
              <a:avLst/>
              <a:gdLst/>
              <a:ahLst/>
              <a:cxnLst/>
              <a:rect l="l" t="t" r="r" b="b"/>
              <a:pathLst>
                <a:path w="4735" h="738" extrusionOk="0">
                  <a:moveTo>
                    <a:pt x="0" y="0"/>
                  </a:moveTo>
                  <a:lnTo>
                    <a:pt x="0" y="737"/>
                  </a:lnTo>
                  <a:lnTo>
                    <a:pt x="4734" y="737"/>
                  </a:lnTo>
                  <a:lnTo>
                    <a:pt x="4734" y="0"/>
                  </a:lnTo>
                  <a:close/>
                </a:path>
              </a:pathLst>
            </a:custGeom>
            <a:solidFill>
              <a:srgbClr val="095E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7" name="Picture 86">
            <a:extLst>
              <a:ext uri="{FF2B5EF4-FFF2-40B4-BE49-F238E27FC236}">
                <a16:creationId xmlns:a16="http://schemas.microsoft.com/office/drawing/2014/main" id="{9073387E-B045-49A7-BA97-AF7332A53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3" y="-7620"/>
            <a:ext cx="914400" cy="914400"/>
          </a:xfrm>
          <a:prstGeom prst="rect">
            <a:avLst/>
          </a:prstGeom>
        </p:spPr>
      </p:pic>
    </p:spTree>
  </p:cSld>
  <p:clrMapOvr>
    <a:masterClrMapping/>
  </p:clrMapOvr>
</p:sld>
</file>

<file path=ppt/theme/theme1.xml><?xml version="1.0" encoding="utf-8"?>
<a:theme xmlns:a="http://schemas.openxmlformats.org/drawingml/2006/main" name="Academic Research Thesis Defense by Slidesgo">
  <a:themeElements>
    <a:clrScheme name="Simple Light">
      <a:dk1>
        <a:srgbClr val="064554"/>
      </a:dk1>
      <a:lt1>
        <a:srgbClr val="FFFFFF"/>
      </a:lt1>
      <a:dk2>
        <a:srgbClr val="FF594D"/>
      </a:dk2>
      <a:lt2>
        <a:srgbClr val="E34F45"/>
      </a:lt2>
      <a:accent1>
        <a:srgbClr val="2A2A2A"/>
      </a:accent1>
      <a:accent2>
        <a:srgbClr val="3F3F3F"/>
      </a:accent2>
      <a:accent3>
        <a:srgbClr val="EDEDED"/>
      </a:accent3>
      <a:accent4>
        <a:srgbClr val="00B8C0"/>
      </a:accent4>
      <a:accent5>
        <a:srgbClr val="00A6AD"/>
      </a:accent5>
      <a:accent6>
        <a:srgbClr val="075163"/>
      </a:accent6>
      <a:hlink>
        <a:srgbClr val="0645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1_Academic Research Thesis Defense by Slidesgo">
  <a:themeElements>
    <a:clrScheme name="Simple Light">
      <a:dk1>
        <a:srgbClr val="064554"/>
      </a:dk1>
      <a:lt1>
        <a:srgbClr val="FFFFFF"/>
      </a:lt1>
      <a:dk2>
        <a:srgbClr val="FF594D"/>
      </a:dk2>
      <a:lt2>
        <a:srgbClr val="E34F45"/>
      </a:lt2>
      <a:accent1>
        <a:srgbClr val="2A2A2A"/>
      </a:accent1>
      <a:accent2>
        <a:srgbClr val="3F3F3F"/>
      </a:accent2>
      <a:accent3>
        <a:srgbClr val="EDEDED"/>
      </a:accent3>
      <a:accent4>
        <a:srgbClr val="00B8C0"/>
      </a:accent4>
      <a:accent5>
        <a:srgbClr val="00A6AD"/>
      </a:accent5>
      <a:accent6>
        <a:srgbClr val="075163"/>
      </a:accent6>
      <a:hlink>
        <a:srgbClr val="0645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865</TotalTime>
  <Words>4902</Words>
  <Application>Microsoft Office PowerPoint</Application>
  <PresentationFormat>On-screen Show (16:9)</PresentationFormat>
  <Paragraphs>303</Paragraphs>
  <Slides>35</Slides>
  <Notes>32</Notes>
  <HiddenSlides>0</HiddenSlides>
  <MMClips>0</MMClips>
  <ScaleCrop>false</ScaleCrop>
  <HeadingPairs>
    <vt:vector size="8" baseType="variant">
      <vt:variant>
        <vt:lpstr>Fonts Used</vt:lpstr>
      </vt:variant>
      <vt:variant>
        <vt:i4>16</vt:i4>
      </vt:variant>
      <vt:variant>
        <vt:lpstr>Theme</vt:lpstr>
      </vt:variant>
      <vt:variant>
        <vt:i4>4</vt:i4>
      </vt:variant>
      <vt:variant>
        <vt:lpstr>Embedded OLE Servers</vt:lpstr>
      </vt:variant>
      <vt:variant>
        <vt:i4>1</vt:i4>
      </vt:variant>
      <vt:variant>
        <vt:lpstr>Slide Titles</vt:lpstr>
      </vt:variant>
      <vt:variant>
        <vt:i4>35</vt:i4>
      </vt:variant>
    </vt:vector>
  </HeadingPairs>
  <TitlesOfParts>
    <vt:vector size="56" baseType="lpstr">
      <vt:lpstr>Calibri</vt:lpstr>
      <vt:lpstr>Corbel</vt:lpstr>
      <vt:lpstr>AlternateGothic2 BT</vt:lpstr>
      <vt:lpstr>Maven Pro Medium</vt:lpstr>
      <vt:lpstr>Maven Pro SemiBold</vt:lpstr>
      <vt:lpstr>Arial</vt:lpstr>
      <vt:lpstr>Alfa Slab One</vt:lpstr>
      <vt:lpstr>Chivo</vt:lpstr>
      <vt:lpstr>Andalus</vt:lpstr>
      <vt:lpstr>Calibri Light</vt:lpstr>
      <vt:lpstr>Maven Pro</vt:lpstr>
      <vt:lpstr>Roboto Condensed Light</vt:lpstr>
      <vt:lpstr>Times New Roman</vt:lpstr>
      <vt:lpstr>Cambria Math</vt:lpstr>
      <vt:lpstr>Arial Rounded MT Bold</vt:lpstr>
      <vt:lpstr>Wingdings</vt:lpstr>
      <vt:lpstr>Academic Research Thesis Defense by Slidesgo</vt:lpstr>
      <vt:lpstr>Basis</vt:lpstr>
      <vt:lpstr>Office Theme</vt:lpstr>
      <vt:lpstr>1_Academic Research Thesis Defense by Slidesgo</vt:lpstr>
      <vt:lpstr>Worksheet</vt:lpstr>
      <vt:lpstr>PowerPoint Presentation</vt:lpstr>
      <vt:lpstr>PowerPoint Presentation</vt:lpstr>
      <vt:lpstr>PowerPoint Presentation</vt:lpstr>
      <vt:lpstr>Introduction</vt:lpstr>
      <vt:lpstr>Introduction</vt:lpstr>
      <vt:lpstr>Introduction</vt:lpstr>
      <vt:lpstr>Introduction</vt:lpstr>
      <vt:lpstr>Literature Review</vt:lpstr>
      <vt:lpstr>  The aim of the study was to prepare and evaluate ondansetron loaded invasomes dispersions  </vt:lpstr>
      <vt:lpstr>Wistar male albino rats weighing (200±20 g) were provided from the animal house facility in the College of Pharmacy / University of Baghdad. </vt:lpstr>
      <vt:lpstr>Methodology</vt:lpstr>
      <vt:lpstr>PowerPoint Presentation</vt:lpstr>
      <vt:lpstr>PowerPoint Presentation</vt:lpstr>
      <vt:lpstr>Methodology</vt:lpstr>
      <vt:lpstr>Methodology</vt:lpstr>
      <vt:lpstr>Results &amp; Discussion</vt:lpstr>
      <vt:lpstr>Results &amp; Discussion</vt:lpstr>
      <vt:lpstr>Results &amp; Discussion</vt:lpstr>
      <vt:lpstr>Results &amp; Discussion</vt:lpstr>
      <vt:lpstr>Results &amp; Discussion</vt:lpstr>
      <vt:lpstr>Results &amp; Discussion</vt:lpstr>
      <vt:lpstr>Results &amp; Discussion</vt:lpstr>
      <vt:lpstr>Results &amp; Discussion</vt:lpstr>
      <vt:lpstr>Results &amp; Discussion</vt:lpstr>
      <vt:lpstr>Results &amp; Discussion</vt:lpstr>
      <vt:lpstr>Conclusions</vt:lpstr>
      <vt:lpstr>Bibliographical References</vt:lpstr>
      <vt:lpstr>Bibliographical References</vt:lpstr>
      <vt:lpstr>Bibliographical References</vt:lpstr>
      <vt:lpstr>Bibliographical References</vt:lpstr>
      <vt:lpstr>Bibliographical References</vt:lpstr>
      <vt:lpstr>Bibliographical References</vt:lpstr>
      <vt:lpstr>Bibliographical References</vt:lpstr>
      <vt:lpstr>Bibliographical References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omar saeb</dc:creator>
  <cp:lastModifiedBy>Assist. Prof .Dr.Salema Salman</cp:lastModifiedBy>
  <cp:revision>118</cp:revision>
  <dcterms:modified xsi:type="dcterms:W3CDTF">2023-03-12T10:48:31Z</dcterms:modified>
</cp:coreProperties>
</file>