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0"/>
  </p:notesMasterIdLst>
  <p:sldIdLst>
    <p:sldId id="259" r:id="rId2"/>
    <p:sldId id="258" r:id="rId3"/>
    <p:sldId id="262" r:id="rId4"/>
    <p:sldId id="264" r:id="rId5"/>
    <p:sldId id="263" r:id="rId6"/>
    <p:sldId id="266" r:id="rId7"/>
    <p:sldId id="270" r:id="rId8"/>
    <p:sldId id="269" r:id="rId9"/>
    <p:sldId id="268" r:id="rId10"/>
    <p:sldId id="271" r:id="rId11"/>
    <p:sldId id="274" r:id="rId12"/>
    <p:sldId id="275" r:id="rId13"/>
    <p:sldId id="261" r:id="rId14"/>
    <p:sldId id="278" r:id="rId15"/>
    <p:sldId id="292" r:id="rId16"/>
    <p:sldId id="293" r:id="rId17"/>
    <p:sldId id="294" r:id="rId18"/>
    <p:sldId id="298" r:id="rId19"/>
    <p:sldId id="291" r:id="rId20"/>
    <p:sldId id="281" r:id="rId21"/>
    <p:sldId id="283" r:id="rId22"/>
    <p:sldId id="282" r:id="rId23"/>
    <p:sldId id="287" r:id="rId24"/>
    <p:sldId id="286" r:id="rId25"/>
    <p:sldId id="285" r:id="rId26"/>
    <p:sldId id="288" r:id="rId27"/>
    <p:sldId id="289" r:id="rId28"/>
    <p:sldId id="290" r:id="rId29"/>
  </p:sldIdLst>
  <p:sldSz cx="48768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25" userDrawn="1">
          <p15:clr>
            <a:srgbClr val="A4A3A4"/>
          </p15:clr>
        </p15:guide>
        <p15:guide id="2" pos="15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73C78-30AF-4172-AAF7-D58D4B11B8B6}" v="21" dt="2023-03-07T15:55:55.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27" autoAdjust="0"/>
  </p:normalViewPr>
  <p:slideViewPr>
    <p:cSldViewPr snapToGrid="0">
      <p:cViewPr varScale="1">
        <p:scale>
          <a:sx n="15" d="100"/>
          <a:sy n="15" d="100"/>
        </p:scale>
        <p:origin x="1080" y="66"/>
      </p:cViewPr>
      <p:guideLst>
        <p:guide orient="horz" pos="3325"/>
        <p:guide pos="15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8145D-3E8E-42CB-9863-D77D9E3DE748}" type="datetimeFigureOut">
              <a:rPr lang="en-US" smtClean="0"/>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3418D-AA72-49F9-8D03-650C43BA7A1A}" type="slidenum">
              <a:rPr lang="en-US" smtClean="0"/>
              <a:t>‹#›</a:t>
            </a:fld>
            <a:endParaRPr lang="en-US"/>
          </a:p>
        </p:txBody>
      </p:sp>
    </p:spTree>
    <p:extLst>
      <p:ext uri="{BB962C8B-B14F-4D97-AF65-F5344CB8AC3E}">
        <p14:creationId xmlns:p14="http://schemas.microsoft.com/office/powerpoint/2010/main" val="1506983210"/>
      </p:ext>
    </p:extLst>
  </p:cSld>
  <p:clrMap bg1="lt1" tx1="dk1" bg2="lt2" tx2="dk2" accent1="accent1" accent2="accent2" accent3="accent3" accent4="accent4" accent5="accent5" accent6="accent6" hlink="hlink" folHlink="folHlink"/>
  <p:notesStyle>
    <a:lvl1pPr marL="0" algn="l" defTabSz="2822163" rtl="0" eaLnBrk="1" latinLnBrk="0" hangingPunct="1">
      <a:defRPr sz="3703" kern="1200">
        <a:solidFill>
          <a:schemeClr val="tx1"/>
        </a:solidFill>
        <a:latin typeface="+mn-lt"/>
        <a:ea typeface="+mn-ea"/>
        <a:cs typeface="+mn-cs"/>
      </a:defRPr>
    </a:lvl1pPr>
    <a:lvl2pPr marL="1411082" algn="l" defTabSz="2822163" rtl="0" eaLnBrk="1" latinLnBrk="0" hangingPunct="1">
      <a:defRPr sz="3703" kern="1200">
        <a:solidFill>
          <a:schemeClr val="tx1"/>
        </a:solidFill>
        <a:latin typeface="+mn-lt"/>
        <a:ea typeface="+mn-ea"/>
        <a:cs typeface="+mn-cs"/>
      </a:defRPr>
    </a:lvl2pPr>
    <a:lvl3pPr marL="2822163" algn="l" defTabSz="2822163" rtl="0" eaLnBrk="1" latinLnBrk="0" hangingPunct="1">
      <a:defRPr sz="3703" kern="1200">
        <a:solidFill>
          <a:schemeClr val="tx1"/>
        </a:solidFill>
        <a:latin typeface="+mn-lt"/>
        <a:ea typeface="+mn-ea"/>
        <a:cs typeface="+mn-cs"/>
      </a:defRPr>
    </a:lvl3pPr>
    <a:lvl4pPr marL="4233248" algn="l" defTabSz="2822163" rtl="0" eaLnBrk="1" latinLnBrk="0" hangingPunct="1">
      <a:defRPr sz="3703" kern="1200">
        <a:solidFill>
          <a:schemeClr val="tx1"/>
        </a:solidFill>
        <a:latin typeface="+mn-lt"/>
        <a:ea typeface="+mn-ea"/>
        <a:cs typeface="+mn-cs"/>
      </a:defRPr>
    </a:lvl4pPr>
    <a:lvl5pPr marL="5644329" algn="l" defTabSz="2822163" rtl="0" eaLnBrk="1" latinLnBrk="0" hangingPunct="1">
      <a:defRPr sz="3703" kern="1200">
        <a:solidFill>
          <a:schemeClr val="tx1"/>
        </a:solidFill>
        <a:latin typeface="+mn-lt"/>
        <a:ea typeface="+mn-ea"/>
        <a:cs typeface="+mn-cs"/>
      </a:defRPr>
    </a:lvl5pPr>
    <a:lvl6pPr marL="7055411" algn="l" defTabSz="2822163" rtl="0" eaLnBrk="1" latinLnBrk="0" hangingPunct="1">
      <a:defRPr sz="3703" kern="1200">
        <a:solidFill>
          <a:schemeClr val="tx1"/>
        </a:solidFill>
        <a:latin typeface="+mn-lt"/>
        <a:ea typeface="+mn-ea"/>
        <a:cs typeface="+mn-cs"/>
      </a:defRPr>
    </a:lvl6pPr>
    <a:lvl7pPr marL="8466494" algn="l" defTabSz="2822163" rtl="0" eaLnBrk="1" latinLnBrk="0" hangingPunct="1">
      <a:defRPr sz="3703" kern="1200">
        <a:solidFill>
          <a:schemeClr val="tx1"/>
        </a:solidFill>
        <a:latin typeface="+mn-lt"/>
        <a:ea typeface="+mn-ea"/>
        <a:cs typeface="+mn-cs"/>
      </a:defRPr>
    </a:lvl7pPr>
    <a:lvl8pPr marL="9877575" algn="l" defTabSz="2822163" rtl="0" eaLnBrk="1" latinLnBrk="0" hangingPunct="1">
      <a:defRPr sz="3703" kern="1200">
        <a:solidFill>
          <a:schemeClr val="tx1"/>
        </a:solidFill>
        <a:latin typeface="+mn-lt"/>
        <a:ea typeface="+mn-ea"/>
        <a:cs typeface="+mn-cs"/>
      </a:defRPr>
    </a:lvl8pPr>
    <a:lvl9pPr marL="11288658" algn="l" defTabSz="2822163" rtl="0" eaLnBrk="1" latinLnBrk="0" hangingPunct="1">
      <a:defRPr sz="37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alterations in genes involved in the mechanism of action of the drug or in the pathologic environment of the disease may play a crucial role in this phenomenon. Genetic polymorphisms associate with some variability in drug response as well as risk of experiencing a serious adverse drug reaction (ADR).</a:t>
            </a:r>
          </a:p>
          <a:p>
            <a:endParaRPr lang="en-US" dirty="0"/>
          </a:p>
        </p:txBody>
      </p:sp>
      <p:sp>
        <p:nvSpPr>
          <p:cNvPr id="4" name="Slide Number Placeholder 3"/>
          <p:cNvSpPr>
            <a:spLocks noGrp="1"/>
          </p:cNvSpPr>
          <p:nvPr>
            <p:ph type="sldNum" sz="quarter" idx="5"/>
          </p:nvPr>
        </p:nvSpPr>
        <p:spPr/>
        <p:txBody>
          <a:bodyPr/>
          <a:lstStyle/>
          <a:p>
            <a:fld id="{FB03418D-AA72-49F9-8D03-650C43BA7A1A}" type="slidenum">
              <a:rPr lang="en-US" smtClean="0"/>
              <a:t>11</a:t>
            </a:fld>
            <a:endParaRPr lang="en-US"/>
          </a:p>
        </p:txBody>
      </p:sp>
    </p:spTree>
    <p:extLst>
      <p:ext uri="{BB962C8B-B14F-4D97-AF65-F5344CB8AC3E}">
        <p14:creationId xmlns:p14="http://schemas.microsoft.com/office/powerpoint/2010/main" val="392991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clinical proof of central nervous system (CNS) involvement, brain magnetic resonance imaging (MRI), and other diseases exclusion</a:t>
            </a:r>
          </a:p>
        </p:txBody>
      </p:sp>
      <p:sp>
        <p:nvSpPr>
          <p:cNvPr id="4" name="Slide Number Placeholder 3"/>
          <p:cNvSpPr>
            <a:spLocks noGrp="1"/>
          </p:cNvSpPr>
          <p:nvPr>
            <p:ph type="sldNum" sz="quarter" idx="5"/>
          </p:nvPr>
        </p:nvSpPr>
        <p:spPr/>
        <p:txBody>
          <a:bodyPr/>
          <a:lstStyle/>
          <a:p>
            <a:fld id="{FB03418D-AA72-49F9-8D03-650C43BA7A1A}" type="slidenum">
              <a:rPr lang="en-US" smtClean="0"/>
              <a:t>15</a:t>
            </a:fld>
            <a:endParaRPr lang="en-US"/>
          </a:p>
        </p:txBody>
      </p:sp>
    </p:spTree>
    <p:extLst>
      <p:ext uri="{BB962C8B-B14F-4D97-AF65-F5344CB8AC3E}">
        <p14:creationId xmlns:p14="http://schemas.microsoft.com/office/powerpoint/2010/main" val="54350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489452"/>
            <a:ext cx="365760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6096000" y="14408152"/>
            <a:ext cx="36576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D7AB60-4334-490F-8197-70AFF08D3795}" type="datetime1">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248156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2A1B2-E84A-4AF2-BE14-5D28712A6349}" type="datetime1">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140984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99600" y="1460500"/>
            <a:ext cx="105156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52800" y="1460500"/>
            <a:ext cx="309372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CCDF8-917B-446A-9350-238A7FCE48BD}" type="datetime1">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103094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1E7CE-C721-421A-8D67-E620D7C448C2}"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57327-4CF1-414C-B9DA-77CADD26FEF5}" type="slidenum">
              <a:rPr lang="en-US" smtClean="0"/>
              <a:t>‹#›</a:t>
            </a:fld>
            <a:endParaRPr lang="en-US"/>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10" name="Content Placeholder 9"/>
          <p:cNvSpPr>
            <a:spLocks noGrp="1"/>
          </p:cNvSpPr>
          <p:nvPr>
            <p:ph sz="quarter" idx="13"/>
          </p:nvPr>
        </p:nvSpPr>
        <p:spPr>
          <a:xfrm>
            <a:off x="6096000" y="2926080"/>
            <a:ext cx="34137600" cy="1389888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414491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2CCEB-F6E2-4E15-9F95-57ACE81E9E5C}" type="datetime1">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125866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7400" y="6838954"/>
            <a:ext cx="420624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3327400" y="18357854"/>
            <a:ext cx="42062400" cy="6000748"/>
          </a:xfrm>
        </p:spPr>
        <p:txBody>
          <a:bodyPr/>
          <a:lstStyle>
            <a:lvl1pPr marL="0" indent="0">
              <a:buNone/>
              <a:defRPr sz="9600">
                <a:solidFill>
                  <a:schemeClr val="tx1">
                    <a:tint val="75000"/>
                  </a:schemeClr>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E5B4D-EE63-417D-AA67-5610B49A49DE}" type="datetime1">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89789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52800" y="7302500"/>
            <a:ext cx="207264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688800" y="7302500"/>
            <a:ext cx="207264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E68C3-CA19-44B1-BEF2-7414A9A621EF}" type="datetime1">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95074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9152" y="1460502"/>
            <a:ext cx="420624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359154" y="6724652"/>
            <a:ext cx="20631148"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3359154" y="10020300"/>
            <a:ext cx="20631148"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688800" y="6724652"/>
            <a:ext cx="20732752"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24688800" y="10020300"/>
            <a:ext cx="20732752"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8A33A-FE4C-4DAE-B08B-826640E2D5E1}" type="datetime1">
              <a:rPr lang="en-US" smtClean="0"/>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330749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C0785F-6300-4FF0-9B02-91BC2A3AC6D6}" type="datetime1">
              <a:rPr lang="en-US" smtClean="0"/>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98546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257EE-96E7-48F6-A930-246E5C1118C0}" type="datetime1">
              <a:rPr lang="en-US" smtClean="0"/>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43503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9154" y="1828800"/>
            <a:ext cx="15728948"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20732752" y="3949702"/>
            <a:ext cx="246888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359154" y="8229600"/>
            <a:ext cx="157289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D6E193B5-7481-4A3B-B306-D7A7212F1800}" type="datetime1">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64599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9154" y="1828800"/>
            <a:ext cx="15728948"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732752" y="3949702"/>
            <a:ext cx="246888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3359154" y="8229600"/>
            <a:ext cx="157289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E97347C2-ACD7-4756-BE5E-59FA699894F0}" type="datetime1">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6D83A-BCBA-43C4-A415-61DF0E8048ED}" type="slidenum">
              <a:rPr lang="en-US" smtClean="0"/>
              <a:t>‹#›</a:t>
            </a:fld>
            <a:endParaRPr lang="en-US"/>
          </a:p>
        </p:txBody>
      </p:sp>
    </p:spTree>
    <p:extLst>
      <p:ext uri="{BB962C8B-B14F-4D97-AF65-F5344CB8AC3E}">
        <p14:creationId xmlns:p14="http://schemas.microsoft.com/office/powerpoint/2010/main" val="56479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1460502"/>
            <a:ext cx="420624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52800" y="7302500"/>
            <a:ext cx="420624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52800" y="25425402"/>
            <a:ext cx="109728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C368F537-4DE8-4AC8-86F6-E1209F97EACB}" type="datetime1">
              <a:rPr lang="en-US" smtClean="0"/>
              <a:t>3/11/2023</a:t>
            </a:fld>
            <a:endParaRPr lang="en-US"/>
          </a:p>
        </p:txBody>
      </p:sp>
      <p:sp>
        <p:nvSpPr>
          <p:cNvPr id="5" name="Footer Placeholder 4"/>
          <p:cNvSpPr>
            <a:spLocks noGrp="1"/>
          </p:cNvSpPr>
          <p:nvPr>
            <p:ph type="ftr" sz="quarter" idx="3"/>
          </p:nvPr>
        </p:nvSpPr>
        <p:spPr>
          <a:xfrm>
            <a:off x="16154400" y="25425402"/>
            <a:ext cx="164592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442400" y="25425402"/>
            <a:ext cx="109728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88F6D83A-BCBA-43C4-A415-61DF0E8048ED}" type="slidenum">
              <a:rPr lang="en-US" smtClean="0"/>
              <a:t>‹#›</a:t>
            </a:fld>
            <a:endParaRPr lang="en-US"/>
          </a:p>
        </p:txBody>
      </p:sp>
    </p:spTree>
    <p:extLst>
      <p:ext uri="{BB962C8B-B14F-4D97-AF65-F5344CB8AC3E}">
        <p14:creationId xmlns:p14="http://schemas.microsoft.com/office/powerpoint/2010/main" val="4079486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EBC21-2253-A9BC-78EE-7ED23B9ED537}"/>
              </a:ext>
            </a:extLst>
          </p:cNvPr>
          <p:cNvSpPr>
            <a:spLocks noGrp="1"/>
          </p:cNvSpPr>
          <p:nvPr>
            <p:ph type="sldNum" sz="quarter" idx="12"/>
          </p:nvPr>
        </p:nvSpPr>
        <p:spPr/>
        <p:txBody>
          <a:bodyPr/>
          <a:lstStyle/>
          <a:p>
            <a:fld id="{88F6D83A-BCBA-43C4-A415-61DF0E8048ED}" type="slidenum">
              <a:rPr lang="en-US" smtClean="0"/>
              <a:t>1</a:t>
            </a:fld>
            <a:endParaRPr lang="en-US"/>
          </a:p>
        </p:txBody>
      </p:sp>
      <p:pic>
        <p:nvPicPr>
          <p:cNvPr id="3" name="Picture 2">
            <a:extLst>
              <a:ext uri="{FF2B5EF4-FFF2-40B4-BE49-F238E27FC236}">
                <a16:creationId xmlns:a16="http://schemas.microsoft.com/office/drawing/2014/main" id="{7F56337D-7DBC-522C-25DD-10A0CA33B045}"/>
              </a:ext>
            </a:extLst>
          </p:cNvPr>
          <p:cNvPicPr>
            <a:picLocks noChangeAspect="1"/>
          </p:cNvPicPr>
          <p:nvPr/>
        </p:nvPicPr>
        <p:blipFill>
          <a:blip r:embed="rId2"/>
          <a:stretch>
            <a:fillRect/>
          </a:stretch>
        </p:blipFill>
        <p:spPr>
          <a:xfrm>
            <a:off x="0" y="0"/>
            <a:ext cx="48767999" cy="27432000"/>
          </a:xfrm>
          <a:prstGeom prst="rect">
            <a:avLst/>
          </a:prstGeom>
        </p:spPr>
      </p:pic>
      <p:sp>
        <p:nvSpPr>
          <p:cNvPr id="4" name="Title 1">
            <a:extLst>
              <a:ext uri="{FF2B5EF4-FFF2-40B4-BE49-F238E27FC236}">
                <a16:creationId xmlns:a16="http://schemas.microsoft.com/office/drawing/2014/main" id="{06339DEC-BA1B-F2BC-2218-1502B75B0A67}"/>
              </a:ext>
            </a:extLst>
          </p:cNvPr>
          <p:cNvSpPr txBox="1">
            <a:spLocks/>
          </p:cNvSpPr>
          <p:nvPr/>
        </p:nvSpPr>
        <p:spPr>
          <a:xfrm>
            <a:off x="16611600" y="546092"/>
            <a:ext cx="31445200" cy="7433642"/>
          </a:xfrm>
          <a:prstGeom prst="rect">
            <a:avLst/>
          </a:prstGeom>
        </p:spPr>
        <p:txBody>
          <a:bodyPr/>
          <a:lst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a:lstStyle>
          <a:p>
            <a:pPr algn="ctr"/>
            <a:r>
              <a:rPr lang="en-US" sz="11500" b="1" dirty="0">
                <a:solidFill>
                  <a:schemeClr val="accent1">
                    <a:lumMod val="50000"/>
                  </a:schemeClr>
                </a:solidFill>
                <a:latin typeface="Times New Roman" panose="02020603050405020304" pitchFamily="18" charset="0"/>
                <a:cs typeface="Times New Roman" panose="02020603050405020304" pitchFamily="18" charset="0"/>
              </a:rPr>
              <a:t>Study of Association between Adhesion Molecule Alpha-4 Integrin Genes Polymorphism and Response to Natalizumab in a Sample of Iraqi Patients with Multiple Sclerosis</a:t>
            </a:r>
          </a:p>
        </p:txBody>
      </p:sp>
      <p:sp>
        <p:nvSpPr>
          <p:cNvPr id="5" name="Subtitle 2">
            <a:extLst>
              <a:ext uri="{FF2B5EF4-FFF2-40B4-BE49-F238E27FC236}">
                <a16:creationId xmlns:a16="http://schemas.microsoft.com/office/drawing/2014/main" id="{9400D86A-4E0D-F445-F7AB-C2BB88969427}"/>
              </a:ext>
            </a:extLst>
          </p:cNvPr>
          <p:cNvSpPr txBox="1">
            <a:spLocks/>
          </p:cNvSpPr>
          <p:nvPr/>
        </p:nvSpPr>
        <p:spPr>
          <a:xfrm>
            <a:off x="21211216" y="8809665"/>
            <a:ext cx="24457983" cy="5600403"/>
          </a:xfrm>
          <a:prstGeom prst="rect">
            <a:avLst/>
          </a:prstGeom>
        </p:spPr>
        <p:txBody>
          <a:bodyPr vert="horz" lIns="85060" tIns="42530" rIns="85060" bIns="42530" rtlCol="0">
            <a:norm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nSpc>
                <a:spcPct val="110000"/>
              </a:lnSpc>
              <a:spcBef>
                <a:spcPts val="0"/>
              </a:spcBef>
            </a:pPr>
            <a:r>
              <a:rPr lang="en-US" b="1" dirty="0">
                <a:solidFill>
                  <a:schemeClr val="accent1">
                    <a:lumMod val="50000"/>
                  </a:schemeClr>
                </a:solidFill>
                <a:latin typeface="Times New Roman" panose="02020603050405020304" pitchFamily="18" charset="0"/>
                <a:cs typeface="Times New Roman" panose="02020603050405020304" pitchFamily="18" charset="0"/>
              </a:rPr>
              <a:t>Fadia Thamir Ahmed</a:t>
            </a:r>
          </a:p>
          <a:p>
            <a:pPr>
              <a:lnSpc>
                <a:spcPct val="110000"/>
              </a:lnSpc>
              <a:spcBef>
                <a:spcPts val="0"/>
              </a:spcBef>
            </a:pPr>
            <a:r>
              <a:rPr lang="en-US" b="1" dirty="0">
                <a:solidFill>
                  <a:schemeClr val="accent1">
                    <a:lumMod val="50000"/>
                  </a:schemeClr>
                </a:solidFill>
                <a:latin typeface="Times New Roman" panose="02020603050405020304" pitchFamily="18" charset="0"/>
                <a:cs typeface="Times New Roman" panose="02020603050405020304" pitchFamily="18" charset="0"/>
              </a:rPr>
              <a:t>PhD Student/ Clinical Pharmacy Department</a:t>
            </a:r>
          </a:p>
          <a:p>
            <a:pPr>
              <a:lnSpc>
                <a:spcPct val="110000"/>
              </a:lnSpc>
              <a:spcBef>
                <a:spcPts val="0"/>
              </a:spcBef>
            </a:pPr>
            <a:r>
              <a:rPr lang="en-US" b="1" dirty="0">
                <a:solidFill>
                  <a:schemeClr val="accent1">
                    <a:lumMod val="50000"/>
                  </a:schemeClr>
                </a:solidFill>
                <a:latin typeface="Times New Roman" panose="02020603050405020304" pitchFamily="18" charset="0"/>
                <a:cs typeface="Times New Roman" panose="02020603050405020304" pitchFamily="18" charset="0"/>
              </a:rPr>
              <a:t> College of Pharmacy/ University of Baghdad</a:t>
            </a:r>
          </a:p>
        </p:txBody>
      </p:sp>
      <p:sp>
        <p:nvSpPr>
          <p:cNvPr id="7" name="Subtitle 2">
            <a:extLst>
              <a:ext uri="{FF2B5EF4-FFF2-40B4-BE49-F238E27FC236}">
                <a16:creationId xmlns:a16="http://schemas.microsoft.com/office/drawing/2014/main" id="{F7FF2A85-198A-D36A-03D7-D9A112906094}"/>
              </a:ext>
            </a:extLst>
          </p:cNvPr>
          <p:cNvSpPr txBox="1">
            <a:spLocks/>
          </p:cNvSpPr>
          <p:nvPr/>
        </p:nvSpPr>
        <p:spPr>
          <a:xfrm>
            <a:off x="19825808" y="15240000"/>
            <a:ext cx="27228800" cy="7998639"/>
          </a:xfrm>
          <a:prstGeom prst="rect">
            <a:avLst/>
          </a:prstGeom>
        </p:spPr>
        <p:txBody>
          <a:bodyPr/>
          <a:lst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marL="0" indent="0" algn="ctr">
              <a:lnSpc>
                <a:spcPct val="100000"/>
              </a:lnSpc>
              <a:spcBef>
                <a:spcPts val="0"/>
              </a:spcBef>
              <a:buNone/>
            </a:pPr>
            <a:r>
              <a:rPr lang="en-US" sz="9600" b="1" dirty="0">
                <a:solidFill>
                  <a:schemeClr val="accent1">
                    <a:lumMod val="50000"/>
                  </a:schemeClr>
                </a:solidFill>
                <a:latin typeface="Times New Roman" panose="02020603050405020304" pitchFamily="18" charset="0"/>
                <a:cs typeface="Times New Roman" panose="02020603050405020304" pitchFamily="18" charset="0"/>
              </a:rPr>
              <a:t>Under Supervision:</a:t>
            </a:r>
            <a:endParaRPr lang="ar-SA" sz="9600"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9600" b="1" dirty="0">
                <a:solidFill>
                  <a:schemeClr val="accent2">
                    <a:lumMod val="50000"/>
                  </a:schemeClr>
                </a:solidFill>
                <a:latin typeface="Times New Roman" panose="02020603050405020304" pitchFamily="18" charset="0"/>
                <a:cs typeface="Times New Roman" panose="02020603050405020304" pitchFamily="18" charset="0"/>
              </a:rPr>
              <a:t>Professor Dr. Shatha H. Ali</a:t>
            </a:r>
          </a:p>
          <a:p>
            <a:pPr marL="0" indent="0" algn="ctr">
              <a:lnSpc>
                <a:spcPct val="100000"/>
              </a:lnSpc>
              <a:spcBef>
                <a:spcPts val="0"/>
              </a:spcBef>
              <a:buNone/>
            </a:pPr>
            <a:r>
              <a:rPr lang="en-US" sz="9600" b="1" dirty="0">
                <a:solidFill>
                  <a:schemeClr val="accent2">
                    <a:lumMod val="50000"/>
                  </a:schemeClr>
                </a:solidFill>
                <a:latin typeface="Times New Roman" panose="02020603050405020304" pitchFamily="18" charset="0"/>
                <a:cs typeface="Times New Roman" panose="02020603050405020304" pitchFamily="18" charset="0"/>
              </a:rPr>
              <a:t>College of Pharmacy/ University of Baghdad</a:t>
            </a:r>
          </a:p>
          <a:p>
            <a:pPr marL="0" indent="0" algn="ctr">
              <a:lnSpc>
                <a:spcPct val="100000"/>
              </a:lnSpc>
              <a:spcBef>
                <a:spcPts val="0"/>
              </a:spcBef>
              <a:buNone/>
            </a:pPr>
            <a:r>
              <a:rPr lang="en-US" sz="9600" b="1" dirty="0">
                <a:solidFill>
                  <a:schemeClr val="accent2">
                    <a:lumMod val="50000"/>
                  </a:schemeClr>
                </a:solidFill>
                <a:latin typeface="Times New Roman" panose="02020603050405020304" pitchFamily="18" charset="0"/>
                <a:cs typeface="Times New Roman" panose="02020603050405020304" pitchFamily="18" charset="0"/>
              </a:rPr>
              <a:t>Assist. Prof. Dr. </a:t>
            </a:r>
            <a:r>
              <a:rPr lang="en-US" sz="9600" b="1" dirty="0" err="1">
                <a:solidFill>
                  <a:schemeClr val="accent2">
                    <a:lumMod val="50000"/>
                  </a:schemeClr>
                </a:solidFill>
                <a:latin typeface="Times New Roman" panose="02020603050405020304" pitchFamily="18" charset="0"/>
                <a:cs typeface="Times New Roman" panose="02020603050405020304" pitchFamily="18" charset="0"/>
              </a:rPr>
              <a:t>Geyath</a:t>
            </a:r>
            <a:r>
              <a:rPr lang="en-US" sz="9600" b="1" dirty="0">
                <a:solidFill>
                  <a:schemeClr val="accent2">
                    <a:lumMod val="50000"/>
                  </a:schemeClr>
                </a:solidFill>
                <a:latin typeface="Times New Roman" panose="02020603050405020304" pitchFamily="18" charset="0"/>
                <a:cs typeface="Times New Roman" panose="02020603050405020304" pitchFamily="18" charset="0"/>
              </a:rPr>
              <a:t> A. A. Al-</a:t>
            </a:r>
            <a:r>
              <a:rPr lang="en-US" sz="9600" b="1" dirty="0" err="1">
                <a:solidFill>
                  <a:schemeClr val="accent2">
                    <a:lumMod val="50000"/>
                  </a:schemeClr>
                </a:solidFill>
                <a:latin typeface="Times New Roman" panose="02020603050405020304" pitchFamily="18" charset="0"/>
                <a:cs typeface="Times New Roman" panose="02020603050405020304" pitchFamily="18" charset="0"/>
              </a:rPr>
              <a:t>Gawwam</a:t>
            </a:r>
            <a:endParaRPr lang="en-US" sz="9600" b="1"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9600" b="1" dirty="0">
                <a:solidFill>
                  <a:schemeClr val="accent2">
                    <a:lumMod val="50000"/>
                  </a:schemeClr>
                </a:solidFill>
                <a:latin typeface="Times New Roman" panose="02020603050405020304" pitchFamily="18" charset="0"/>
                <a:cs typeface="Times New Roman" panose="02020603050405020304" pitchFamily="18" charset="0"/>
              </a:rPr>
              <a:t>College of Medicine/ University of Baghdad</a:t>
            </a:r>
          </a:p>
        </p:txBody>
      </p:sp>
      <p:sp>
        <p:nvSpPr>
          <p:cNvPr id="9" name="Title 1">
            <a:extLst>
              <a:ext uri="{FF2B5EF4-FFF2-40B4-BE49-F238E27FC236}">
                <a16:creationId xmlns:a16="http://schemas.microsoft.com/office/drawing/2014/main" id="{FA66B9A1-14F5-47DA-8ED0-F327E3CE2930}"/>
              </a:ext>
            </a:extLst>
          </p:cNvPr>
          <p:cNvSpPr txBox="1">
            <a:spLocks/>
          </p:cNvSpPr>
          <p:nvPr/>
        </p:nvSpPr>
        <p:spPr>
          <a:xfrm>
            <a:off x="14405024" y="23784738"/>
            <a:ext cx="28183931" cy="3101170"/>
          </a:xfrm>
          <a:prstGeom prst="rect">
            <a:avLst/>
          </a:prstGeom>
        </p:spPr>
        <p:txBody>
          <a:bodyPr/>
          <a:lst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a:lstStyle>
          <a:p>
            <a:endParaRPr lang="en-US" b="1" dirty="0"/>
          </a:p>
        </p:txBody>
      </p:sp>
      <p:sp>
        <p:nvSpPr>
          <p:cNvPr id="12" name="Subtitle 2">
            <a:extLst>
              <a:ext uri="{FF2B5EF4-FFF2-40B4-BE49-F238E27FC236}">
                <a16:creationId xmlns:a16="http://schemas.microsoft.com/office/drawing/2014/main" id="{883964BD-7BE1-04D7-12C2-3749D23FA1AF}"/>
              </a:ext>
            </a:extLst>
          </p:cNvPr>
          <p:cNvSpPr txBox="1">
            <a:spLocks/>
          </p:cNvSpPr>
          <p:nvPr/>
        </p:nvSpPr>
        <p:spPr>
          <a:xfrm>
            <a:off x="12725400" y="23282646"/>
            <a:ext cx="29317950" cy="3876309"/>
          </a:xfrm>
          <a:prstGeom prst="rect">
            <a:avLst/>
          </a:prstGeom>
        </p:spPr>
        <p:txBody>
          <a:bodyPr/>
          <a:lst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marL="0" indent="0" algn="ctr">
              <a:buNone/>
            </a:pPr>
            <a:r>
              <a:rPr lang="ar-IQ" sz="13800" dirty="0">
                <a:solidFill>
                  <a:schemeClr val="bg1"/>
                </a:solidFill>
                <a:latin typeface="Andalus" panose="02020603050405020304" pitchFamily="18" charset="-78"/>
                <a:cs typeface="Andalus" panose="02020603050405020304" pitchFamily="18" charset="-78"/>
              </a:rPr>
              <a:t>المؤتمر العلمي الثاني لبحوث طلبة الدراسات العليا  </a:t>
            </a:r>
            <a:endParaRPr lang="en-US" sz="13800" dirty="0">
              <a:solidFill>
                <a:schemeClr val="bg1"/>
              </a:solidFill>
              <a:latin typeface="Andalus" panose="02020603050405020304" pitchFamily="18" charset="-78"/>
              <a:cs typeface="Andalus" panose="02020603050405020304" pitchFamily="18" charset="-78"/>
            </a:endParaRPr>
          </a:p>
          <a:p>
            <a:pPr marL="0" indent="0" algn="ctr">
              <a:buNone/>
            </a:pPr>
            <a:r>
              <a:rPr lang="ar-IQ" sz="13800" dirty="0">
                <a:solidFill>
                  <a:schemeClr val="bg1"/>
                </a:solidFill>
                <a:latin typeface="Andalus" panose="02020603050405020304" pitchFamily="18" charset="-78"/>
                <a:cs typeface="Andalus" panose="02020603050405020304" pitchFamily="18" charset="-78"/>
              </a:rPr>
              <a:t> </a:t>
            </a:r>
            <a:r>
              <a:rPr lang="ar-IQ" sz="9600" dirty="0">
                <a:solidFill>
                  <a:schemeClr val="bg1"/>
                </a:solidFill>
                <a:latin typeface="Andalus" panose="02020603050405020304" pitchFamily="18" charset="-78"/>
                <a:cs typeface="Andalus" panose="02020603050405020304" pitchFamily="18" charset="-78"/>
              </a:rPr>
              <a:t>1</a:t>
            </a:r>
            <a:r>
              <a:rPr lang="ar-SA" sz="9600" dirty="0">
                <a:solidFill>
                  <a:schemeClr val="bg1"/>
                </a:solidFill>
                <a:latin typeface="Andalus" panose="02020603050405020304" pitchFamily="18" charset="-78"/>
                <a:cs typeface="Andalus" panose="02020603050405020304" pitchFamily="18" charset="-78"/>
              </a:rPr>
              <a:t>5</a:t>
            </a:r>
            <a:r>
              <a:rPr lang="ar-IQ" sz="9600" dirty="0">
                <a:solidFill>
                  <a:schemeClr val="bg1"/>
                </a:solidFill>
                <a:latin typeface="Andalus" panose="02020603050405020304" pitchFamily="18" charset="-78"/>
                <a:cs typeface="Andalus" panose="02020603050405020304" pitchFamily="18" charset="-78"/>
              </a:rPr>
              <a:t> – </a:t>
            </a:r>
            <a:r>
              <a:rPr lang="ar-SA" sz="9600" dirty="0">
                <a:solidFill>
                  <a:schemeClr val="bg1"/>
                </a:solidFill>
                <a:latin typeface="Andalus" panose="02020603050405020304" pitchFamily="18" charset="-78"/>
                <a:cs typeface="Andalus" panose="02020603050405020304" pitchFamily="18" charset="-78"/>
              </a:rPr>
              <a:t>16</a:t>
            </a:r>
            <a:r>
              <a:rPr lang="ar-IQ" sz="9600" dirty="0">
                <a:solidFill>
                  <a:schemeClr val="bg1"/>
                </a:solidFill>
                <a:latin typeface="Andalus" panose="02020603050405020304" pitchFamily="18" charset="-78"/>
                <a:cs typeface="Andalus" panose="02020603050405020304" pitchFamily="18" charset="-78"/>
              </a:rPr>
              <a:t> اذار 2023</a:t>
            </a:r>
            <a:r>
              <a:rPr lang="ar-IQ" sz="9600" dirty="0">
                <a:latin typeface="Andalus" panose="02020603050405020304" pitchFamily="18" charset="-78"/>
                <a:cs typeface="Andalus" panose="02020603050405020304" pitchFamily="18" charset="-78"/>
              </a:rPr>
              <a:t> </a:t>
            </a:r>
            <a:endParaRPr lang="en-US" sz="9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0887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567520"/>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Safety and Cost</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877824" y="3426740"/>
            <a:ext cx="26410624" cy="22530418"/>
          </a:xfrm>
        </p:spPr>
        <p:txBody>
          <a:bodyPr>
            <a:normAutofit fontScale="85000" lnSpcReduction="20000"/>
          </a:bodyPr>
          <a:lstStyle/>
          <a:p>
            <a:pPr marL="0" indent="0" algn="just">
              <a:spcAft>
                <a:spcPts val="4200"/>
              </a:spcAft>
              <a:buNone/>
            </a:pPr>
            <a:r>
              <a:rPr lang="en-US" sz="13800" b="1" dirty="0">
                <a:solidFill>
                  <a:schemeClr val="accent2">
                    <a:lumMod val="50000"/>
                  </a:schemeClr>
                </a:solidFill>
                <a:latin typeface="Times New Roman" panose="02020603050405020304" pitchFamily="18" charset="0"/>
                <a:cs typeface="Times New Roman" panose="02020603050405020304" pitchFamily="18" charset="0"/>
              </a:rPr>
              <a:t>1- Progressive multifocal leukoencephalopathy (PML)</a:t>
            </a:r>
            <a:r>
              <a:rPr lang="en-US" sz="13800" dirty="0">
                <a:latin typeface="Times New Roman" panose="02020603050405020304" pitchFamily="18" charset="0"/>
                <a:cs typeface="Times New Roman" panose="02020603050405020304" pitchFamily="18" charset="0"/>
              </a:rPr>
              <a:t> due to reactivation of John Cunningham virus (JCV).</a:t>
            </a:r>
          </a:p>
          <a:p>
            <a:pPr marL="0" indent="0" algn="just">
              <a:spcAft>
                <a:spcPts val="4200"/>
              </a:spcAft>
              <a:buNone/>
            </a:pPr>
            <a:endParaRPr lang="en-US" sz="13800" dirty="0">
              <a:latin typeface="Times New Roman" panose="02020603050405020304" pitchFamily="18" charset="0"/>
              <a:cs typeface="Times New Roman" panose="02020603050405020304" pitchFamily="18" charset="0"/>
            </a:endParaRPr>
          </a:p>
          <a:p>
            <a:pPr marL="0" indent="0" algn="just">
              <a:spcAft>
                <a:spcPts val="4200"/>
              </a:spcAft>
              <a:buNone/>
            </a:pPr>
            <a:r>
              <a:rPr lang="en-US" sz="13800" b="1" dirty="0">
                <a:solidFill>
                  <a:schemeClr val="accent2">
                    <a:lumMod val="50000"/>
                  </a:schemeClr>
                </a:solidFill>
                <a:latin typeface="Times New Roman" panose="02020603050405020304" pitchFamily="18" charset="0"/>
                <a:cs typeface="Times New Roman" panose="02020603050405020304" pitchFamily="18" charset="0"/>
              </a:rPr>
              <a:t>2- Infusion-related reactions.</a:t>
            </a:r>
          </a:p>
          <a:p>
            <a:pPr marL="0" indent="0" algn="just">
              <a:spcAft>
                <a:spcPts val="4200"/>
              </a:spcAft>
              <a:buNone/>
            </a:pPr>
            <a:endParaRPr lang="en-US" sz="13800" b="1"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spcAft>
                <a:spcPts val="4200"/>
              </a:spcAft>
              <a:buNone/>
            </a:pPr>
            <a:r>
              <a:rPr lang="en-US" sz="13800" b="1" dirty="0">
                <a:solidFill>
                  <a:schemeClr val="accent2">
                    <a:lumMod val="50000"/>
                  </a:schemeClr>
                </a:solidFill>
                <a:latin typeface="Times New Roman" panose="02020603050405020304" pitchFamily="18" charset="0"/>
                <a:ea typeface="Calibri" panose="020F0502020204030204" pitchFamily="34" charset="0"/>
              </a:rPr>
              <a:t>3- Antidrug antibodies (ADA)</a:t>
            </a:r>
            <a:r>
              <a:rPr lang="en-US" sz="13800" dirty="0">
                <a:solidFill>
                  <a:srgbClr val="000000"/>
                </a:solidFill>
                <a:latin typeface="Times New Roman" panose="02020603050405020304" pitchFamily="18" charset="0"/>
                <a:ea typeface="Calibri" panose="020F0502020204030204" pitchFamily="34" charset="0"/>
              </a:rPr>
              <a:t> generation with this treatment.</a:t>
            </a:r>
          </a:p>
          <a:p>
            <a:pPr marL="0" indent="0" algn="just">
              <a:spcAft>
                <a:spcPts val="4200"/>
              </a:spcAft>
              <a:buNone/>
            </a:pPr>
            <a:endParaRPr lang="en-US" sz="13800" dirty="0">
              <a:solidFill>
                <a:srgbClr val="000000"/>
              </a:solidFill>
              <a:latin typeface="Times New Roman" panose="02020603050405020304" pitchFamily="18" charset="0"/>
              <a:ea typeface="Calibri" panose="020F0502020204030204" pitchFamily="34" charset="0"/>
            </a:endParaRPr>
          </a:p>
          <a:p>
            <a:pPr marL="0" indent="0" algn="just">
              <a:spcAft>
                <a:spcPts val="4200"/>
              </a:spcAft>
              <a:buNone/>
            </a:pPr>
            <a:r>
              <a:rPr lang="en-US" sz="13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4- Annual cost </a:t>
            </a:r>
            <a:r>
              <a:rPr lang="en-US" sz="1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NAT treatment is about </a:t>
            </a:r>
            <a:r>
              <a:rPr lang="en-US" sz="13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$36,000 </a:t>
            </a:r>
            <a:r>
              <a:rPr lang="en-US" sz="1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2022.</a:t>
            </a:r>
          </a:p>
        </p:txBody>
      </p:sp>
      <p:pic>
        <p:nvPicPr>
          <p:cNvPr id="4" name="Picture 3">
            <a:extLst>
              <a:ext uri="{FF2B5EF4-FFF2-40B4-BE49-F238E27FC236}">
                <a16:creationId xmlns:a16="http://schemas.microsoft.com/office/drawing/2014/main" id="{34C2FA6D-376F-0D97-E9C2-489EE4D3142F}"/>
              </a:ext>
            </a:extLst>
          </p:cNvPr>
          <p:cNvPicPr>
            <a:picLocks noChangeAspect="1"/>
          </p:cNvPicPr>
          <p:nvPr/>
        </p:nvPicPr>
        <p:blipFill rotWithShape="1">
          <a:blip r:embed="rId2"/>
          <a:srcRect b="5222"/>
          <a:stretch/>
        </p:blipFill>
        <p:spPr>
          <a:xfrm>
            <a:off x="27288448" y="324954"/>
            <a:ext cx="19690080" cy="13025286"/>
          </a:xfrm>
          <a:prstGeom prst="rect">
            <a:avLst/>
          </a:prstGeom>
        </p:spPr>
      </p:pic>
      <p:pic>
        <p:nvPicPr>
          <p:cNvPr id="5" name="Picture 4">
            <a:extLst>
              <a:ext uri="{FF2B5EF4-FFF2-40B4-BE49-F238E27FC236}">
                <a16:creationId xmlns:a16="http://schemas.microsoft.com/office/drawing/2014/main" id="{8CCD5542-7F05-E6FB-8CC9-C1031405AA8F}"/>
              </a:ext>
            </a:extLst>
          </p:cNvPr>
          <p:cNvPicPr>
            <a:picLocks noChangeAspect="1"/>
          </p:cNvPicPr>
          <p:nvPr/>
        </p:nvPicPr>
        <p:blipFill>
          <a:blip r:embed="rId3"/>
          <a:stretch>
            <a:fillRect/>
          </a:stretch>
        </p:blipFill>
        <p:spPr>
          <a:xfrm>
            <a:off x="27767420" y="14081761"/>
            <a:ext cx="19690080" cy="12650086"/>
          </a:xfrm>
          <a:prstGeom prst="rect">
            <a:avLst/>
          </a:prstGeom>
        </p:spPr>
      </p:pic>
    </p:spTree>
    <p:extLst>
      <p:ext uri="{BB962C8B-B14F-4D97-AF65-F5344CB8AC3E}">
        <p14:creationId xmlns:p14="http://schemas.microsoft.com/office/powerpoint/2010/main" val="156189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Autofit/>
          </a:bodyPr>
          <a:lstStyle/>
          <a:p>
            <a:r>
              <a:rPr lang="en-US" sz="15400" b="1" dirty="0">
                <a:solidFill>
                  <a:schemeClr val="accent2">
                    <a:lumMod val="75000"/>
                  </a:schemeClr>
                </a:solidFill>
                <a:latin typeface="Times New Roman" panose="02020603050405020304" pitchFamily="18" charset="0"/>
                <a:cs typeface="Times New Roman" panose="02020603050405020304" pitchFamily="18" charset="0"/>
              </a:rPr>
              <a:t>Genetic Polymorphism and Response to NAT</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1918068"/>
          </a:xfrm>
        </p:spPr>
        <p:txBody>
          <a:bodyPr>
            <a:normAutofit/>
          </a:bodyPr>
          <a:lstStyle/>
          <a:p>
            <a:pPr algn="just"/>
            <a:endParaRPr lang="en-US" sz="13400" dirty="0">
              <a:latin typeface="Times New Roman" panose="02020603050405020304" pitchFamily="18" charset="0"/>
              <a:cs typeface="Times New Roman" panose="02020603050405020304" pitchFamily="18" charset="0"/>
            </a:endParaRPr>
          </a:p>
          <a:p>
            <a:pPr algn="just"/>
            <a:r>
              <a:rPr lang="en-US" sz="13400" dirty="0">
                <a:latin typeface="Times New Roman" panose="02020603050405020304" pitchFamily="18" charset="0"/>
                <a:cs typeface="Times New Roman" panose="02020603050405020304" pitchFamily="18" charset="0"/>
              </a:rPr>
              <a:t>Multiple sclerosis is a </a:t>
            </a:r>
            <a:r>
              <a:rPr lang="en-US" sz="13400" b="1" dirty="0">
                <a:solidFill>
                  <a:srgbClr val="002060"/>
                </a:solidFill>
                <a:latin typeface="Times New Roman" panose="02020603050405020304" pitchFamily="18" charset="0"/>
                <a:cs typeface="Times New Roman" panose="02020603050405020304" pitchFamily="18" charset="0"/>
              </a:rPr>
              <a:t>‘‘complex genetic disease’’</a:t>
            </a:r>
            <a:r>
              <a:rPr lang="en-US" sz="13400" dirty="0">
                <a:latin typeface="Times New Roman" panose="02020603050405020304" pitchFamily="18" charset="0"/>
                <a:cs typeface="Times New Roman" panose="02020603050405020304" pitchFamily="18" charset="0"/>
              </a:rPr>
              <a:t>, defined by a </a:t>
            </a:r>
            <a:r>
              <a:rPr lang="en-US" sz="13400" b="1" dirty="0">
                <a:solidFill>
                  <a:schemeClr val="accent2">
                    <a:lumMod val="50000"/>
                  </a:schemeClr>
                </a:solidFill>
                <a:latin typeface="Times New Roman" panose="02020603050405020304" pitchFamily="18" charset="0"/>
                <a:cs typeface="Times New Roman" panose="02020603050405020304" pitchFamily="18" charset="0"/>
              </a:rPr>
              <a:t>non-Mendelian and non-mitochondrial mode of inheritance and a multifactorial origin </a:t>
            </a:r>
            <a:r>
              <a:rPr lang="en-US" sz="13400" dirty="0">
                <a:latin typeface="Times New Roman" panose="02020603050405020304" pitchFamily="18" charset="0"/>
                <a:cs typeface="Times New Roman" panose="02020603050405020304" pitchFamily="18" charset="0"/>
              </a:rPr>
              <a:t>that is at least partially linked to the environment.</a:t>
            </a:r>
          </a:p>
          <a:p>
            <a:pPr algn="just"/>
            <a:endParaRPr lang="en-US" sz="13400" dirty="0">
              <a:latin typeface="Times New Roman" panose="02020603050405020304" pitchFamily="18" charset="0"/>
              <a:cs typeface="Times New Roman" panose="02020603050405020304" pitchFamily="18" charset="0"/>
            </a:endParaRPr>
          </a:p>
          <a:p>
            <a:pPr algn="just"/>
            <a:r>
              <a:rPr lang="en-US" sz="13400" dirty="0">
                <a:latin typeface="Times New Roman" panose="02020603050405020304" pitchFamily="18" charset="0"/>
                <a:cs typeface="Times New Roman" panose="02020603050405020304" pitchFamily="18" charset="0"/>
              </a:rPr>
              <a:t>The aim of identifying genetic markers able to </a:t>
            </a:r>
            <a:r>
              <a:rPr lang="en-US" sz="13400" b="1" dirty="0">
                <a:solidFill>
                  <a:srgbClr val="002060"/>
                </a:solidFill>
                <a:latin typeface="Times New Roman" panose="02020603050405020304" pitchFamily="18" charset="0"/>
                <a:cs typeface="Times New Roman" panose="02020603050405020304" pitchFamily="18" charset="0"/>
              </a:rPr>
              <a:t>predict treatment response and susceptibility to drug toxicity</a:t>
            </a:r>
            <a:r>
              <a:rPr lang="en-US" sz="13400" dirty="0">
                <a:latin typeface="Times New Roman" panose="02020603050405020304" pitchFamily="18" charset="0"/>
                <a:cs typeface="Times New Roman" panose="02020603050405020304" pitchFamily="18" charset="0"/>
              </a:rPr>
              <a:t> has led to the attempt of applying pharmacogenetics and pharmacogenomics approach to MS therapy.</a:t>
            </a:r>
          </a:p>
        </p:txBody>
      </p:sp>
    </p:spTree>
    <p:extLst>
      <p:ext uri="{BB962C8B-B14F-4D97-AF65-F5344CB8AC3E}">
        <p14:creationId xmlns:p14="http://schemas.microsoft.com/office/powerpoint/2010/main" val="87844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45228"/>
            <a:ext cx="45189056" cy="2859220"/>
          </a:xfrm>
        </p:spPr>
        <p:txBody>
          <a:bodyPr>
            <a:noAutofit/>
          </a:bodyPr>
          <a:lstStyle/>
          <a:p>
            <a:r>
              <a:rPr lang="en-US" sz="15400" b="1" dirty="0">
                <a:solidFill>
                  <a:schemeClr val="accent2">
                    <a:lumMod val="75000"/>
                  </a:schemeClr>
                </a:solidFill>
                <a:latin typeface="Times New Roman" panose="02020603050405020304" pitchFamily="18" charset="0"/>
                <a:cs typeface="Times New Roman" panose="02020603050405020304" pitchFamily="18" charset="0"/>
              </a:rPr>
              <a:t>Genetic Polymorphism and Response to NAT</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449478" y="3222171"/>
            <a:ext cx="31336808" cy="22734991"/>
          </a:xfrm>
        </p:spPr>
        <p:txBody>
          <a:bodyPr>
            <a:normAutofit/>
          </a:bodyPr>
          <a:lstStyle/>
          <a:p>
            <a:pPr algn="just"/>
            <a:r>
              <a:rPr lang="en-US" sz="11500" dirty="0">
                <a:latin typeface="Times New Roman" panose="02020603050405020304" pitchFamily="18" charset="0"/>
                <a:cs typeface="Times New Roman" panose="02020603050405020304" pitchFamily="18" charset="0"/>
              </a:rPr>
              <a:t>As </a:t>
            </a:r>
            <a:r>
              <a:rPr lang="en-US" sz="11500" b="1" dirty="0">
                <a:solidFill>
                  <a:schemeClr val="accent2">
                    <a:lumMod val="50000"/>
                  </a:schemeClr>
                </a:solidFill>
                <a:latin typeface="Times New Roman" panose="02020603050405020304" pitchFamily="18" charset="0"/>
                <a:cs typeface="Times New Roman" panose="02020603050405020304" pitchFamily="18" charset="0"/>
              </a:rPr>
              <a:t>migration of immune cells into the CNS is facilitated by the VLA-4 integrin molecule</a:t>
            </a:r>
            <a:r>
              <a:rPr lang="en-US" sz="11500" dirty="0">
                <a:latin typeface="Times New Roman" panose="02020603050405020304" pitchFamily="18" charset="0"/>
                <a:cs typeface="Times New Roman" panose="02020603050405020304" pitchFamily="18" charset="0"/>
              </a:rPr>
              <a:t>, the VLA-4 gene may be considered as a plausible candidate gene.</a:t>
            </a:r>
          </a:p>
          <a:p>
            <a:pPr algn="just"/>
            <a:endParaRPr lang="en-US" sz="11500" dirty="0">
              <a:latin typeface="Times New Roman" panose="02020603050405020304" pitchFamily="18" charset="0"/>
              <a:cs typeface="Times New Roman" panose="02020603050405020304" pitchFamily="18" charset="0"/>
            </a:endParaRPr>
          </a:p>
          <a:p>
            <a:pPr algn="just"/>
            <a:r>
              <a:rPr lang="en-US" sz="11500" dirty="0">
                <a:latin typeface="Times New Roman" panose="02020603050405020304" pitchFamily="18" charset="0"/>
                <a:cs typeface="Times New Roman" panose="02020603050405020304" pitchFamily="18" charset="0"/>
              </a:rPr>
              <a:t>Many residues in the ITGA-4 gene have been identified as the </a:t>
            </a:r>
            <a:r>
              <a:rPr lang="en-US" sz="11500" b="1" dirty="0">
                <a:solidFill>
                  <a:schemeClr val="accent2">
                    <a:lumMod val="50000"/>
                  </a:schemeClr>
                </a:solidFill>
                <a:latin typeface="Times New Roman" panose="02020603050405020304" pitchFamily="18" charset="0"/>
                <a:cs typeface="Times New Roman" panose="02020603050405020304" pitchFamily="18" charset="0"/>
              </a:rPr>
              <a:t>main α4 residues to which NAT binds and they can impact its action.</a:t>
            </a:r>
            <a:r>
              <a:rPr lang="en-US" sz="11500" dirty="0">
                <a:latin typeface="Times New Roman" panose="02020603050405020304" pitchFamily="18" charset="0"/>
                <a:cs typeface="Times New Roman" panose="02020603050405020304" pitchFamily="18" charset="0"/>
              </a:rPr>
              <a:t> </a:t>
            </a:r>
          </a:p>
          <a:p>
            <a:pPr algn="just"/>
            <a:endParaRPr lang="en-US" sz="11500" dirty="0">
              <a:latin typeface="Times New Roman" panose="02020603050405020304" pitchFamily="18" charset="0"/>
              <a:cs typeface="Times New Roman" panose="02020603050405020304" pitchFamily="18" charset="0"/>
            </a:endParaRPr>
          </a:p>
          <a:p>
            <a:pPr algn="just"/>
            <a:r>
              <a:rPr lang="en-US" sz="11500" dirty="0">
                <a:latin typeface="Times New Roman" panose="02020603050405020304" pitchFamily="18" charset="0"/>
                <a:cs typeface="Times New Roman" panose="02020603050405020304" pitchFamily="18" charset="0"/>
              </a:rPr>
              <a:t>The importance SNP at amino acid position 256 </a:t>
            </a:r>
            <a:r>
              <a:rPr lang="en-US" sz="11500" b="1" dirty="0">
                <a:solidFill>
                  <a:schemeClr val="accent2">
                    <a:lumMod val="50000"/>
                  </a:schemeClr>
                </a:solidFill>
                <a:latin typeface="Times New Roman" panose="02020603050405020304" pitchFamily="18" charset="0"/>
                <a:cs typeface="Times New Roman" panose="02020603050405020304" pitchFamily="18" charset="0"/>
              </a:rPr>
              <a:t>(rs200000911, A˃G,T) </a:t>
            </a:r>
            <a:r>
              <a:rPr lang="en-US" sz="11500" dirty="0">
                <a:latin typeface="Times New Roman" panose="02020603050405020304" pitchFamily="18" charset="0"/>
                <a:cs typeface="Times New Roman" panose="02020603050405020304" pitchFamily="18" charset="0"/>
              </a:rPr>
              <a:t>is the target polymorphism in the current study.</a:t>
            </a:r>
          </a:p>
          <a:p>
            <a:pPr marL="0" indent="0" algn="just">
              <a:buNone/>
            </a:pPr>
            <a:endParaRPr lang="en-US" sz="115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DBB3D6C-FD07-C934-CD5F-BDCC80ADF739}"/>
              </a:ext>
            </a:extLst>
          </p:cNvPr>
          <p:cNvPicPr>
            <a:picLocks noChangeAspect="1"/>
          </p:cNvPicPr>
          <p:nvPr/>
        </p:nvPicPr>
        <p:blipFill>
          <a:blip r:embed="rId2"/>
          <a:stretch>
            <a:fillRect/>
          </a:stretch>
        </p:blipFill>
        <p:spPr>
          <a:xfrm>
            <a:off x="32789166" y="5138057"/>
            <a:ext cx="15529356" cy="17155886"/>
          </a:xfrm>
          <a:prstGeom prst="rect">
            <a:avLst/>
          </a:prstGeom>
        </p:spPr>
      </p:pic>
    </p:spTree>
    <p:extLst>
      <p:ext uri="{BB962C8B-B14F-4D97-AF65-F5344CB8AC3E}">
        <p14:creationId xmlns:p14="http://schemas.microsoft.com/office/powerpoint/2010/main" val="343968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Aims of The Study:</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3364992"/>
            <a:ext cx="45778992" cy="22592166"/>
          </a:xfrm>
        </p:spPr>
        <p:txBody>
          <a:bodyPr>
            <a:normAutofit/>
          </a:bodyPr>
          <a:lstStyle/>
          <a:p>
            <a:pPr indent="0" algn="just">
              <a:lnSpc>
                <a:spcPct val="150000"/>
              </a:lnSpc>
              <a:spcBef>
                <a:spcPts val="0"/>
              </a:spcBef>
              <a:spcAft>
                <a:spcPts val="2400"/>
              </a:spcAft>
              <a:buNone/>
            </a:pPr>
            <a:r>
              <a:rPr lang="en-US" sz="11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The present study was designed to :</a:t>
            </a:r>
            <a:endParaRPr lang="en-US" sz="115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Bef>
                <a:spcPts val="0"/>
              </a:spcBef>
              <a:buNone/>
            </a:pPr>
            <a:r>
              <a:rPr lang="en-US" sz="11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1. To measure the prevalence of genotypes and specific alleles or single nucleotide polymorphism (SNP) in promotor site of ITGA4 gene at amino acid position 256 (rs200000911, A˃G,T) in exon 1) in a sample of Iraqi MS patients. </a:t>
            </a:r>
            <a:endParaRPr lang="en-US" sz="115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1463040" indent="0" algn="just">
              <a:lnSpc>
                <a:spcPct val="150000"/>
              </a:lnSpc>
              <a:spcBef>
                <a:spcPts val="0"/>
              </a:spcBef>
              <a:buNone/>
            </a:pPr>
            <a:r>
              <a:rPr lang="en-US" sz="11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a:t>
            </a:r>
            <a:endParaRPr lang="en-US" sz="115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Bef>
                <a:spcPts val="0"/>
              </a:spcBef>
              <a:spcAft>
                <a:spcPts val="3200"/>
              </a:spcAft>
              <a:buNone/>
            </a:pPr>
            <a:r>
              <a:rPr lang="en-US" sz="11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2. To study the association between different genotypes of these variants and the tendency for being non-responsive to natalizumab therapy.</a:t>
            </a:r>
            <a:endParaRPr lang="en-US" sz="115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32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44835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Patients and Methods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1918068"/>
          </a:xfrm>
        </p:spPr>
        <p:txBody>
          <a:bodyPr>
            <a:normAutofit/>
          </a:bodyPr>
          <a:lstStyle/>
          <a:p>
            <a:pPr algn="just">
              <a:lnSpc>
                <a:spcPct val="100000"/>
              </a:lnSpc>
              <a:spcAft>
                <a:spcPts val="3000"/>
              </a:spcAft>
            </a:pPr>
            <a:r>
              <a:rPr lang="en-US" sz="13400" b="1" dirty="0">
                <a:solidFill>
                  <a:srgbClr val="002060"/>
                </a:solidFill>
                <a:latin typeface="Times New Roman" panose="02020603050405020304" pitchFamily="18" charset="0"/>
                <a:cs typeface="Times New Roman" panose="02020603050405020304" pitchFamily="18" charset="0"/>
              </a:rPr>
              <a:t>A cross-sectional, single center research </a:t>
            </a:r>
            <a:r>
              <a:rPr lang="en-US" sz="13400" dirty="0">
                <a:latin typeface="Times New Roman" panose="02020603050405020304" pitchFamily="18" charset="0"/>
                <a:cs typeface="Times New Roman" panose="02020603050405020304" pitchFamily="18" charset="0"/>
              </a:rPr>
              <a:t>has been carried out at the Medical City Complex Baghdad Teaching Hospital, Department of Neurology from March to August/ 2022. </a:t>
            </a:r>
          </a:p>
          <a:p>
            <a:pPr algn="just">
              <a:lnSpc>
                <a:spcPct val="100000"/>
              </a:lnSpc>
              <a:spcAft>
                <a:spcPts val="3000"/>
              </a:spcAft>
            </a:pPr>
            <a:endParaRPr lang="en-US" sz="13400" dirty="0">
              <a:latin typeface="Times New Roman" panose="02020603050405020304" pitchFamily="18" charset="0"/>
              <a:cs typeface="Times New Roman" panose="02020603050405020304" pitchFamily="18" charset="0"/>
            </a:endParaRPr>
          </a:p>
          <a:p>
            <a:pPr algn="just">
              <a:lnSpc>
                <a:spcPct val="100000"/>
              </a:lnSpc>
              <a:spcAft>
                <a:spcPts val="3000"/>
              </a:spcAft>
            </a:pPr>
            <a:r>
              <a:rPr lang="en-US" sz="13400" dirty="0">
                <a:latin typeface="Times New Roman" panose="02020603050405020304" pitchFamily="18" charset="0"/>
                <a:cs typeface="Times New Roman" panose="02020603050405020304" pitchFamily="18" charset="0"/>
              </a:rPr>
              <a:t>The research protocol has been approved by </a:t>
            </a:r>
            <a:r>
              <a:rPr lang="en-US" sz="13400" b="1" dirty="0">
                <a:solidFill>
                  <a:srgbClr val="002060"/>
                </a:solidFill>
                <a:latin typeface="Times New Roman" panose="02020603050405020304" pitchFamily="18" charset="0"/>
                <a:cs typeface="Times New Roman" panose="02020603050405020304" pitchFamily="18" charset="0"/>
              </a:rPr>
              <a:t>College of Pharmacy Scientific and Ethical Committee, University of Baghdad </a:t>
            </a:r>
            <a:r>
              <a:rPr lang="en-US" sz="13400" dirty="0">
                <a:latin typeface="Times New Roman" panose="02020603050405020304" pitchFamily="18" charset="0"/>
                <a:cs typeface="Times New Roman" panose="02020603050405020304" pitchFamily="18" charset="0"/>
              </a:rPr>
              <a:t>(approval number: RECAUBCP25102021A; approval date: 25/10/2021).</a:t>
            </a:r>
          </a:p>
        </p:txBody>
      </p:sp>
    </p:spTree>
    <p:extLst>
      <p:ext uri="{BB962C8B-B14F-4D97-AF65-F5344CB8AC3E}">
        <p14:creationId xmlns:p14="http://schemas.microsoft.com/office/powerpoint/2010/main" val="363474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914400" y="783771"/>
            <a:ext cx="46359096" cy="25820915"/>
          </a:xfrm>
        </p:spPr>
        <p:txBody>
          <a:bodyPr>
            <a:normAutofit fontScale="92500" lnSpcReduction="10000"/>
          </a:bodyPr>
          <a:lstStyle/>
          <a:p>
            <a:pPr marL="0" indent="0" algn="just">
              <a:lnSpc>
                <a:spcPct val="100000"/>
              </a:lnSpc>
              <a:spcAft>
                <a:spcPts val="4200"/>
              </a:spcAft>
              <a:buNone/>
            </a:pPr>
            <a:r>
              <a:rPr lang="en-US" sz="19700" b="1" dirty="0">
                <a:solidFill>
                  <a:schemeClr val="accent2">
                    <a:lumMod val="75000"/>
                  </a:schemeClr>
                </a:solidFill>
                <a:latin typeface="Times New Roman" panose="02020603050405020304" pitchFamily="18" charset="0"/>
                <a:cs typeface="Times New Roman" panose="02020603050405020304" pitchFamily="18" charset="0"/>
              </a:rPr>
              <a:t>Inclusion criteria </a:t>
            </a:r>
          </a:p>
          <a:p>
            <a:pPr algn="just">
              <a:lnSpc>
                <a:spcPct val="100000"/>
              </a:lnSpc>
              <a:spcAft>
                <a:spcPts val="4200"/>
              </a:spcAft>
            </a:pPr>
            <a:r>
              <a:rPr lang="en-US" sz="13700" dirty="0">
                <a:latin typeface="Times New Roman" panose="02020603050405020304" pitchFamily="18" charset="0"/>
                <a:cs typeface="Times New Roman" panose="02020603050405020304" pitchFamily="18" charset="0"/>
              </a:rPr>
              <a:t>Confirmed MS diagnosis by specialized neurologists.</a:t>
            </a:r>
          </a:p>
          <a:p>
            <a:pPr algn="just">
              <a:lnSpc>
                <a:spcPct val="100000"/>
              </a:lnSpc>
              <a:spcAft>
                <a:spcPts val="4200"/>
              </a:spcAft>
            </a:pPr>
            <a:r>
              <a:rPr lang="en-US" sz="13700" dirty="0">
                <a:latin typeface="Times New Roman" panose="02020603050405020304" pitchFamily="18" charset="0"/>
                <a:cs typeface="Times New Roman" panose="02020603050405020304" pitchFamily="18" charset="0"/>
              </a:rPr>
              <a:t>The patients must had taken NAT by intravenous infusion, regularly every 28 days for at least 12 previous consecutive months. </a:t>
            </a:r>
          </a:p>
          <a:p>
            <a:pPr marL="0" indent="0" algn="just">
              <a:lnSpc>
                <a:spcPct val="100000"/>
              </a:lnSpc>
              <a:spcAft>
                <a:spcPts val="4200"/>
              </a:spcAft>
              <a:buNone/>
            </a:pPr>
            <a:endParaRPr lang="en-US" sz="13700" dirty="0">
              <a:latin typeface="Times New Roman" panose="02020603050405020304" pitchFamily="18" charset="0"/>
              <a:cs typeface="Times New Roman" panose="02020603050405020304" pitchFamily="18" charset="0"/>
            </a:endParaRPr>
          </a:p>
          <a:p>
            <a:pPr marL="0" indent="0" algn="just">
              <a:lnSpc>
                <a:spcPct val="100000"/>
              </a:lnSpc>
              <a:spcAft>
                <a:spcPts val="4200"/>
              </a:spcAft>
              <a:buNone/>
            </a:pPr>
            <a:r>
              <a:rPr lang="en-US" sz="19700" b="1" dirty="0">
                <a:solidFill>
                  <a:schemeClr val="accent2">
                    <a:lumMod val="75000"/>
                  </a:schemeClr>
                </a:solidFill>
                <a:latin typeface="Times New Roman" panose="02020603050405020304" pitchFamily="18" charset="0"/>
                <a:cs typeface="Times New Roman" panose="02020603050405020304" pitchFamily="18" charset="0"/>
              </a:rPr>
              <a:t>Exclusion criteria </a:t>
            </a:r>
          </a:p>
          <a:p>
            <a:pPr algn="just">
              <a:lnSpc>
                <a:spcPct val="100000"/>
              </a:lnSpc>
              <a:spcAft>
                <a:spcPts val="4200"/>
              </a:spcAft>
            </a:pPr>
            <a:r>
              <a:rPr lang="en-US" sz="13700" dirty="0">
                <a:latin typeface="Times New Roman" panose="02020603050405020304" pitchFamily="18" charset="0"/>
                <a:cs typeface="Times New Roman" panose="02020603050405020304" pitchFamily="18" charset="0"/>
              </a:rPr>
              <a:t>Patients who are using NAT for less than 12 months.</a:t>
            </a:r>
          </a:p>
          <a:p>
            <a:pPr algn="just">
              <a:lnSpc>
                <a:spcPct val="100000"/>
              </a:lnSpc>
              <a:spcAft>
                <a:spcPts val="4200"/>
              </a:spcAft>
            </a:pPr>
            <a:r>
              <a:rPr lang="en-US" sz="13700" dirty="0">
                <a:latin typeface="Times New Roman" panose="02020603050405020304" pitchFamily="18" charset="0"/>
                <a:cs typeface="Times New Roman" panose="02020603050405020304" pitchFamily="18" charset="0"/>
              </a:rPr>
              <a:t>Patients using MS medications other than NAT.</a:t>
            </a:r>
          </a:p>
          <a:p>
            <a:pPr algn="just">
              <a:lnSpc>
                <a:spcPct val="100000"/>
              </a:lnSpc>
              <a:spcAft>
                <a:spcPts val="4200"/>
              </a:spcAft>
            </a:pPr>
            <a:r>
              <a:rPr lang="en-US" sz="13700" dirty="0">
                <a:latin typeface="Times New Roman" panose="02020603050405020304" pitchFamily="18" charset="0"/>
                <a:cs typeface="Times New Roman" panose="02020603050405020304" pitchFamily="18" charset="0"/>
              </a:rPr>
              <a:t>Patients with co-existent other neurological diseases. </a:t>
            </a:r>
          </a:p>
        </p:txBody>
      </p:sp>
    </p:spTree>
    <p:extLst>
      <p:ext uri="{BB962C8B-B14F-4D97-AF65-F5344CB8AC3E}">
        <p14:creationId xmlns:p14="http://schemas.microsoft.com/office/powerpoint/2010/main" val="51029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4" y="448354"/>
            <a:ext cx="45189056" cy="2859220"/>
          </a:xfrm>
        </p:spPr>
        <p:txBody>
          <a:bodyPr>
            <a:normAutofit fontScale="90000"/>
          </a:bodyPr>
          <a:lstStyle/>
          <a:p>
            <a:r>
              <a:rPr lang="en-US" sz="21100" b="1" dirty="0">
                <a:solidFill>
                  <a:schemeClr val="accent2">
                    <a:lumMod val="75000"/>
                  </a:schemeClr>
                </a:solidFill>
                <a:latin typeface="Times New Roman" panose="02020603050405020304" pitchFamily="18" charset="0"/>
                <a:cs typeface="Times New Roman" panose="02020603050405020304" pitchFamily="18" charset="0"/>
              </a:rPr>
              <a:t>Data Collection</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3307574"/>
            <a:ext cx="45778992" cy="22649584"/>
          </a:xfrm>
        </p:spPr>
        <p:txBody>
          <a:bodyPr>
            <a:normAutofit/>
          </a:bodyPr>
          <a:lstStyle/>
          <a:p>
            <a:pPr algn="just">
              <a:lnSpc>
                <a:spcPct val="100000"/>
              </a:lnSpc>
              <a:spcAft>
                <a:spcPts val="2400"/>
              </a:spcAft>
            </a:pPr>
            <a:endParaRPr lang="en-US" sz="13400" dirty="0">
              <a:latin typeface="Times New Roman" panose="02020603050405020304" pitchFamily="18" charset="0"/>
              <a:cs typeface="Times New Roman" panose="02020603050405020304" pitchFamily="18" charset="0"/>
            </a:endParaRPr>
          </a:p>
          <a:p>
            <a:pPr algn="just">
              <a:lnSpc>
                <a:spcPct val="100000"/>
              </a:lnSpc>
              <a:spcAft>
                <a:spcPts val="2400"/>
              </a:spcAft>
            </a:pPr>
            <a:r>
              <a:rPr lang="en-US" sz="13400" dirty="0">
                <a:latin typeface="Times New Roman" panose="02020603050405020304" pitchFamily="18" charset="0"/>
                <a:cs typeface="Times New Roman" panose="02020603050405020304" pitchFamily="18" charset="0"/>
              </a:rPr>
              <a:t>An information chart designed by the researchers was used to collect the </a:t>
            </a:r>
            <a:r>
              <a:rPr lang="en-US" sz="13400" b="1" dirty="0">
                <a:solidFill>
                  <a:srgbClr val="002060"/>
                </a:solidFill>
                <a:latin typeface="Times New Roman" panose="02020603050405020304" pitchFamily="18" charset="0"/>
                <a:cs typeface="Times New Roman" panose="02020603050405020304" pitchFamily="18" charset="0"/>
              </a:rPr>
              <a:t>demographic data including age, gender, duration of disease, NAT doses number and relapse number </a:t>
            </a:r>
            <a:r>
              <a:rPr lang="en-US" sz="13400" dirty="0">
                <a:latin typeface="Times New Roman" panose="02020603050405020304" pitchFamily="18" charset="0"/>
                <a:cs typeface="Times New Roman" panose="02020603050405020304" pitchFamily="18" charset="0"/>
              </a:rPr>
              <a:t>in the last 12 months by direct interview. </a:t>
            </a:r>
          </a:p>
          <a:p>
            <a:pPr algn="just">
              <a:lnSpc>
                <a:spcPct val="100000"/>
              </a:lnSpc>
              <a:spcAft>
                <a:spcPts val="2400"/>
              </a:spcAft>
            </a:pPr>
            <a:endParaRPr lang="en-US" sz="13400" dirty="0">
              <a:latin typeface="Times New Roman" panose="02020603050405020304" pitchFamily="18" charset="0"/>
              <a:cs typeface="Times New Roman" panose="02020603050405020304" pitchFamily="18" charset="0"/>
            </a:endParaRPr>
          </a:p>
          <a:p>
            <a:pPr algn="just">
              <a:lnSpc>
                <a:spcPct val="100000"/>
              </a:lnSpc>
              <a:spcAft>
                <a:spcPts val="2400"/>
              </a:spcAft>
            </a:pPr>
            <a:r>
              <a:rPr lang="en-US" sz="13400" dirty="0">
                <a:latin typeface="Times New Roman" panose="02020603050405020304" pitchFamily="18" charset="0"/>
                <a:cs typeface="Times New Roman" panose="02020603050405020304" pitchFamily="18" charset="0"/>
              </a:rPr>
              <a:t>The baseline (before NAT treatment) </a:t>
            </a:r>
            <a:r>
              <a:rPr lang="en-US" sz="13400" b="1" dirty="0">
                <a:solidFill>
                  <a:srgbClr val="002060"/>
                </a:solidFill>
                <a:latin typeface="Times New Roman" panose="02020603050405020304" pitchFamily="18" charset="0"/>
                <a:cs typeface="Times New Roman" panose="02020603050405020304" pitchFamily="18" charset="0"/>
              </a:rPr>
              <a:t>Expanded Disability Status Scale (EDSS) </a:t>
            </a:r>
            <a:r>
              <a:rPr lang="en-US" sz="13400" dirty="0">
                <a:latin typeface="Times New Roman" panose="02020603050405020304" pitchFamily="18" charset="0"/>
                <a:cs typeface="Times New Roman" panose="02020603050405020304" pitchFamily="18" charset="0"/>
              </a:rPr>
              <a:t>has been collected from the patients' files, while the current EDSS was estimated by the neurologist.</a:t>
            </a:r>
          </a:p>
        </p:txBody>
      </p:sp>
    </p:spTree>
    <p:extLst>
      <p:ext uri="{BB962C8B-B14F-4D97-AF65-F5344CB8AC3E}">
        <p14:creationId xmlns:p14="http://schemas.microsoft.com/office/powerpoint/2010/main" val="369655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4" y="44835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Patients' Groups and Clinical Assessment</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3307574"/>
            <a:ext cx="45778992" cy="22649584"/>
          </a:xfrm>
        </p:spPr>
        <p:txBody>
          <a:bodyPr>
            <a:normAutofit fontScale="92500" lnSpcReduction="20000"/>
          </a:bodyPr>
          <a:lstStyle/>
          <a:p>
            <a:pPr algn="just">
              <a:lnSpc>
                <a:spcPct val="120000"/>
              </a:lnSpc>
              <a:spcAft>
                <a:spcPts val="3600"/>
              </a:spcAft>
            </a:pPr>
            <a:r>
              <a:rPr lang="en-US" sz="17900" dirty="0">
                <a:latin typeface="Times New Roman" panose="02020603050405020304" pitchFamily="18" charset="0"/>
                <a:cs typeface="Times New Roman" panose="02020603050405020304" pitchFamily="18" charset="0"/>
              </a:rPr>
              <a:t>The responsiveness of NAT-treated patients was determined by the presence of a </a:t>
            </a:r>
            <a:r>
              <a:rPr lang="en-US" sz="17900" b="1" dirty="0">
                <a:solidFill>
                  <a:srgbClr val="002060"/>
                </a:solidFill>
                <a:latin typeface="Times New Roman" panose="02020603050405020304" pitchFamily="18" charset="0"/>
                <a:cs typeface="Times New Roman" panose="02020603050405020304" pitchFamily="18" charset="0"/>
              </a:rPr>
              <a:t>steady or decreased EDSS and relapse absence. </a:t>
            </a:r>
          </a:p>
          <a:p>
            <a:pPr algn="just">
              <a:lnSpc>
                <a:spcPct val="120000"/>
              </a:lnSpc>
              <a:spcAft>
                <a:spcPts val="3600"/>
              </a:spcAft>
            </a:pPr>
            <a:endParaRPr lang="en-US" sz="17900" b="1" dirty="0">
              <a:solidFill>
                <a:srgbClr val="002060"/>
              </a:solidFill>
              <a:latin typeface="Times New Roman" panose="02020603050405020304" pitchFamily="18" charset="0"/>
              <a:cs typeface="Times New Roman" panose="02020603050405020304" pitchFamily="18" charset="0"/>
            </a:endParaRPr>
          </a:p>
          <a:p>
            <a:pPr algn="just">
              <a:lnSpc>
                <a:spcPct val="120000"/>
              </a:lnSpc>
              <a:spcAft>
                <a:spcPts val="3600"/>
              </a:spcAft>
            </a:pPr>
            <a:r>
              <a:rPr lang="en-US" sz="17900" dirty="0">
                <a:latin typeface="Times New Roman" panose="02020603050405020304" pitchFamily="18" charset="0"/>
                <a:cs typeface="Times New Roman" panose="02020603050405020304" pitchFamily="18" charset="0"/>
              </a:rPr>
              <a:t>In contrast, NAT-unresponsive MS patients were diagnosed based on an </a:t>
            </a:r>
            <a:r>
              <a:rPr lang="en-US" sz="17900" b="1" dirty="0">
                <a:solidFill>
                  <a:srgbClr val="002060"/>
                </a:solidFill>
                <a:latin typeface="Times New Roman" panose="02020603050405020304" pitchFamily="18" charset="0"/>
                <a:cs typeface="Times New Roman" panose="02020603050405020304" pitchFamily="18" charset="0"/>
              </a:rPr>
              <a:t>elevated EDSS despite treatment and the occurrence of relapses </a:t>
            </a:r>
            <a:r>
              <a:rPr lang="en-US" sz="17900" dirty="0">
                <a:latin typeface="Times New Roman" panose="02020603050405020304" pitchFamily="18" charset="0"/>
                <a:cs typeface="Times New Roman" panose="02020603050405020304" pitchFamily="18" charset="0"/>
              </a:rPr>
              <a:t>during therapy. </a:t>
            </a:r>
          </a:p>
        </p:txBody>
      </p:sp>
    </p:spTree>
    <p:extLst>
      <p:ext uri="{BB962C8B-B14F-4D97-AF65-F5344CB8AC3E}">
        <p14:creationId xmlns:p14="http://schemas.microsoft.com/office/powerpoint/2010/main" val="66782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4" y="44835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Patients' Groups and Clinical Assessment</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3307574"/>
            <a:ext cx="45778992" cy="22649584"/>
          </a:xfrm>
        </p:spPr>
        <p:txBody>
          <a:bodyPr>
            <a:normAutofit fontScale="92500" lnSpcReduction="10000"/>
          </a:bodyPr>
          <a:lstStyle/>
          <a:p>
            <a:pPr algn="just">
              <a:lnSpc>
                <a:spcPct val="120000"/>
              </a:lnSpc>
              <a:spcAft>
                <a:spcPts val="3600"/>
              </a:spcAft>
            </a:pPr>
            <a:r>
              <a:rPr lang="en-US" sz="17900" dirty="0">
                <a:latin typeface="Times New Roman" panose="02020603050405020304" pitchFamily="18" charset="0"/>
                <a:cs typeface="Times New Roman" panose="02020603050405020304" pitchFamily="18" charset="0"/>
              </a:rPr>
              <a:t>Furthermore ,the development of </a:t>
            </a:r>
            <a:r>
              <a:rPr lang="en-US" sz="17900" b="1" dirty="0">
                <a:solidFill>
                  <a:srgbClr val="002060"/>
                </a:solidFill>
                <a:latin typeface="Times New Roman" panose="02020603050405020304" pitchFamily="18" charset="0"/>
                <a:cs typeface="Times New Roman" panose="02020603050405020304" pitchFamily="18" charset="0"/>
              </a:rPr>
              <a:t>anti- NAT neutralizing antibodies </a:t>
            </a:r>
            <a:r>
              <a:rPr lang="en-US" sz="17900" dirty="0">
                <a:latin typeface="Times New Roman" panose="02020603050405020304" pitchFamily="18" charset="0"/>
                <a:cs typeface="Times New Roman" panose="02020603050405020304" pitchFamily="18" charset="0"/>
              </a:rPr>
              <a:t>was investigated by a specific ELISA kit to exclude antibody positive patients from the NAT unresponsive group.</a:t>
            </a:r>
          </a:p>
          <a:p>
            <a:pPr algn="just">
              <a:lnSpc>
                <a:spcPct val="120000"/>
              </a:lnSpc>
              <a:spcAft>
                <a:spcPts val="3600"/>
              </a:spcAft>
            </a:pPr>
            <a:endParaRPr lang="en-US" sz="17900" dirty="0">
              <a:latin typeface="Times New Roman" panose="02020603050405020304" pitchFamily="18" charset="0"/>
              <a:cs typeface="Times New Roman" panose="02020603050405020304" pitchFamily="18" charset="0"/>
            </a:endParaRPr>
          </a:p>
          <a:p>
            <a:pPr algn="just">
              <a:lnSpc>
                <a:spcPct val="120000"/>
              </a:lnSpc>
              <a:spcAft>
                <a:spcPts val="3600"/>
              </a:spcAft>
            </a:pPr>
            <a:r>
              <a:rPr lang="en-US" sz="17900" b="1" dirty="0">
                <a:solidFill>
                  <a:srgbClr val="002060"/>
                </a:solidFill>
                <a:latin typeface="Times New Roman" panose="02020603050405020304" pitchFamily="18" charset="0"/>
                <a:cs typeface="Times New Roman" panose="02020603050405020304" pitchFamily="18" charset="0"/>
              </a:rPr>
              <a:t>Serum VCAM-1 concentration </a:t>
            </a:r>
            <a:r>
              <a:rPr lang="en-US" sz="17900" dirty="0">
                <a:latin typeface="Times New Roman" panose="02020603050405020304" pitchFamily="18" charset="0"/>
                <a:cs typeface="Times New Roman" panose="02020603050405020304" pitchFamily="18" charset="0"/>
              </a:rPr>
              <a:t>was measured to confirm the effectiveness of NAT.</a:t>
            </a:r>
          </a:p>
        </p:txBody>
      </p:sp>
    </p:spTree>
    <p:extLst>
      <p:ext uri="{BB962C8B-B14F-4D97-AF65-F5344CB8AC3E}">
        <p14:creationId xmlns:p14="http://schemas.microsoft.com/office/powerpoint/2010/main" val="136591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827314" y="1133856"/>
            <a:ext cx="46446182" cy="26298144"/>
          </a:xfrm>
        </p:spPr>
        <p:txBody>
          <a:bodyPr>
            <a:normAutofit fontScale="92500"/>
          </a:bodyPr>
          <a:lstStyle/>
          <a:p>
            <a:pPr marL="0" indent="0" algn="just">
              <a:buNone/>
            </a:pPr>
            <a:r>
              <a:rPr lang="en-US" sz="16100" b="1" dirty="0">
                <a:solidFill>
                  <a:schemeClr val="accent2">
                    <a:lumMod val="75000"/>
                  </a:schemeClr>
                </a:solidFill>
                <a:latin typeface="Times New Roman" panose="02020603050405020304" pitchFamily="18" charset="0"/>
                <a:cs typeface="Times New Roman" panose="02020603050405020304" pitchFamily="18" charset="0"/>
              </a:rPr>
              <a:t>Anti- NAT neutralizing antibodies ELISA kit</a:t>
            </a:r>
          </a:p>
          <a:p>
            <a:pPr algn="just"/>
            <a:r>
              <a:rPr lang="en-US" sz="13400" dirty="0">
                <a:latin typeface="Times New Roman" panose="02020603050405020304" pitchFamily="18" charset="0"/>
                <a:cs typeface="Times New Roman" panose="02020603050405020304" pitchFamily="18" charset="0"/>
              </a:rPr>
              <a:t>Natalizumab antibody screening (</a:t>
            </a:r>
            <a:r>
              <a:rPr lang="en-US" sz="13400" b="1" dirty="0">
                <a:solidFill>
                  <a:srgbClr val="002060"/>
                </a:solidFill>
                <a:latin typeface="Times New Roman" panose="02020603050405020304" pitchFamily="18" charset="0"/>
                <a:cs typeface="Times New Roman" panose="02020603050405020304" pitchFamily="18" charset="0"/>
              </a:rPr>
              <a:t>qualitative</a:t>
            </a:r>
            <a:r>
              <a:rPr lang="en-US" sz="13400" dirty="0">
                <a:latin typeface="Times New Roman" panose="02020603050405020304" pitchFamily="18" charset="0"/>
                <a:cs typeface="Times New Roman" panose="02020603050405020304" pitchFamily="18" charset="0"/>
              </a:rPr>
              <a:t>) enzyme-linked immunosorbent assay (ELISA) kit (ELISA Genie Corporation, Ireland).</a:t>
            </a:r>
          </a:p>
          <a:p>
            <a:pPr algn="just"/>
            <a:endParaRPr lang="en-US" sz="13400" dirty="0">
              <a:latin typeface="Times New Roman" panose="02020603050405020304" pitchFamily="18" charset="0"/>
              <a:cs typeface="Times New Roman" panose="02020603050405020304" pitchFamily="18" charset="0"/>
            </a:endParaRPr>
          </a:p>
          <a:p>
            <a:pPr marL="0" indent="0" algn="just">
              <a:buNone/>
            </a:pPr>
            <a:r>
              <a:rPr lang="en-US" sz="16100" b="1" dirty="0">
                <a:solidFill>
                  <a:schemeClr val="accent2">
                    <a:lumMod val="75000"/>
                  </a:schemeClr>
                </a:solidFill>
                <a:latin typeface="Times New Roman" panose="02020603050405020304" pitchFamily="18" charset="0"/>
                <a:cs typeface="Times New Roman" panose="02020603050405020304" pitchFamily="18" charset="0"/>
              </a:rPr>
              <a:t>Vascular Cell Adhesion Molecule 1 (VCAM1) ELISA Kit</a:t>
            </a:r>
          </a:p>
          <a:p>
            <a:pPr algn="just"/>
            <a:r>
              <a:rPr lang="en-US" sz="13400" dirty="0">
                <a:latin typeface="Times New Roman" panose="02020603050405020304" pitchFamily="18" charset="0"/>
                <a:cs typeface="Times New Roman" panose="02020603050405020304" pitchFamily="18" charset="0"/>
              </a:rPr>
              <a:t>A sandwich enzyme immunoassay kit for in vitro (</a:t>
            </a:r>
            <a:r>
              <a:rPr lang="en-US" sz="13400" b="1" dirty="0">
                <a:solidFill>
                  <a:srgbClr val="002060"/>
                </a:solidFill>
                <a:latin typeface="Times New Roman" panose="02020603050405020304" pitchFamily="18" charset="0"/>
                <a:cs typeface="Times New Roman" panose="02020603050405020304" pitchFamily="18" charset="0"/>
              </a:rPr>
              <a:t>quantitative)</a:t>
            </a:r>
            <a:r>
              <a:rPr lang="en-US" sz="13400" dirty="0">
                <a:latin typeface="Times New Roman" panose="02020603050405020304" pitchFamily="18" charset="0"/>
                <a:cs typeface="Times New Roman" panose="02020603050405020304" pitchFamily="18" charset="0"/>
              </a:rPr>
              <a:t> measurement of VCAM1 in human serum (Cloud-Clone Corporation, China).</a:t>
            </a:r>
          </a:p>
          <a:p>
            <a:pPr algn="just"/>
            <a:endParaRPr lang="en-US" sz="13400" dirty="0">
              <a:latin typeface="Times New Roman" panose="02020603050405020304" pitchFamily="18" charset="0"/>
              <a:cs typeface="Times New Roman" panose="02020603050405020304" pitchFamily="18" charset="0"/>
            </a:endParaRPr>
          </a:p>
          <a:p>
            <a:pPr marL="0" indent="0" algn="just">
              <a:buNone/>
            </a:pPr>
            <a:r>
              <a:rPr lang="en-US" sz="16100" b="1" dirty="0">
                <a:solidFill>
                  <a:schemeClr val="accent2">
                    <a:lumMod val="75000"/>
                  </a:schemeClr>
                </a:solidFill>
                <a:latin typeface="Times New Roman" panose="02020603050405020304" pitchFamily="18" charset="0"/>
                <a:cs typeface="Times New Roman" panose="02020603050405020304" pitchFamily="18" charset="0"/>
              </a:rPr>
              <a:t>Statistical Analysis</a:t>
            </a:r>
          </a:p>
          <a:p>
            <a:pPr algn="just"/>
            <a:r>
              <a:rPr lang="en-US" sz="13400" dirty="0">
                <a:latin typeface="Times New Roman" panose="02020603050405020304" pitchFamily="18" charset="0"/>
                <a:cs typeface="Times New Roman" panose="02020603050405020304" pitchFamily="18" charset="0"/>
              </a:rPr>
              <a:t>Version 24 of </a:t>
            </a:r>
            <a:r>
              <a:rPr lang="en-US" sz="13400" b="1" dirty="0">
                <a:solidFill>
                  <a:srgbClr val="002060"/>
                </a:solidFill>
                <a:latin typeface="Times New Roman" panose="02020603050405020304" pitchFamily="18" charset="0"/>
                <a:cs typeface="Times New Roman" panose="02020603050405020304" pitchFamily="18" charset="0"/>
              </a:rPr>
              <a:t>Statistical Package for the Social Sciences (SPSS) (IBM Corp., USA) </a:t>
            </a:r>
            <a:r>
              <a:rPr lang="en-US" sz="13400" dirty="0">
                <a:latin typeface="Times New Roman" panose="02020603050405020304" pitchFamily="18" charset="0"/>
                <a:cs typeface="Times New Roman" panose="02020603050405020304" pitchFamily="18" charset="0"/>
              </a:rPr>
              <a:t>was utilized to perform statistical analysis. </a:t>
            </a:r>
          </a:p>
        </p:txBody>
      </p:sp>
    </p:spTree>
    <p:extLst>
      <p:ext uri="{BB962C8B-B14F-4D97-AF65-F5344CB8AC3E}">
        <p14:creationId xmlns:p14="http://schemas.microsoft.com/office/powerpoint/2010/main" val="204002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4" y="798382"/>
            <a:ext cx="45778992"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719328" y="3657602"/>
            <a:ext cx="47329344" cy="22976016"/>
          </a:xfrm>
        </p:spPr>
        <p:txBody>
          <a:bodyPr>
            <a:normAutofit lnSpcReduction="10000"/>
          </a:bodyPr>
          <a:lstStyle/>
          <a:p>
            <a:pPr algn="just"/>
            <a:r>
              <a:rPr lang="en-US" dirty="0">
                <a:latin typeface="Times New Roman" panose="02020603050405020304" pitchFamily="18" charset="0"/>
                <a:ea typeface="Calibri" panose="020F0502020204030204" pitchFamily="34" charset="0"/>
              </a:rPr>
              <a:t>Multiple sclerosis (MS) is a potentially </a:t>
            </a:r>
            <a:r>
              <a:rPr lang="en-US" b="1" dirty="0">
                <a:latin typeface="Times New Roman" panose="02020603050405020304" pitchFamily="18" charset="0"/>
                <a:ea typeface="Calibri" panose="020F0502020204030204" pitchFamily="34" charset="0"/>
              </a:rPr>
              <a:t>progressive, autoimmune neurologic disorder</a:t>
            </a:r>
            <a:r>
              <a:rPr lang="en-US" dirty="0">
                <a:latin typeface="Times New Roman" panose="02020603050405020304" pitchFamily="18" charset="0"/>
                <a:ea typeface="Calibri" panose="020F0502020204030204" pitchFamily="34" charset="0"/>
              </a:rPr>
              <a:t> of the central nervous system (CNS) resulting from autoimmune attack on </a:t>
            </a:r>
            <a:r>
              <a:rPr lang="en-US" b="1" dirty="0">
                <a:latin typeface="Times New Roman" panose="02020603050405020304" pitchFamily="18" charset="0"/>
                <a:ea typeface="Calibri" panose="020F0502020204030204" pitchFamily="34" charset="0"/>
              </a:rPr>
              <a:t>CNS white matter</a:t>
            </a:r>
            <a:r>
              <a:rPr lang="en-US" dirty="0">
                <a:latin typeface="Times New Roman" panose="02020603050405020304" pitchFamily="18" charset="0"/>
                <a:ea typeface="Calibri" panose="020F0502020204030204" pitchFamily="34" charset="0"/>
              </a:rPr>
              <a:t>.</a:t>
            </a:r>
          </a:p>
          <a:p>
            <a:pPr marL="0" indent="0" algn="just">
              <a:buNone/>
            </a:pPr>
            <a:endParaRPr lang="en-US" sz="160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60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Epidemiology</a:t>
            </a:r>
            <a:endParaRPr lang="en-US" sz="160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a:r>
              <a:rPr lang="en-US" dirty="0">
                <a:latin typeface="Times New Roman" panose="02020603050405020304" pitchFamily="18" charset="0"/>
                <a:cs typeface="Times New Roman" panose="02020603050405020304" pitchFamily="18" charset="0"/>
              </a:rPr>
              <a:t>In Iraq, MS has a significant increased incidence, while prevalence is still low compared to neighboring countries. </a:t>
            </a:r>
          </a:p>
          <a:p>
            <a:pPr algn="just"/>
            <a:r>
              <a:rPr lang="en-US" b="1" dirty="0">
                <a:solidFill>
                  <a:schemeClr val="accent1">
                    <a:lumMod val="50000"/>
                  </a:schemeClr>
                </a:solidFill>
                <a:latin typeface="Times New Roman" panose="02020603050405020304" pitchFamily="18" charset="0"/>
                <a:cs typeface="Times New Roman" panose="02020603050405020304" pitchFamily="18" charset="0"/>
              </a:rPr>
              <a:t>Relapsing Remitting MS (RRMS) </a:t>
            </a:r>
            <a:r>
              <a:rPr lang="en-US" dirty="0">
                <a:latin typeface="Times New Roman" panose="02020603050405020304" pitchFamily="18" charset="0"/>
                <a:cs typeface="Times New Roman" panose="02020603050405020304" pitchFamily="18" charset="0"/>
              </a:rPr>
              <a:t>was the </a:t>
            </a:r>
            <a:r>
              <a:rPr lang="en-US" b="1" dirty="0">
                <a:latin typeface="Times New Roman" panose="02020603050405020304" pitchFamily="18" charset="0"/>
                <a:cs typeface="Times New Roman" panose="02020603050405020304" pitchFamily="18" charset="0"/>
              </a:rPr>
              <a:t>most common clinical form</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Overall prevalence: 11.73 per 100,000 Iraqi persons. </a:t>
            </a:r>
          </a:p>
          <a:p>
            <a:pPr algn="just"/>
            <a:r>
              <a:rPr lang="en-US" dirty="0">
                <a:latin typeface="Times New Roman" panose="02020603050405020304" pitchFamily="18" charset="0"/>
                <a:cs typeface="Times New Roman" panose="02020603050405020304" pitchFamily="18" charset="0"/>
              </a:rPr>
              <a:t>Prevalence in males: 7.3 per 100,000 Iraqi males, </a:t>
            </a:r>
          </a:p>
          <a:p>
            <a:pPr algn="just"/>
            <a:r>
              <a:rPr lang="en-US" dirty="0">
                <a:latin typeface="Times New Roman" panose="02020603050405020304" pitchFamily="18" charset="0"/>
                <a:cs typeface="Times New Roman" panose="02020603050405020304" pitchFamily="18" charset="0"/>
              </a:rPr>
              <a:t>Prevalence in females: 16.2 per 100,000 Iraqi females.</a:t>
            </a:r>
          </a:p>
          <a:p>
            <a:pPr algn="just"/>
            <a:r>
              <a:rPr lang="en-US" dirty="0">
                <a:latin typeface="Times New Roman" panose="02020603050405020304" pitchFamily="18" charset="0"/>
                <a:cs typeface="Times New Roman" panose="02020603050405020304" pitchFamily="18" charset="0"/>
              </a:rPr>
              <a:t>Prevalence in ages &lt;12 years: 0.26 per 100,000 persons.</a:t>
            </a:r>
          </a:p>
        </p:txBody>
      </p:sp>
    </p:spTree>
    <p:extLst>
      <p:ext uri="{BB962C8B-B14F-4D97-AF65-F5344CB8AC3E}">
        <p14:creationId xmlns:p14="http://schemas.microsoft.com/office/powerpoint/2010/main" val="404554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1" y="16524"/>
            <a:ext cx="45189056" cy="2859220"/>
          </a:xfrm>
        </p:spPr>
        <p:txBody>
          <a:bodyPr>
            <a:normAutofit fontScale="90000"/>
          </a:bodyPr>
          <a:lstStyle/>
          <a:p>
            <a:r>
              <a:rPr lang="en-US" sz="21100" b="1" dirty="0">
                <a:solidFill>
                  <a:schemeClr val="accent2">
                    <a:lumMod val="75000"/>
                  </a:schemeClr>
                </a:solidFill>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2875744"/>
            <a:ext cx="45778992" cy="23227718"/>
          </a:xfrm>
        </p:spPr>
        <p:txBody>
          <a:bodyPr>
            <a:normAutofit/>
          </a:bodyPr>
          <a:lstStyle/>
          <a:p>
            <a:pPr marL="0" indent="0">
              <a:buNone/>
            </a:pPr>
            <a:r>
              <a:rPr lang="en-US" sz="13400" b="1" dirty="0">
                <a:solidFill>
                  <a:schemeClr val="accent2">
                    <a:lumMod val="75000"/>
                  </a:schemeClr>
                </a:solidFill>
                <a:latin typeface="Times New Roman" panose="02020603050405020304" pitchFamily="18" charset="0"/>
                <a:cs typeface="Times New Roman" panose="02020603050405020304" pitchFamily="18" charset="0"/>
              </a:rPr>
              <a:t>Demographic and Clinical Characteristics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EDCD18-5F1C-9DDD-8903-6BB44E52BC52}"/>
              </a:ext>
            </a:extLst>
          </p:cNvPr>
          <p:cNvPicPr>
            <a:picLocks noChangeAspect="1"/>
          </p:cNvPicPr>
          <p:nvPr/>
        </p:nvPicPr>
        <p:blipFill>
          <a:blip r:embed="rId2"/>
          <a:stretch>
            <a:fillRect/>
          </a:stretch>
        </p:blipFill>
        <p:spPr>
          <a:xfrm>
            <a:off x="3962399" y="4911659"/>
            <a:ext cx="40843200" cy="21540146"/>
          </a:xfrm>
          <a:prstGeom prst="rect">
            <a:avLst/>
          </a:prstGeom>
        </p:spPr>
      </p:pic>
    </p:spTree>
    <p:extLst>
      <p:ext uri="{BB962C8B-B14F-4D97-AF65-F5344CB8AC3E}">
        <p14:creationId xmlns:p14="http://schemas.microsoft.com/office/powerpoint/2010/main" val="166824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309017"/>
            <a:ext cx="45189056" cy="3500284"/>
          </a:xfrm>
        </p:spPr>
        <p:txBody>
          <a:bodyPr>
            <a:noAutofit/>
          </a:bodyPr>
          <a:lstStyle/>
          <a:p>
            <a:r>
              <a:rPr lang="en-US" sz="14400" b="1" dirty="0">
                <a:solidFill>
                  <a:schemeClr val="accent2">
                    <a:lumMod val="75000"/>
                  </a:schemeClr>
                </a:solidFill>
                <a:latin typeface="Times New Roman" panose="02020603050405020304" pitchFamily="18" charset="0"/>
                <a:cs typeface="Times New Roman" panose="02020603050405020304" pitchFamily="18" charset="0"/>
              </a:rPr>
              <a:t>Correlations between Genotypes and the Propensity of NAT Non-response</a:t>
            </a:r>
          </a:p>
        </p:txBody>
      </p:sp>
      <p:sp>
        <p:nvSpPr>
          <p:cNvPr id="3" name="TextBox 2">
            <a:extLst>
              <a:ext uri="{FF2B5EF4-FFF2-40B4-BE49-F238E27FC236}">
                <a16:creationId xmlns:a16="http://schemas.microsoft.com/office/drawing/2014/main" id="{FCBBFA89-B3BD-7E18-4CA4-DC583725B9FE}"/>
              </a:ext>
            </a:extLst>
          </p:cNvPr>
          <p:cNvSpPr txBox="1"/>
          <p:nvPr/>
        </p:nvSpPr>
        <p:spPr>
          <a:xfrm>
            <a:off x="1184088" y="3979426"/>
            <a:ext cx="45189056" cy="23452574"/>
          </a:xfrm>
          <a:prstGeom prst="rect">
            <a:avLst/>
          </a:prstGeom>
          <a:noFill/>
        </p:spPr>
        <p:txBody>
          <a:bodyPr wrap="square" rtlCol="0">
            <a:spAutoFit/>
          </a:bodyPr>
          <a:lstStyle/>
          <a:p>
            <a:pPr marL="0" indent="0" algn="just">
              <a:buNone/>
            </a:pPr>
            <a:r>
              <a:rPr lang="en-US" sz="13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1- 256</a:t>
            </a:r>
            <a:r>
              <a:rPr lang="en-US" sz="13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A˃G,T: </a:t>
            </a:r>
            <a:r>
              <a:rPr lang="en-US" sz="135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likelihood of non-response to NAT (p-value:0.898).</a:t>
            </a:r>
          </a:p>
          <a:p>
            <a:pPr marL="0" indent="0" algn="just">
              <a:buNone/>
            </a:pPr>
            <a:endParaRPr lang="en-US" sz="135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3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2- rs936587744, T˃C (Intronic SNP): </a:t>
            </a:r>
            <a:r>
              <a:rPr lang="en-US" sz="135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likelihood of non-response to NAT (p-value:0.974).</a:t>
            </a:r>
          </a:p>
          <a:p>
            <a:pPr marL="0" indent="0" algn="just">
              <a:buNone/>
            </a:pPr>
            <a:endParaRPr lang="en-US" sz="135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35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3- rs2305588, T˃C (Intronic SNP): </a:t>
            </a:r>
            <a:r>
              <a:rPr lang="en-US" sz="135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likelihood of non-response to NAT (p-value:0.092 and 0.067 for the heterozygote and homozygote genotypes respectively).</a:t>
            </a:r>
            <a:endParaRPr lang="en-US" sz="135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7861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2" y="1179874"/>
            <a:ext cx="46172284" cy="2859220"/>
          </a:xfrm>
        </p:spPr>
        <p:txBody>
          <a:bodyPr>
            <a:noAutofit/>
          </a:bodyPr>
          <a:lstStyle/>
          <a:p>
            <a:r>
              <a:rPr lang="en-US" sz="14400" b="1" dirty="0">
                <a:solidFill>
                  <a:schemeClr val="accent2">
                    <a:lumMod val="75000"/>
                  </a:schemeClr>
                </a:solidFill>
                <a:latin typeface="Times New Roman" panose="02020603050405020304" pitchFamily="18" charset="0"/>
                <a:cs typeface="Times New Roman" panose="02020603050405020304" pitchFamily="18" charset="0"/>
              </a:rPr>
              <a:t>Correlations between Genotypes and VCAM-1 Serum Concentration</a:t>
            </a:r>
          </a:p>
        </p:txBody>
      </p:sp>
      <p:sp>
        <p:nvSpPr>
          <p:cNvPr id="7" name="TextBox 6">
            <a:extLst>
              <a:ext uri="{FF2B5EF4-FFF2-40B4-BE49-F238E27FC236}">
                <a16:creationId xmlns:a16="http://schemas.microsoft.com/office/drawing/2014/main" id="{CF45F2B2-CC05-6BD6-FF87-402CFC87BB83}"/>
              </a:ext>
            </a:extLst>
          </p:cNvPr>
          <p:cNvSpPr txBox="1"/>
          <p:nvPr/>
        </p:nvSpPr>
        <p:spPr>
          <a:xfrm>
            <a:off x="1486778" y="5384875"/>
            <a:ext cx="45794443" cy="20867251"/>
          </a:xfrm>
          <a:prstGeom prst="rect">
            <a:avLst/>
          </a:prstGeom>
          <a:noFill/>
        </p:spPr>
        <p:txBody>
          <a:bodyPr wrap="square">
            <a:spAutoFit/>
          </a:bodyPr>
          <a:lstStyle/>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1- 256</a:t>
            </a: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A˃G,T: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VCAM-1 serum conc. (p-value:0.358).</a:t>
            </a:r>
          </a:p>
          <a:p>
            <a:pPr marL="0" indent="0" algn="just">
              <a:buNone/>
            </a:pPr>
            <a:endPar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2- rs936587744, T˃C (Intronic SNP):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a:t>
            </a:r>
            <a:r>
              <a:rPr lang="pt-BR"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VCAM-1 serum conc. (p-value:0.165).</a:t>
            </a:r>
            <a:endPar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endPar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3- rs2305588, T˃C (Intronic SNP):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a:t>
            </a:r>
            <a:r>
              <a:rPr lang="pt-BR"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VCAM-1 serum conc.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(p-value:0.983).</a:t>
            </a:r>
            <a:endPar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497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Autofit/>
          </a:bodyPr>
          <a:lstStyle/>
          <a:p>
            <a:r>
              <a:rPr lang="en-US" sz="14400" b="1" dirty="0">
                <a:solidFill>
                  <a:schemeClr val="accent2">
                    <a:lumMod val="75000"/>
                  </a:schemeClr>
                </a:solidFill>
                <a:latin typeface="Times New Roman" panose="02020603050405020304" pitchFamily="18" charset="0"/>
                <a:cs typeface="Times New Roman" panose="02020603050405020304" pitchFamily="18" charset="0"/>
              </a:rPr>
              <a:t>Correlations between Genotypes and EDSS Change</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1918068"/>
          </a:xfrm>
        </p:spPr>
        <p:txBody>
          <a:bodyPr/>
          <a:lstStyle/>
          <a:p>
            <a:pPr marL="0" indent="0">
              <a:buNone/>
            </a:pPr>
            <a:r>
              <a:rPr lang="en-US"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D0525C8B-7F22-3683-8831-4B0FFD590DD8}"/>
              </a:ext>
            </a:extLst>
          </p:cNvPr>
          <p:cNvSpPr txBox="1"/>
          <p:nvPr/>
        </p:nvSpPr>
        <p:spPr>
          <a:xfrm>
            <a:off x="1494504" y="4833983"/>
            <a:ext cx="46141382" cy="18558927"/>
          </a:xfrm>
          <a:prstGeom prst="rect">
            <a:avLst/>
          </a:prstGeom>
          <a:noFill/>
        </p:spPr>
        <p:txBody>
          <a:bodyPr wrap="square">
            <a:spAutoFit/>
          </a:bodyPr>
          <a:lstStyle/>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1- 256</a:t>
            </a: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A˃G,T: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EDSS change (p-value:0.536).</a:t>
            </a:r>
          </a:p>
          <a:p>
            <a:pPr marL="0" indent="0" algn="just">
              <a:buNone/>
            </a:pPr>
            <a:endPar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2- rs936587744, T˃C (Intronic SNP):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EDSS change (p-value:0.353).</a:t>
            </a:r>
          </a:p>
          <a:p>
            <a:pPr marL="0" indent="0" algn="just">
              <a:buNone/>
            </a:pPr>
            <a:endPar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3- rs2305588, T˃C (Intronic SNP):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EDSS change (p-value:0.082)</a:t>
            </a:r>
          </a:p>
        </p:txBody>
      </p:sp>
    </p:spTree>
    <p:extLst>
      <p:ext uri="{BB962C8B-B14F-4D97-AF65-F5344CB8AC3E}">
        <p14:creationId xmlns:p14="http://schemas.microsoft.com/office/powerpoint/2010/main" val="328395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Autofit/>
          </a:bodyPr>
          <a:lstStyle/>
          <a:p>
            <a:r>
              <a:rPr lang="en-US" sz="16000" b="1" dirty="0">
                <a:solidFill>
                  <a:schemeClr val="accent2">
                    <a:lumMod val="75000"/>
                  </a:schemeClr>
                </a:solidFill>
                <a:latin typeface="Times New Roman" panose="02020603050405020304" pitchFamily="18" charset="0"/>
                <a:cs typeface="Times New Roman" panose="02020603050405020304" pitchFamily="18" charset="0"/>
              </a:rPr>
              <a:t>Correlations between Genotypes and Relapse Rate</a:t>
            </a:r>
          </a:p>
        </p:txBody>
      </p:sp>
      <p:sp>
        <p:nvSpPr>
          <p:cNvPr id="5" name="TextBox 4">
            <a:extLst>
              <a:ext uri="{FF2B5EF4-FFF2-40B4-BE49-F238E27FC236}">
                <a16:creationId xmlns:a16="http://schemas.microsoft.com/office/drawing/2014/main" id="{6AA01C22-D79C-059D-4830-EE6EA919D122}"/>
              </a:ext>
            </a:extLst>
          </p:cNvPr>
          <p:cNvSpPr txBox="1"/>
          <p:nvPr/>
        </p:nvSpPr>
        <p:spPr>
          <a:xfrm>
            <a:off x="1494503" y="4528457"/>
            <a:ext cx="44399667" cy="18558927"/>
          </a:xfrm>
          <a:prstGeom prst="rect">
            <a:avLst/>
          </a:prstGeom>
          <a:noFill/>
        </p:spPr>
        <p:txBody>
          <a:bodyPr wrap="square">
            <a:spAutoFit/>
          </a:bodyPr>
          <a:lstStyle/>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1- 256</a:t>
            </a: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A˃G,T: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Relapse rate (p-value:0.429).</a:t>
            </a:r>
          </a:p>
          <a:p>
            <a:pPr marL="0" indent="0" algn="just">
              <a:buNone/>
            </a:pPr>
            <a:endPar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2- rs936587744, T˃C (Intronic SNP):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with Relapse rate (p-value:0.949).</a:t>
            </a:r>
          </a:p>
          <a:p>
            <a:pPr marL="0" indent="0" algn="just">
              <a:buNone/>
            </a:pPr>
            <a:endPar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15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3- rs2305588, T˃C (Intronic SNP): </a:t>
            </a:r>
            <a:r>
              <a:rPr lang="en-US" sz="15000" dirty="0">
                <a:solidFill>
                  <a:srgbClr val="002060"/>
                </a:solidFill>
                <a:latin typeface="Times New Roman" panose="02020603050405020304" pitchFamily="18" charset="0"/>
                <a:ea typeface="Calibri" panose="020F0502020204030204" pitchFamily="34" charset="0"/>
                <a:cs typeface="Arial" panose="020B0604020202020204" pitchFamily="34" charset="0"/>
              </a:rPr>
              <a:t>had a non-significant correlation Relapse rate (p-value:0.614).</a:t>
            </a:r>
          </a:p>
        </p:txBody>
      </p:sp>
    </p:spTree>
    <p:extLst>
      <p:ext uri="{BB962C8B-B14F-4D97-AF65-F5344CB8AC3E}">
        <p14:creationId xmlns:p14="http://schemas.microsoft.com/office/powerpoint/2010/main" val="3225788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Limitations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1918068"/>
          </a:xfrm>
        </p:spPr>
        <p:txBody>
          <a:bodyPr>
            <a:normAutofit/>
          </a:bodyPr>
          <a:lstStyle/>
          <a:p>
            <a:pPr algn="just">
              <a:spcAft>
                <a:spcPts val="4800"/>
              </a:spcAft>
            </a:pPr>
            <a:r>
              <a:rPr lang="en-US" sz="13400" dirty="0">
                <a:latin typeface="Times New Roman" panose="02020603050405020304" pitchFamily="18" charset="0"/>
                <a:cs typeface="Times New Roman" panose="02020603050405020304" pitchFamily="18" charset="0"/>
              </a:rPr>
              <a:t>The primary limitation of the current study is the </a:t>
            </a:r>
            <a:r>
              <a:rPr lang="en-US" sz="13400" b="1" dirty="0">
                <a:solidFill>
                  <a:srgbClr val="002060"/>
                </a:solidFill>
                <a:latin typeface="Times New Roman" panose="02020603050405020304" pitchFamily="18" charset="0"/>
                <a:cs typeface="Times New Roman" panose="02020603050405020304" pitchFamily="18" charset="0"/>
              </a:rPr>
              <a:t>small sample size. </a:t>
            </a:r>
          </a:p>
          <a:p>
            <a:pPr algn="just">
              <a:spcAft>
                <a:spcPts val="4800"/>
              </a:spcAft>
            </a:pPr>
            <a:r>
              <a:rPr lang="en-US" sz="13400" dirty="0">
                <a:latin typeface="Times New Roman" panose="02020603050405020304" pitchFamily="18" charset="0"/>
                <a:cs typeface="Times New Roman" panose="02020603050405020304" pitchFamily="18" charset="0"/>
              </a:rPr>
              <a:t>Moreover, the </a:t>
            </a:r>
            <a:r>
              <a:rPr lang="en-US" sz="13400" b="1" dirty="0">
                <a:solidFill>
                  <a:srgbClr val="002060"/>
                </a:solidFill>
                <a:latin typeface="Times New Roman" panose="02020603050405020304" pitchFamily="18" charset="0"/>
                <a:cs typeface="Times New Roman" panose="02020603050405020304" pitchFamily="18" charset="0"/>
              </a:rPr>
              <a:t>correlation between the response and NAT doses number</a:t>
            </a:r>
            <a:r>
              <a:rPr lang="en-US" sz="13400" dirty="0">
                <a:latin typeface="Times New Roman" panose="02020603050405020304" pitchFamily="18" charset="0"/>
                <a:cs typeface="Times New Roman" panose="02020603050405020304" pitchFamily="18" charset="0"/>
              </a:rPr>
              <a:t> was not examined. </a:t>
            </a:r>
          </a:p>
          <a:p>
            <a:pPr algn="just">
              <a:spcAft>
                <a:spcPts val="4800"/>
              </a:spcAft>
            </a:pPr>
            <a:r>
              <a:rPr lang="en-US" sz="13400" dirty="0">
                <a:latin typeface="Times New Roman" panose="02020603050405020304" pitchFamily="18" charset="0"/>
                <a:cs typeface="Times New Roman" panose="02020603050405020304" pitchFamily="18" charset="0"/>
              </a:rPr>
              <a:t>Furthermore, because this study only encompassed </a:t>
            </a:r>
            <a:r>
              <a:rPr lang="en-US" sz="13400" b="1" dirty="0">
                <a:solidFill>
                  <a:srgbClr val="002060"/>
                </a:solidFill>
                <a:latin typeface="Times New Roman" panose="02020603050405020304" pitchFamily="18" charset="0"/>
                <a:cs typeface="Times New Roman" panose="02020603050405020304" pitchFamily="18" charset="0"/>
              </a:rPr>
              <a:t>a single center</a:t>
            </a:r>
            <a:r>
              <a:rPr lang="en-US" sz="13400" dirty="0">
                <a:latin typeface="Times New Roman" panose="02020603050405020304" pitchFamily="18" charset="0"/>
                <a:cs typeface="Times New Roman" panose="02020603050405020304" pitchFamily="18" charset="0"/>
              </a:rPr>
              <a:t>, the outcomes can't be extrapolated to all Iraqi MS patients. </a:t>
            </a:r>
          </a:p>
          <a:p>
            <a:pPr algn="just">
              <a:spcAft>
                <a:spcPts val="4800"/>
              </a:spcAft>
            </a:pPr>
            <a:r>
              <a:rPr lang="en-US" sz="13400" dirty="0">
                <a:latin typeface="Times New Roman" panose="02020603050405020304" pitchFamily="18" charset="0"/>
                <a:cs typeface="Times New Roman" panose="02020603050405020304" pitchFamily="18" charset="0"/>
              </a:rPr>
              <a:t>Additionally, due to </a:t>
            </a:r>
            <a:r>
              <a:rPr lang="en-US" sz="13400" b="1" dirty="0">
                <a:solidFill>
                  <a:srgbClr val="002060"/>
                </a:solidFill>
                <a:latin typeface="Times New Roman" panose="02020603050405020304" pitchFamily="18" charset="0"/>
                <a:cs typeface="Times New Roman" panose="02020603050405020304" pitchFamily="18" charset="0"/>
              </a:rPr>
              <a:t>inadequate facilities and a lack of funding</a:t>
            </a:r>
            <a:r>
              <a:rPr lang="en-US" sz="13400" dirty="0">
                <a:latin typeface="Times New Roman" panose="02020603050405020304" pitchFamily="18" charset="0"/>
                <a:cs typeface="Times New Roman" panose="02020603050405020304" pitchFamily="18" charset="0"/>
              </a:rPr>
              <a:t>, this study was unable to be expanded to encompass a reasonable follow-up duration for patients with genotypes.</a:t>
            </a:r>
          </a:p>
        </p:txBody>
      </p:sp>
    </p:spTree>
    <p:extLst>
      <p:ext uri="{BB962C8B-B14F-4D97-AF65-F5344CB8AC3E}">
        <p14:creationId xmlns:p14="http://schemas.microsoft.com/office/powerpoint/2010/main" val="322207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3001024"/>
          </a:xfrm>
        </p:spPr>
        <p:txBody>
          <a:bodyPr>
            <a:normAutofit/>
          </a:bodyPr>
          <a:lstStyle/>
          <a:p>
            <a:pPr algn="just">
              <a:spcAft>
                <a:spcPts val="4800"/>
              </a:spcAft>
            </a:pPr>
            <a:r>
              <a:rPr lang="en-US" sz="13500" dirty="0">
                <a:latin typeface="Times New Roman" panose="02020603050405020304" pitchFamily="18" charset="0"/>
                <a:cs typeface="Times New Roman" panose="02020603050405020304" pitchFamily="18" charset="0"/>
              </a:rPr>
              <a:t>According to the results of this study, </a:t>
            </a:r>
            <a:r>
              <a:rPr lang="en-US" sz="13500" b="1" dirty="0">
                <a:solidFill>
                  <a:srgbClr val="002060"/>
                </a:solidFill>
                <a:latin typeface="Times New Roman" panose="02020603050405020304" pitchFamily="18" charset="0"/>
                <a:cs typeface="Times New Roman" panose="02020603050405020304" pitchFamily="18" charset="0"/>
              </a:rPr>
              <a:t>patients who do not respond to NAT have higher VCAM-1 serum levels </a:t>
            </a:r>
            <a:r>
              <a:rPr lang="en-US" sz="13500" dirty="0">
                <a:latin typeface="Times New Roman" panose="02020603050405020304" pitchFamily="18" charset="0"/>
                <a:cs typeface="Times New Roman" panose="02020603050405020304" pitchFamily="18" charset="0"/>
              </a:rPr>
              <a:t>than those who did respond. </a:t>
            </a:r>
          </a:p>
          <a:p>
            <a:pPr algn="just">
              <a:spcAft>
                <a:spcPts val="4800"/>
              </a:spcAft>
            </a:pPr>
            <a:r>
              <a:rPr lang="en-US" sz="13500" dirty="0">
                <a:latin typeface="Times New Roman" panose="02020603050405020304" pitchFamily="18" charset="0"/>
                <a:cs typeface="Times New Roman" panose="02020603050405020304" pitchFamily="18" charset="0"/>
              </a:rPr>
              <a:t>Sanger sequencing of the ITGA-4 gene revealed three SNPs, the primary target SNP of this study </a:t>
            </a:r>
            <a:r>
              <a:rPr lang="en-US" sz="13500" b="1" dirty="0">
                <a:solidFill>
                  <a:schemeClr val="accent2">
                    <a:lumMod val="50000"/>
                  </a:schemeClr>
                </a:solidFill>
                <a:latin typeface="Times New Roman" panose="02020603050405020304" pitchFamily="18" charset="0"/>
                <a:cs typeface="Times New Roman" panose="02020603050405020304" pitchFamily="18" charset="0"/>
              </a:rPr>
              <a:t>(rs200000911 (A˃G,T)) in addition to the presence of other two intronic SNPs (rs936587744 (T˃C) and rs2305588 (T˃C)). </a:t>
            </a:r>
          </a:p>
          <a:p>
            <a:pPr algn="just">
              <a:spcAft>
                <a:spcPts val="4800"/>
              </a:spcAft>
            </a:pPr>
            <a:r>
              <a:rPr lang="en-US" sz="13500" dirty="0">
                <a:latin typeface="Times New Roman" panose="02020603050405020304" pitchFamily="18" charset="0"/>
                <a:cs typeface="Times New Roman" panose="02020603050405020304" pitchFamily="18" charset="0"/>
              </a:rPr>
              <a:t>The three polymorphisms had </a:t>
            </a:r>
            <a:r>
              <a:rPr lang="en-US" sz="13500" b="1" dirty="0">
                <a:solidFill>
                  <a:srgbClr val="002060"/>
                </a:solidFill>
                <a:latin typeface="Times New Roman" panose="02020603050405020304" pitchFamily="18" charset="0"/>
                <a:cs typeface="Times New Roman" panose="02020603050405020304" pitchFamily="18" charset="0"/>
              </a:rPr>
              <a:t>no significant effect on the propensity of being a non-responder to NAT </a:t>
            </a:r>
            <a:r>
              <a:rPr lang="en-US" sz="13500" dirty="0">
                <a:latin typeface="Times New Roman" panose="02020603050405020304" pitchFamily="18" charset="0"/>
                <a:cs typeface="Times New Roman" panose="02020603050405020304" pitchFamily="18" charset="0"/>
              </a:rPr>
              <a:t>in Iraqi MS patients. </a:t>
            </a:r>
          </a:p>
        </p:txBody>
      </p:sp>
    </p:spTree>
    <p:extLst>
      <p:ext uri="{BB962C8B-B14F-4D97-AF65-F5344CB8AC3E}">
        <p14:creationId xmlns:p14="http://schemas.microsoft.com/office/powerpoint/2010/main" val="182819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4" y="45232"/>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Recommendations for further works: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1918068"/>
          </a:xfrm>
        </p:spPr>
        <p:txBody>
          <a:bodyPr>
            <a:normAutofit/>
          </a:bodyPr>
          <a:lstStyle/>
          <a:p>
            <a:pPr marL="0" indent="0" algn="just">
              <a:spcAft>
                <a:spcPts val="5400"/>
              </a:spcAft>
              <a:buNone/>
            </a:pPr>
            <a:r>
              <a:rPr lang="en-US" sz="11000" dirty="0">
                <a:latin typeface="Times New Roman" panose="02020603050405020304" pitchFamily="18" charset="0"/>
                <a:cs typeface="Times New Roman" panose="02020603050405020304" pitchFamily="18" charset="0"/>
              </a:rPr>
              <a:t>1- A large prospective longitudinal research to examine the influence of these SNPs on the response to NAT in order </a:t>
            </a:r>
            <a:r>
              <a:rPr lang="en-US" sz="11000" b="1" dirty="0">
                <a:solidFill>
                  <a:schemeClr val="accent2">
                    <a:lumMod val="50000"/>
                  </a:schemeClr>
                </a:solidFill>
                <a:latin typeface="Times New Roman" panose="02020603050405020304" pitchFamily="18" charset="0"/>
                <a:cs typeface="Times New Roman" panose="02020603050405020304" pitchFamily="18" charset="0"/>
              </a:rPr>
              <a:t>to prove or disprove our findings.</a:t>
            </a:r>
          </a:p>
          <a:p>
            <a:pPr marL="0" indent="0" algn="just">
              <a:spcAft>
                <a:spcPts val="5400"/>
              </a:spcAft>
              <a:buNone/>
            </a:pPr>
            <a:r>
              <a:rPr lang="en-US" sz="11000" dirty="0">
                <a:latin typeface="Times New Roman" panose="02020603050405020304" pitchFamily="18" charset="0"/>
                <a:cs typeface="Times New Roman" panose="02020603050405020304" pitchFamily="18" charset="0"/>
              </a:rPr>
              <a:t>2- Additional research on </a:t>
            </a:r>
            <a:r>
              <a:rPr lang="en-US" sz="11000" b="1" dirty="0">
                <a:solidFill>
                  <a:schemeClr val="accent2">
                    <a:lumMod val="50000"/>
                  </a:schemeClr>
                </a:solidFill>
                <a:latin typeface="Times New Roman" panose="02020603050405020304" pitchFamily="18" charset="0"/>
                <a:cs typeface="Times New Roman" panose="02020603050405020304" pitchFamily="18" charset="0"/>
              </a:rPr>
              <a:t>other polymorphisms in ITGA-4 or other targets such as VCAM-1</a:t>
            </a:r>
            <a:r>
              <a:rPr lang="en-US" sz="11000" dirty="0">
                <a:latin typeface="Times New Roman" panose="02020603050405020304" pitchFamily="18" charset="0"/>
                <a:cs typeface="Times New Roman" panose="02020603050405020304" pitchFamily="18" charset="0"/>
              </a:rPr>
              <a:t> that may affect the response to NAT.</a:t>
            </a:r>
          </a:p>
          <a:p>
            <a:pPr marL="0" indent="0" algn="just">
              <a:spcAft>
                <a:spcPts val="5400"/>
              </a:spcAft>
              <a:buNone/>
            </a:pPr>
            <a:r>
              <a:rPr lang="en-US" sz="11000" dirty="0">
                <a:latin typeface="Times New Roman" panose="02020603050405020304" pitchFamily="18" charset="0"/>
                <a:cs typeface="Times New Roman" panose="02020603050405020304" pitchFamily="18" charset="0"/>
              </a:rPr>
              <a:t>3- Since the impact of these SNPs on NAT responsiveness have not confirmed by the current study and no previous research explored the effect of these mutations on NAT action in other populations. Hence, larger scale studies involving </a:t>
            </a:r>
            <a:r>
              <a:rPr lang="en-US" sz="11000" b="1" dirty="0">
                <a:solidFill>
                  <a:schemeClr val="accent2">
                    <a:lumMod val="50000"/>
                  </a:schemeClr>
                </a:solidFill>
                <a:latin typeface="Times New Roman" panose="02020603050405020304" pitchFamily="18" charset="0"/>
                <a:cs typeface="Times New Roman" panose="02020603050405020304" pitchFamily="18" charset="0"/>
              </a:rPr>
              <a:t>a wide variety of ethnic populations is recommended.</a:t>
            </a:r>
          </a:p>
          <a:p>
            <a:pPr marL="0" indent="0" algn="just">
              <a:spcAft>
                <a:spcPts val="5400"/>
              </a:spcAft>
              <a:buNone/>
            </a:pPr>
            <a:r>
              <a:rPr lang="en-US" sz="11000" dirty="0">
                <a:latin typeface="Times New Roman" panose="02020603050405020304" pitchFamily="18" charset="0"/>
                <a:cs typeface="Times New Roman" panose="02020603050405020304" pitchFamily="18" charset="0"/>
              </a:rPr>
              <a:t>4- Further studies are required to investigate the correlation between genetic polymorphisms and the response of </a:t>
            </a:r>
            <a:r>
              <a:rPr lang="en-US" sz="11000" b="1" dirty="0">
                <a:solidFill>
                  <a:schemeClr val="accent2">
                    <a:lumMod val="50000"/>
                  </a:schemeClr>
                </a:solidFill>
                <a:latin typeface="Times New Roman" panose="02020603050405020304" pitchFamily="18" charset="0"/>
                <a:cs typeface="Times New Roman" panose="02020603050405020304" pitchFamily="18" charset="0"/>
              </a:rPr>
              <a:t>other biological agents used in Iraqi MS patients, such as Rituximab.</a:t>
            </a:r>
          </a:p>
        </p:txBody>
      </p:sp>
    </p:spTree>
    <p:extLst>
      <p:ext uri="{BB962C8B-B14F-4D97-AF65-F5344CB8AC3E}">
        <p14:creationId xmlns:p14="http://schemas.microsoft.com/office/powerpoint/2010/main" val="332396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86D2C2-3296-18CF-BAF5-55891AC2386A}"/>
              </a:ext>
            </a:extLst>
          </p:cNvPr>
          <p:cNvSpPr txBox="1"/>
          <p:nvPr/>
        </p:nvSpPr>
        <p:spPr>
          <a:xfrm>
            <a:off x="12899922" y="5978020"/>
            <a:ext cx="20097140" cy="14865608"/>
          </a:xfrm>
          <a:prstGeom prst="rect">
            <a:avLst/>
          </a:prstGeom>
          <a:noFill/>
        </p:spPr>
        <p:txBody>
          <a:bodyPr wrap="square">
            <a:spAutoFit/>
          </a:bodyPr>
          <a:lstStyle/>
          <a:p>
            <a:pPr algn="ctr"/>
            <a:r>
              <a:rPr lang="en-US" sz="32000" b="1" dirty="0">
                <a:solidFill>
                  <a:schemeClr val="accent2">
                    <a:lumMod val="75000"/>
                  </a:schemeClr>
                </a:solidFill>
                <a:latin typeface="Times New Roman" panose="02020603050405020304" pitchFamily="18" charset="0"/>
                <a:cs typeface="Times New Roman" panose="02020603050405020304" pitchFamily="18" charset="0"/>
              </a:rPr>
              <a:t>Thank You </a:t>
            </a:r>
          </a:p>
          <a:p>
            <a:pPr algn="ctr"/>
            <a:r>
              <a:rPr lang="en-US" sz="32000" b="1" dirty="0">
                <a:solidFill>
                  <a:schemeClr val="accent2">
                    <a:lumMod val="75000"/>
                  </a:schemeClr>
                </a:solidFill>
                <a:latin typeface="Times New Roman" panose="02020603050405020304" pitchFamily="18" charset="0"/>
                <a:cs typeface="Times New Roman" panose="02020603050405020304" pitchFamily="18" charset="0"/>
              </a:rPr>
              <a:t>for Listening</a:t>
            </a:r>
          </a:p>
        </p:txBody>
      </p:sp>
    </p:spTree>
    <p:extLst>
      <p:ext uri="{BB962C8B-B14F-4D97-AF65-F5344CB8AC3E}">
        <p14:creationId xmlns:p14="http://schemas.microsoft.com/office/powerpoint/2010/main" val="404089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558082"/>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Pathogenesis</a:t>
            </a:r>
          </a:p>
        </p:txBody>
      </p:sp>
      <p:pic>
        <p:nvPicPr>
          <p:cNvPr id="4" name="Content Placeholder 3">
            <a:extLst>
              <a:ext uri="{FF2B5EF4-FFF2-40B4-BE49-F238E27FC236}">
                <a16:creationId xmlns:a16="http://schemas.microsoft.com/office/drawing/2014/main" id="{37F2D918-A2DD-C581-7E64-C907F97E6A2B}"/>
              </a:ext>
            </a:extLst>
          </p:cNvPr>
          <p:cNvPicPr>
            <a:picLocks noGrp="1" noChangeAspect="1"/>
          </p:cNvPicPr>
          <p:nvPr>
            <p:ph sz="quarter" idx="13"/>
          </p:nvPr>
        </p:nvPicPr>
        <p:blipFill rotWithShape="1">
          <a:blip r:embed="rId2"/>
          <a:srcRect l="1177" t="4378"/>
          <a:stretch/>
        </p:blipFill>
        <p:spPr>
          <a:xfrm>
            <a:off x="1494504" y="3417302"/>
            <a:ext cx="45778992" cy="22605251"/>
          </a:xfrm>
          <a:prstGeom prst="rect">
            <a:avLst/>
          </a:prstGeom>
        </p:spPr>
      </p:pic>
    </p:spTree>
    <p:extLst>
      <p:ext uri="{BB962C8B-B14F-4D97-AF65-F5344CB8AC3E}">
        <p14:creationId xmlns:p14="http://schemas.microsoft.com/office/powerpoint/2010/main" val="93427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494504" y="301726"/>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Disease Subtypes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2816352"/>
            <a:ext cx="45778992" cy="4315968"/>
          </a:xfrm>
        </p:spPr>
        <p:txBody>
          <a:bodyPr>
            <a:normAutofit/>
          </a:bodyPr>
          <a:lstStyle/>
          <a:p>
            <a:pPr marL="0" indent="0" algn="just">
              <a:buNone/>
            </a:pPr>
            <a:r>
              <a:rPr lang="en-US" sz="11500" b="1" dirty="0">
                <a:solidFill>
                  <a:srgbClr val="002060"/>
                </a:solidFill>
                <a:latin typeface="Times New Roman" panose="02020603050405020304" pitchFamily="18" charset="0"/>
                <a:ea typeface="Calibri" panose="020F0502020204030204" pitchFamily="34" charset="0"/>
              </a:rPr>
              <a:t>-Relapsing remitting MS (RRMS)      -Primary progressive MS (PPMS)</a:t>
            </a:r>
          </a:p>
          <a:p>
            <a:pPr marL="0" indent="0" algn="just">
              <a:buNone/>
            </a:pPr>
            <a:r>
              <a:rPr lang="en-US" sz="11500" b="1" dirty="0">
                <a:solidFill>
                  <a:srgbClr val="002060"/>
                </a:solidFill>
                <a:latin typeface="Times New Roman" panose="02020603050405020304" pitchFamily="18" charset="0"/>
                <a:ea typeface="Calibri" panose="020F0502020204030204" pitchFamily="34" charset="0"/>
              </a:rPr>
              <a:t>-Secondary progressive MS (SPMS)  -progressive relapsing MS (PRMS)</a:t>
            </a:r>
            <a:endParaRPr lang="en-US" sz="23200" dirty="0">
              <a:solidFill>
                <a:srgbClr val="00206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A26DE59E-1349-D03A-EB4D-8EB130EDD886}"/>
              </a:ext>
            </a:extLst>
          </p:cNvPr>
          <p:cNvPicPr>
            <a:picLocks noChangeAspect="1"/>
          </p:cNvPicPr>
          <p:nvPr/>
        </p:nvPicPr>
        <p:blipFill>
          <a:blip r:embed="rId2"/>
          <a:stretch>
            <a:fillRect/>
          </a:stretch>
        </p:blipFill>
        <p:spPr>
          <a:xfrm>
            <a:off x="2231136" y="8193024"/>
            <a:ext cx="45042360" cy="17775936"/>
          </a:xfrm>
          <a:prstGeom prst="rect">
            <a:avLst/>
          </a:prstGeom>
        </p:spPr>
      </p:pic>
    </p:spTree>
    <p:extLst>
      <p:ext uri="{BB962C8B-B14F-4D97-AF65-F5344CB8AC3E}">
        <p14:creationId xmlns:p14="http://schemas.microsoft.com/office/powerpoint/2010/main" val="420308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Clinical Presentation</a:t>
            </a:r>
          </a:p>
        </p:txBody>
      </p:sp>
      <p:pic>
        <p:nvPicPr>
          <p:cNvPr id="5" name="Content Placeholder 4">
            <a:extLst>
              <a:ext uri="{FF2B5EF4-FFF2-40B4-BE49-F238E27FC236}">
                <a16:creationId xmlns:a16="http://schemas.microsoft.com/office/drawing/2014/main" id="{9AE55992-8401-E24F-3BBB-5A143BBFED9D}"/>
              </a:ext>
            </a:extLst>
          </p:cNvPr>
          <p:cNvPicPr>
            <a:picLocks noGrp="1" noChangeAspect="1"/>
          </p:cNvPicPr>
          <p:nvPr>
            <p:ph sz="quarter" idx="13"/>
          </p:nvPr>
        </p:nvPicPr>
        <p:blipFill>
          <a:blip r:embed="rId2"/>
          <a:stretch>
            <a:fillRect/>
          </a:stretch>
        </p:blipFill>
        <p:spPr>
          <a:xfrm>
            <a:off x="2999232" y="5010912"/>
            <a:ext cx="43635168" cy="22248368"/>
          </a:xfrm>
          <a:prstGeom prst="rect">
            <a:avLst/>
          </a:prstGeom>
        </p:spPr>
      </p:pic>
    </p:spTree>
    <p:extLst>
      <p:ext uri="{BB962C8B-B14F-4D97-AF65-F5344CB8AC3E}">
        <p14:creationId xmlns:p14="http://schemas.microsoft.com/office/powerpoint/2010/main" val="87798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0"/>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Diagnosis</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2859220"/>
            <a:ext cx="46841658" cy="23097942"/>
          </a:xfrm>
        </p:spPr>
        <p:txBody>
          <a:bodyPr>
            <a:normAutofit lnSpcReduction="10000"/>
          </a:bodyPr>
          <a:lstStyle/>
          <a:p>
            <a:r>
              <a:rPr lang="en-US" dirty="0">
                <a:latin typeface="Times New Roman" panose="02020603050405020304" pitchFamily="18" charset="0"/>
                <a:cs typeface="Times New Roman" panose="02020603050405020304" pitchFamily="18" charset="0"/>
              </a:rPr>
              <a:t>Multiple sclerosis is a diagnosis of exclusion as symptoms can frequently be attributed to other neurologic diseases, just as many syndromes can mimic MS.</a:t>
            </a:r>
          </a:p>
          <a:p>
            <a:endParaRPr lang="en-US" b="1" dirty="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Diagnostic Criteria: </a:t>
            </a:r>
            <a:r>
              <a:rPr lang="en-US" dirty="0">
                <a:latin typeface="Times New Roman" panose="02020603050405020304" pitchFamily="18" charset="0"/>
                <a:cs typeface="Times New Roman" panose="02020603050405020304" pitchFamily="18" charset="0"/>
              </a:rPr>
              <a:t>McDonald criteria.</a:t>
            </a:r>
          </a:p>
          <a:p>
            <a:endParaRPr lang="en-US" b="1" dirty="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Diagnostic Investigations:</a:t>
            </a:r>
          </a:p>
          <a:p>
            <a:pPr marL="1371600" indent="-1371600">
              <a:buFont typeface="+mj-lt"/>
              <a:buAutoNum type="arabicPeriod"/>
            </a:pPr>
            <a:r>
              <a:rPr lang="en-US" dirty="0">
                <a:latin typeface="Times New Roman" panose="02020603050405020304" pitchFamily="18" charset="0"/>
                <a:cs typeface="Times New Roman" panose="02020603050405020304" pitchFamily="18" charset="0"/>
              </a:rPr>
              <a:t>Magnetic Resonance Imaging (MRI).</a:t>
            </a:r>
          </a:p>
          <a:p>
            <a:pPr marL="1371600" indent="-1371600">
              <a:buFont typeface="+mj-lt"/>
              <a:buAutoNum type="arabicPeriod"/>
            </a:pPr>
            <a:r>
              <a:rPr lang="en-US" dirty="0">
                <a:latin typeface="Times New Roman" panose="02020603050405020304" pitchFamily="18" charset="0"/>
                <a:cs typeface="Times New Roman" panose="02020603050405020304" pitchFamily="18" charset="0"/>
              </a:rPr>
              <a:t>Blood and Cerebrospinal Fluid (CSF).</a:t>
            </a:r>
          </a:p>
          <a:p>
            <a:pPr marL="1371600" indent="-1371600">
              <a:buFont typeface="+mj-lt"/>
              <a:buAutoNum type="arabicPeriod"/>
            </a:pPr>
            <a:r>
              <a:rPr lang="en-US" dirty="0">
                <a:latin typeface="Times New Roman" panose="02020603050405020304" pitchFamily="18" charset="0"/>
                <a:cs typeface="Times New Roman" panose="02020603050405020304" pitchFamily="18" charset="0"/>
              </a:rPr>
              <a:t>Evoked Potentials (EPs).</a:t>
            </a:r>
          </a:p>
          <a:p>
            <a:pPr marL="1371600" indent="-1371600">
              <a:buFont typeface="+mj-lt"/>
              <a:buAutoNum type="arabicPeriod"/>
            </a:pPr>
            <a:r>
              <a:rPr lang="en-US" dirty="0">
                <a:latin typeface="Times New Roman" panose="02020603050405020304" pitchFamily="18" charset="0"/>
                <a:cs typeface="Times New Roman" panose="02020603050405020304" pitchFamily="18" charset="0"/>
              </a:rPr>
              <a:t>Retinal Optical Coherence Tomography (OCT).</a:t>
            </a:r>
          </a:p>
          <a:p>
            <a:endParaRPr lang="en-US" b="1" dirty="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The Expanded Disability Status Scale (EDSS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C7B84CF-AB6F-0C09-CF54-D1D3DDE4A69F}"/>
              </a:ext>
            </a:extLst>
          </p:cNvPr>
          <p:cNvPicPr>
            <a:picLocks noChangeAspect="1"/>
          </p:cNvPicPr>
          <p:nvPr/>
        </p:nvPicPr>
        <p:blipFill rotWithShape="1">
          <a:blip r:embed="rId2"/>
          <a:srcRect l="3931" t="3194" r="3040" b="6304"/>
          <a:stretch/>
        </p:blipFill>
        <p:spPr>
          <a:xfrm>
            <a:off x="31053024" y="6781110"/>
            <a:ext cx="17283138" cy="16737258"/>
          </a:xfrm>
          <a:prstGeom prst="rect">
            <a:avLst/>
          </a:prstGeom>
        </p:spPr>
      </p:pic>
    </p:spTree>
    <p:extLst>
      <p:ext uri="{BB962C8B-B14F-4D97-AF65-F5344CB8AC3E}">
        <p14:creationId xmlns:p14="http://schemas.microsoft.com/office/powerpoint/2010/main" val="225258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142306" y="375202"/>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Pharmacological Treatment</a:t>
            </a:r>
          </a:p>
        </p:txBody>
      </p:sp>
      <p:pic>
        <p:nvPicPr>
          <p:cNvPr id="4" name="Content Placeholder 3">
            <a:extLst>
              <a:ext uri="{FF2B5EF4-FFF2-40B4-BE49-F238E27FC236}">
                <a16:creationId xmlns:a16="http://schemas.microsoft.com/office/drawing/2014/main" id="{0CA16421-BECC-F438-7172-F83E0AA4FB4C}"/>
              </a:ext>
            </a:extLst>
          </p:cNvPr>
          <p:cNvPicPr>
            <a:picLocks noGrp="1" noChangeAspect="1"/>
          </p:cNvPicPr>
          <p:nvPr>
            <p:ph sz="quarter" idx="13"/>
          </p:nvPr>
        </p:nvPicPr>
        <p:blipFill>
          <a:blip r:embed="rId2"/>
          <a:stretch>
            <a:fillRect/>
          </a:stretch>
        </p:blipFill>
        <p:spPr>
          <a:xfrm>
            <a:off x="2142306" y="2889504"/>
            <a:ext cx="44483388" cy="24652224"/>
          </a:xfrm>
          <a:prstGeom prst="rect">
            <a:avLst/>
          </a:prstGeom>
        </p:spPr>
      </p:pic>
    </p:spTree>
    <p:extLst>
      <p:ext uri="{BB962C8B-B14F-4D97-AF65-F5344CB8AC3E}">
        <p14:creationId xmlns:p14="http://schemas.microsoft.com/office/powerpoint/2010/main" val="261672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2084440" y="1179874"/>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Natalizumab </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494504" y="4039090"/>
            <a:ext cx="45778992" cy="21918068"/>
          </a:xfrm>
        </p:spPr>
        <p:txBody>
          <a:bodyPr/>
          <a:lstStyle/>
          <a:p>
            <a:pPr algn="just"/>
            <a:r>
              <a:rPr lang="en-US" dirty="0">
                <a:latin typeface="Times New Roman" panose="02020603050405020304" pitchFamily="18" charset="0"/>
                <a:cs typeface="Times New Roman" panose="02020603050405020304" pitchFamily="18" charset="0"/>
              </a:rPr>
              <a:t>Natalizumab (</a:t>
            </a:r>
            <a:r>
              <a:rPr lang="en-US" b="1" dirty="0">
                <a:solidFill>
                  <a:schemeClr val="accent2">
                    <a:lumMod val="50000"/>
                  </a:schemeClr>
                </a:solidFill>
                <a:latin typeface="Times New Roman" panose="02020603050405020304" pitchFamily="18" charset="0"/>
                <a:cs typeface="Times New Roman" panose="02020603050405020304" pitchFamily="18" charset="0"/>
              </a:rPr>
              <a:t>Tysabri</a:t>
            </a:r>
            <a:r>
              <a:rPr lang="en-US" dirty="0">
                <a:latin typeface="Times New Roman" panose="02020603050405020304" pitchFamily="18" charset="0"/>
                <a:cs typeface="Times New Roman" panose="02020603050405020304" pitchFamily="18" charset="0"/>
              </a:rPr>
              <a:t>®, Biogen-Idec Inc., NAT), </a:t>
            </a:r>
            <a:r>
              <a:rPr lang="en-US" b="1" dirty="0">
                <a:solidFill>
                  <a:schemeClr val="accent2">
                    <a:lumMod val="50000"/>
                  </a:schemeClr>
                </a:solidFill>
                <a:latin typeface="Times New Roman" panose="02020603050405020304" pitchFamily="18" charset="0"/>
                <a:cs typeface="Times New Roman" panose="02020603050405020304" pitchFamily="18" charset="0"/>
              </a:rPr>
              <a:t>a humanized anti-</a:t>
            </a:r>
            <a:r>
              <a:rPr lang="el-GR" b="1" dirty="0">
                <a:solidFill>
                  <a:schemeClr val="accent2">
                    <a:lumMod val="50000"/>
                  </a:schemeClr>
                </a:solidFill>
                <a:latin typeface="Times New Roman" panose="02020603050405020304" pitchFamily="18" charset="0"/>
                <a:cs typeface="Times New Roman" panose="02020603050405020304" pitchFamily="18" charset="0"/>
              </a:rPr>
              <a:t>α4 </a:t>
            </a:r>
            <a:r>
              <a:rPr lang="en-US" b="1" dirty="0">
                <a:solidFill>
                  <a:schemeClr val="accent2">
                    <a:lumMod val="50000"/>
                  </a:schemeClr>
                </a:solidFill>
                <a:latin typeface="Times New Roman" panose="02020603050405020304" pitchFamily="18" charset="0"/>
                <a:cs typeface="Times New Roman" panose="02020603050405020304" pitchFamily="18" charset="0"/>
              </a:rPr>
              <a:t>integrin monoclonal antibody</a:t>
            </a:r>
            <a:r>
              <a:rPr lang="en-US" dirty="0">
                <a:latin typeface="Times New Roman" panose="02020603050405020304" pitchFamily="18" charset="0"/>
                <a:cs typeface="Times New Roman" panose="02020603050405020304" pitchFamily="18" charset="0"/>
              </a:rPr>
              <a:t>, which binds integrin </a:t>
            </a:r>
            <a:r>
              <a:rPr lang="el-GR" dirty="0">
                <a:latin typeface="Times New Roman" panose="02020603050405020304" pitchFamily="18" charset="0"/>
                <a:cs typeface="Times New Roman" panose="02020603050405020304" pitchFamily="18" charset="0"/>
              </a:rPr>
              <a:t>α4 </a:t>
            </a:r>
            <a:r>
              <a:rPr lang="en-US" dirty="0">
                <a:latin typeface="Times New Roman" panose="02020603050405020304" pitchFamily="18" charset="0"/>
                <a:cs typeface="Times New Roman" panose="02020603050405020304" pitchFamily="18" charset="0"/>
              </a:rPr>
              <a:t>subunit that is present in both </a:t>
            </a:r>
            <a:r>
              <a:rPr lang="el-GR" dirty="0">
                <a:latin typeface="Times New Roman" panose="02020603050405020304" pitchFamily="18" charset="0"/>
                <a:cs typeface="Times New Roman" panose="02020603050405020304" pitchFamily="18" charset="0"/>
              </a:rPr>
              <a:t>α4β1 </a:t>
            </a:r>
            <a:r>
              <a:rPr lang="en-US" dirty="0">
                <a:latin typeface="Times New Roman" panose="02020603050405020304" pitchFamily="18" charset="0"/>
                <a:cs typeface="Times New Roman" panose="02020603050405020304" pitchFamily="18" charset="0"/>
              </a:rPr>
              <a:t>and </a:t>
            </a:r>
            <a:r>
              <a:rPr lang="el-GR" dirty="0">
                <a:latin typeface="Times New Roman" panose="02020603050405020304" pitchFamily="18" charset="0"/>
                <a:cs typeface="Times New Roman" panose="02020603050405020304" pitchFamily="18" charset="0"/>
              </a:rPr>
              <a:t>α4β7 </a:t>
            </a:r>
            <a:r>
              <a:rPr lang="en-US" dirty="0">
                <a:latin typeface="Times New Roman" panose="02020603050405020304" pitchFamily="18" charset="0"/>
                <a:cs typeface="Times New Roman" panose="02020603050405020304" pitchFamily="18" charset="0"/>
              </a:rPr>
              <a:t>integrins, could reduce inflammation and </a:t>
            </a:r>
            <a:r>
              <a:rPr lang="en-US" b="1" dirty="0">
                <a:solidFill>
                  <a:schemeClr val="accent2">
                    <a:lumMod val="50000"/>
                  </a:schemeClr>
                </a:solidFill>
                <a:latin typeface="Times New Roman" panose="02020603050405020304" pitchFamily="18" charset="0"/>
                <a:cs typeface="Times New Roman" panose="02020603050405020304" pitchFamily="18" charset="0"/>
              </a:rPr>
              <a:t>prevent lymphocyte migration to the CNS,</a:t>
            </a:r>
            <a:r>
              <a:rPr lang="en-US" dirty="0">
                <a:latin typeface="Times New Roman" panose="02020603050405020304" pitchFamily="18" charset="0"/>
                <a:cs typeface="Times New Roman" panose="02020603050405020304" pitchFamily="18" charset="0"/>
              </a:rPr>
              <a:t> thus is approved for the treatment of </a:t>
            </a:r>
            <a:r>
              <a:rPr lang="en-US" b="1" u="sng" dirty="0">
                <a:solidFill>
                  <a:schemeClr val="accent2">
                    <a:lumMod val="50000"/>
                  </a:schemeClr>
                </a:solidFill>
                <a:latin typeface="Times New Roman" panose="02020603050405020304" pitchFamily="18" charset="0"/>
                <a:cs typeface="Times New Roman" panose="02020603050405020304" pitchFamily="18" charset="0"/>
              </a:rPr>
              <a:t>MS and Crohn’s disease</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864F99DC-0D2D-F923-955A-EAAE4872740F}"/>
              </a:ext>
            </a:extLst>
          </p:cNvPr>
          <p:cNvPicPr>
            <a:picLocks noChangeAspect="1"/>
          </p:cNvPicPr>
          <p:nvPr/>
        </p:nvPicPr>
        <p:blipFill>
          <a:blip r:embed="rId2"/>
          <a:stretch>
            <a:fillRect/>
          </a:stretch>
        </p:blipFill>
        <p:spPr>
          <a:xfrm>
            <a:off x="4230624" y="11762188"/>
            <a:ext cx="40306752" cy="15086242"/>
          </a:xfrm>
          <a:prstGeom prst="rect">
            <a:avLst/>
          </a:prstGeom>
        </p:spPr>
      </p:pic>
    </p:spTree>
    <p:extLst>
      <p:ext uri="{BB962C8B-B14F-4D97-AF65-F5344CB8AC3E}">
        <p14:creationId xmlns:p14="http://schemas.microsoft.com/office/powerpoint/2010/main" val="155859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280-3298-F181-DD20-A5B61D064F71}"/>
              </a:ext>
            </a:extLst>
          </p:cNvPr>
          <p:cNvSpPr>
            <a:spLocks noGrp="1"/>
          </p:cNvSpPr>
          <p:nvPr>
            <p:ph type="title"/>
          </p:nvPr>
        </p:nvSpPr>
        <p:spPr>
          <a:xfrm>
            <a:off x="1789472" y="181085"/>
            <a:ext cx="45189056" cy="2859220"/>
          </a:xfrm>
        </p:spPr>
        <p:txBody>
          <a:bodyPr>
            <a:norm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Administration and Dosing</a:t>
            </a:r>
          </a:p>
        </p:txBody>
      </p:sp>
      <p:sp>
        <p:nvSpPr>
          <p:cNvPr id="3" name="Content Placeholder 2">
            <a:extLst>
              <a:ext uri="{FF2B5EF4-FFF2-40B4-BE49-F238E27FC236}">
                <a16:creationId xmlns:a16="http://schemas.microsoft.com/office/drawing/2014/main" id="{F6341B22-B03C-C4E9-4DA5-FEC52C9A5AF0}"/>
              </a:ext>
            </a:extLst>
          </p:cNvPr>
          <p:cNvSpPr>
            <a:spLocks noGrp="1"/>
          </p:cNvSpPr>
          <p:nvPr>
            <p:ph sz="quarter" idx="13"/>
          </p:nvPr>
        </p:nvSpPr>
        <p:spPr>
          <a:xfrm>
            <a:off x="1789472" y="4039090"/>
            <a:ext cx="28678336" cy="21918068"/>
          </a:xfrm>
        </p:spPr>
        <p:txBody>
          <a:bodyPr>
            <a:normAutofit/>
          </a:bodyPr>
          <a:lstStyle/>
          <a:p>
            <a:pPr algn="just"/>
            <a:r>
              <a:rPr lang="en-US" sz="16100" dirty="0">
                <a:latin typeface="Times New Roman" panose="02020603050405020304" pitchFamily="18" charset="0"/>
                <a:cs typeface="Times New Roman" panose="02020603050405020304" pitchFamily="18" charset="0"/>
              </a:rPr>
              <a:t>Natalizumab is indicated as </a:t>
            </a:r>
            <a:r>
              <a:rPr lang="en-US" sz="16100" b="1" dirty="0">
                <a:solidFill>
                  <a:srgbClr val="002060"/>
                </a:solidFill>
                <a:latin typeface="Times New Roman" panose="02020603050405020304" pitchFamily="18" charset="0"/>
                <a:cs typeface="Times New Roman" panose="02020603050405020304" pitchFamily="18" charset="0"/>
              </a:rPr>
              <a:t>monotherapy</a:t>
            </a:r>
            <a:r>
              <a:rPr lang="en-US" sz="16100" dirty="0">
                <a:latin typeface="Times New Roman" panose="02020603050405020304" pitchFamily="18" charset="0"/>
                <a:cs typeface="Times New Roman" panose="02020603050405020304" pitchFamily="18" charset="0"/>
              </a:rPr>
              <a:t> for the treatment of patients with </a:t>
            </a:r>
            <a:r>
              <a:rPr lang="en-US" sz="16100" b="1" u="sng" dirty="0">
                <a:solidFill>
                  <a:srgbClr val="002060"/>
                </a:solidFill>
                <a:latin typeface="Times New Roman" panose="02020603050405020304" pitchFamily="18" charset="0"/>
                <a:cs typeface="Times New Roman" panose="02020603050405020304" pitchFamily="18" charset="0"/>
              </a:rPr>
              <a:t>relapsing remitting MS (RRMS)</a:t>
            </a:r>
            <a:r>
              <a:rPr lang="en-US" sz="16100" b="1" dirty="0">
                <a:solidFill>
                  <a:srgbClr val="002060"/>
                </a:solidFill>
                <a:latin typeface="Times New Roman" panose="02020603050405020304" pitchFamily="18" charset="0"/>
                <a:cs typeface="Times New Roman" panose="02020603050405020304" pitchFamily="18" charset="0"/>
              </a:rPr>
              <a:t>. </a:t>
            </a:r>
          </a:p>
          <a:p>
            <a:pPr algn="just"/>
            <a:endParaRPr lang="en-US" sz="16100" dirty="0">
              <a:latin typeface="Times New Roman" panose="02020603050405020304" pitchFamily="18" charset="0"/>
              <a:cs typeface="Times New Roman" panose="02020603050405020304" pitchFamily="18" charset="0"/>
            </a:endParaRPr>
          </a:p>
          <a:p>
            <a:pPr algn="just"/>
            <a:r>
              <a:rPr lang="en-US" sz="16100" dirty="0">
                <a:latin typeface="Times New Roman" panose="02020603050405020304" pitchFamily="18" charset="0"/>
                <a:cs typeface="Times New Roman" panose="02020603050405020304" pitchFamily="18" charset="0"/>
              </a:rPr>
              <a:t>The currently approved natalizumab regimen of </a:t>
            </a:r>
            <a:r>
              <a:rPr lang="en-US" sz="16100" b="1" dirty="0">
                <a:solidFill>
                  <a:srgbClr val="002060"/>
                </a:solidFill>
                <a:latin typeface="Times New Roman" panose="02020603050405020304" pitchFamily="18" charset="0"/>
                <a:cs typeface="Times New Roman" panose="02020603050405020304" pitchFamily="18" charset="0"/>
              </a:rPr>
              <a:t>300 mg administered intravenously (IV infusion) every 4 weeks </a:t>
            </a:r>
          </a:p>
        </p:txBody>
      </p:sp>
      <p:pic>
        <p:nvPicPr>
          <p:cNvPr id="4" name="Picture 3">
            <a:extLst>
              <a:ext uri="{FF2B5EF4-FFF2-40B4-BE49-F238E27FC236}">
                <a16:creationId xmlns:a16="http://schemas.microsoft.com/office/drawing/2014/main" id="{DCB13AC6-7EA5-9409-66BF-3D12029D24CB}"/>
              </a:ext>
            </a:extLst>
          </p:cNvPr>
          <p:cNvPicPr>
            <a:picLocks noChangeAspect="1"/>
          </p:cNvPicPr>
          <p:nvPr/>
        </p:nvPicPr>
        <p:blipFill>
          <a:blip r:embed="rId2"/>
          <a:stretch>
            <a:fillRect/>
          </a:stretch>
        </p:blipFill>
        <p:spPr>
          <a:xfrm>
            <a:off x="30467808" y="4039090"/>
            <a:ext cx="17808556" cy="18060063"/>
          </a:xfrm>
          <a:prstGeom prst="rect">
            <a:avLst/>
          </a:prstGeom>
        </p:spPr>
      </p:pic>
    </p:spTree>
    <p:extLst>
      <p:ext uri="{BB962C8B-B14F-4D97-AF65-F5344CB8AC3E}">
        <p14:creationId xmlns:p14="http://schemas.microsoft.com/office/powerpoint/2010/main" val="138752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746</TotalTime>
  <Words>1764</Words>
  <Application>Microsoft Office PowerPoint</Application>
  <PresentationFormat>Custom</PresentationFormat>
  <Paragraphs>150</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Andalus</vt:lpstr>
      <vt:lpstr>Arial</vt:lpstr>
      <vt:lpstr>Calibri</vt:lpstr>
      <vt:lpstr>Calibri Light</vt:lpstr>
      <vt:lpstr>Times New Roman</vt:lpstr>
      <vt:lpstr>Office Theme</vt:lpstr>
      <vt:lpstr>PowerPoint Presentation</vt:lpstr>
      <vt:lpstr>Introduction</vt:lpstr>
      <vt:lpstr>Pathogenesis</vt:lpstr>
      <vt:lpstr>Disease Subtypes</vt:lpstr>
      <vt:lpstr>Clinical Presentation</vt:lpstr>
      <vt:lpstr>Diagnosis</vt:lpstr>
      <vt:lpstr>Pharmacological Treatment</vt:lpstr>
      <vt:lpstr>Natalizumab </vt:lpstr>
      <vt:lpstr>Administration and Dosing</vt:lpstr>
      <vt:lpstr>Safety and Cost</vt:lpstr>
      <vt:lpstr>Genetic Polymorphism and Response to NAT</vt:lpstr>
      <vt:lpstr>Genetic Polymorphism and Response to NAT</vt:lpstr>
      <vt:lpstr>Aims of The Study:</vt:lpstr>
      <vt:lpstr>Patients and Methods</vt:lpstr>
      <vt:lpstr>PowerPoint Presentation</vt:lpstr>
      <vt:lpstr>Data Collection</vt:lpstr>
      <vt:lpstr>Patients' Groups and Clinical Assessment</vt:lpstr>
      <vt:lpstr>Patients' Groups and Clinical Assessment</vt:lpstr>
      <vt:lpstr>PowerPoint Presentation</vt:lpstr>
      <vt:lpstr>Results</vt:lpstr>
      <vt:lpstr>Correlations between Genotypes and the Propensity of NAT Non-response</vt:lpstr>
      <vt:lpstr>Correlations between Genotypes and VCAM-1 Serum Concentration</vt:lpstr>
      <vt:lpstr>Correlations between Genotypes and EDSS Change</vt:lpstr>
      <vt:lpstr>Correlations between Genotypes and Relapse Rate</vt:lpstr>
      <vt:lpstr>Limitations</vt:lpstr>
      <vt:lpstr>Conclusions</vt:lpstr>
      <vt:lpstr>Recommendations for further 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dc:creator>
  <cp:lastModifiedBy>Assist. Prof .Dr.Salema Salman</cp:lastModifiedBy>
  <cp:revision>32</cp:revision>
  <dcterms:created xsi:type="dcterms:W3CDTF">2022-03-26T07:24:40Z</dcterms:created>
  <dcterms:modified xsi:type="dcterms:W3CDTF">2023-03-11T15:21:45Z</dcterms:modified>
</cp:coreProperties>
</file>